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8"/>
  </p:notesMasterIdLst>
  <p:sldIdLst>
    <p:sldId id="792" r:id="rId2"/>
    <p:sldId id="949" r:id="rId3"/>
    <p:sldId id="950" r:id="rId4"/>
    <p:sldId id="951" r:id="rId5"/>
    <p:sldId id="2147470351" r:id="rId6"/>
    <p:sldId id="2147470366" r:id="rId7"/>
    <p:sldId id="2147470355" r:id="rId8"/>
    <p:sldId id="348" r:id="rId9"/>
    <p:sldId id="411" r:id="rId10"/>
    <p:sldId id="2147470318" r:id="rId11"/>
    <p:sldId id="2147470365" r:id="rId12"/>
    <p:sldId id="943" r:id="rId13"/>
    <p:sldId id="2147470353" r:id="rId14"/>
    <p:sldId id="954" r:id="rId15"/>
    <p:sldId id="2147470354" r:id="rId16"/>
    <p:sldId id="2147470352" r:id="rId17"/>
    <p:sldId id="962" r:id="rId18"/>
    <p:sldId id="946" r:id="rId19"/>
    <p:sldId id="2147470358" r:id="rId20"/>
    <p:sldId id="2147470356" r:id="rId21"/>
    <p:sldId id="2147470363" r:id="rId22"/>
    <p:sldId id="2147470359" r:id="rId23"/>
    <p:sldId id="2147470361" r:id="rId24"/>
    <p:sldId id="2147470364" r:id="rId25"/>
    <p:sldId id="2147470362" r:id="rId26"/>
    <p:sldId id="2147470360"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94"/>
  </p:normalViewPr>
  <p:slideViewPr>
    <p:cSldViewPr snapToGrid="0">
      <p:cViewPr varScale="1">
        <p:scale>
          <a:sx n="104" d="100"/>
          <a:sy n="104" d="100"/>
        </p:scale>
        <p:origin x="232" y="5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ED2A9AC-EB7C-4B85-B09E-C7F7B4C7EF6F}" type="doc">
      <dgm:prSet loTypeId="urn:microsoft.com/office/officeart/2005/8/layout/vList2" loCatId="list" qsTypeId="urn:microsoft.com/office/officeart/2005/8/quickstyle/simple4" qsCatId="simple" csTypeId="urn:microsoft.com/office/officeart/2005/8/colors/colorful2" csCatId="colorful"/>
      <dgm:spPr/>
      <dgm:t>
        <a:bodyPr/>
        <a:lstStyle/>
        <a:p>
          <a:endParaRPr lang="en-US"/>
        </a:p>
      </dgm:t>
    </dgm:pt>
    <dgm:pt modelId="{B5453257-6A67-4E1C-ACF3-90C8E8770ADD}">
      <dgm:prSet/>
      <dgm:spPr/>
      <dgm:t>
        <a:bodyPr/>
        <a:lstStyle/>
        <a:p>
          <a:r>
            <a:rPr lang="en-US"/>
            <a:t>Beneficial framing matters in passive exposure</a:t>
          </a:r>
        </a:p>
      </dgm:t>
    </dgm:pt>
    <dgm:pt modelId="{2CCD3697-0B0C-4D1E-83D7-7F5BF3DEEE55}" type="parTrans" cxnId="{D61D5B75-5F23-4BB3-98F7-237211B523CD}">
      <dgm:prSet/>
      <dgm:spPr/>
      <dgm:t>
        <a:bodyPr/>
        <a:lstStyle/>
        <a:p>
          <a:endParaRPr lang="en-US"/>
        </a:p>
      </dgm:t>
    </dgm:pt>
    <dgm:pt modelId="{2F98A15B-576F-445D-B391-560B8887C7C1}" type="sibTrans" cxnId="{D61D5B75-5F23-4BB3-98F7-237211B523CD}">
      <dgm:prSet/>
      <dgm:spPr/>
      <dgm:t>
        <a:bodyPr/>
        <a:lstStyle/>
        <a:p>
          <a:endParaRPr lang="en-US"/>
        </a:p>
      </dgm:t>
    </dgm:pt>
    <dgm:pt modelId="{1EC9BE05-6C9B-43F8-8D72-103237990903}">
      <dgm:prSet/>
      <dgm:spPr/>
      <dgm:t>
        <a:bodyPr/>
        <a:lstStyle/>
        <a:p>
          <a:r>
            <a:rPr lang="en-US"/>
            <a:t>AI Literacy </a:t>
          </a:r>
          <a:r>
            <a:rPr lang="en-US">
              <a:sym typeface="Wingdings" panose="05000000000000000000" pitchFamily="2" charset="2"/>
            </a:rPr>
            <a:t></a:t>
          </a:r>
          <a:r>
            <a:rPr lang="en-US"/>
            <a:t> self-investment </a:t>
          </a:r>
          <a:r>
            <a:rPr lang="en-US">
              <a:sym typeface="Wingdings" panose="05000000000000000000" pitchFamily="2" charset="2"/>
            </a:rPr>
            <a:t></a:t>
          </a:r>
          <a:r>
            <a:rPr lang="en-US"/>
            <a:t>  privacy value</a:t>
          </a:r>
        </a:p>
      </dgm:t>
    </dgm:pt>
    <dgm:pt modelId="{E2F08D32-E40E-448D-82C0-734D1F68EFED}" type="parTrans" cxnId="{962B20C5-CF14-467E-ABC5-8FA2EFD3FF76}">
      <dgm:prSet/>
      <dgm:spPr/>
      <dgm:t>
        <a:bodyPr/>
        <a:lstStyle/>
        <a:p>
          <a:endParaRPr lang="en-US"/>
        </a:p>
      </dgm:t>
    </dgm:pt>
    <dgm:pt modelId="{65591066-3B6D-4FE5-A877-C0F859FA4808}" type="sibTrans" cxnId="{962B20C5-CF14-467E-ABC5-8FA2EFD3FF76}">
      <dgm:prSet/>
      <dgm:spPr/>
      <dgm:t>
        <a:bodyPr/>
        <a:lstStyle/>
        <a:p>
          <a:endParaRPr lang="en-US"/>
        </a:p>
      </dgm:t>
    </dgm:pt>
    <dgm:pt modelId="{B74C12B3-E0E4-40B3-B320-2CF20418E6CA}">
      <dgm:prSet/>
      <dgm:spPr/>
      <dgm:t>
        <a:bodyPr/>
        <a:lstStyle/>
        <a:p>
          <a:r>
            <a:rPr lang="en-US"/>
            <a:t>Both employees and customers need to adopt</a:t>
          </a:r>
        </a:p>
      </dgm:t>
    </dgm:pt>
    <dgm:pt modelId="{F58ECCFD-B99B-4023-A34F-A20452E815E8}" type="parTrans" cxnId="{CF429A96-9683-46D2-8A75-35F40E0AA34C}">
      <dgm:prSet/>
      <dgm:spPr/>
      <dgm:t>
        <a:bodyPr/>
        <a:lstStyle/>
        <a:p>
          <a:endParaRPr lang="en-US"/>
        </a:p>
      </dgm:t>
    </dgm:pt>
    <dgm:pt modelId="{149B5C39-E688-4D50-A9DC-53A4D21D96DE}" type="sibTrans" cxnId="{CF429A96-9683-46D2-8A75-35F40E0AA34C}">
      <dgm:prSet/>
      <dgm:spPr/>
      <dgm:t>
        <a:bodyPr/>
        <a:lstStyle/>
        <a:p>
          <a:endParaRPr lang="en-US"/>
        </a:p>
      </dgm:t>
    </dgm:pt>
    <dgm:pt modelId="{700FB635-28D7-2A4B-A6E9-6483AA5500E6}" type="pres">
      <dgm:prSet presAssocID="{9ED2A9AC-EB7C-4B85-B09E-C7F7B4C7EF6F}" presName="linear" presStyleCnt="0">
        <dgm:presLayoutVars>
          <dgm:animLvl val="lvl"/>
          <dgm:resizeHandles val="exact"/>
        </dgm:presLayoutVars>
      </dgm:prSet>
      <dgm:spPr/>
    </dgm:pt>
    <dgm:pt modelId="{98B5C326-778E-B945-B9E5-67791C99C0F7}" type="pres">
      <dgm:prSet presAssocID="{B5453257-6A67-4E1C-ACF3-90C8E8770ADD}" presName="parentText" presStyleLbl="node1" presStyleIdx="0" presStyleCnt="3">
        <dgm:presLayoutVars>
          <dgm:chMax val="0"/>
          <dgm:bulletEnabled val="1"/>
        </dgm:presLayoutVars>
      </dgm:prSet>
      <dgm:spPr/>
    </dgm:pt>
    <dgm:pt modelId="{BB0E4ABC-3799-F243-ABAC-4A9B83E041B9}" type="pres">
      <dgm:prSet presAssocID="{2F98A15B-576F-445D-B391-560B8887C7C1}" presName="spacer" presStyleCnt="0"/>
      <dgm:spPr/>
    </dgm:pt>
    <dgm:pt modelId="{CE15EAF0-3152-7441-A708-F5F4712FA5EA}" type="pres">
      <dgm:prSet presAssocID="{1EC9BE05-6C9B-43F8-8D72-103237990903}" presName="parentText" presStyleLbl="node1" presStyleIdx="1" presStyleCnt="3">
        <dgm:presLayoutVars>
          <dgm:chMax val="0"/>
          <dgm:bulletEnabled val="1"/>
        </dgm:presLayoutVars>
      </dgm:prSet>
      <dgm:spPr/>
    </dgm:pt>
    <dgm:pt modelId="{AA17E3AE-48D5-AB49-A138-86C395833246}" type="pres">
      <dgm:prSet presAssocID="{65591066-3B6D-4FE5-A877-C0F859FA4808}" presName="spacer" presStyleCnt="0"/>
      <dgm:spPr/>
    </dgm:pt>
    <dgm:pt modelId="{E8DFBADC-CF53-074F-86CC-A7F974151116}" type="pres">
      <dgm:prSet presAssocID="{B74C12B3-E0E4-40B3-B320-2CF20418E6CA}" presName="parentText" presStyleLbl="node1" presStyleIdx="2" presStyleCnt="3">
        <dgm:presLayoutVars>
          <dgm:chMax val="0"/>
          <dgm:bulletEnabled val="1"/>
        </dgm:presLayoutVars>
      </dgm:prSet>
      <dgm:spPr/>
    </dgm:pt>
  </dgm:ptLst>
  <dgm:cxnLst>
    <dgm:cxn modelId="{D61D5B75-5F23-4BB3-98F7-237211B523CD}" srcId="{9ED2A9AC-EB7C-4B85-B09E-C7F7B4C7EF6F}" destId="{B5453257-6A67-4E1C-ACF3-90C8E8770ADD}" srcOrd="0" destOrd="0" parTransId="{2CCD3697-0B0C-4D1E-83D7-7F5BF3DEEE55}" sibTransId="{2F98A15B-576F-445D-B391-560B8887C7C1}"/>
    <dgm:cxn modelId="{CF429A96-9683-46D2-8A75-35F40E0AA34C}" srcId="{9ED2A9AC-EB7C-4B85-B09E-C7F7B4C7EF6F}" destId="{B74C12B3-E0E4-40B3-B320-2CF20418E6CA}" srcOrd="2" destOrd="0" parTransId="{F58ECCFD-B99B-4023-A34F-A20452E815E8}" sibTransId="{149B5C39-E688-4D50-A9DC-53A4D21D96DE}"/>
    <dgm:cxn modelId="{153613AC-8954-D142-A116-CCB9B021BCA8}" type="presOf" srcId="{B74C12B3-E0E4-40B3-B320-2CF20418E6CA}" destId="{E8DFBADC-CF53-074F-86CC-A7F974151116}" srcOrd="0" destOrd="0" presId="urn:microsoft.com/office/officeart/2005/8/layout/vList2"/>
    <dgm:cxn modelId="{2A8E28AE-0880-214D-BA71-2ADD577DF7D1}" type="presOf" srcId="{B5453257-6A67-4E1C-ACF3-90C8E8770ADD}" destId="{98B5C326-778E-B945-B9E5-67791C99C0F7}" srcOrd="0" destOrd="0" presId="urn:microsoft.com/office/officeart/2005/8/layout/vList2"/>
    <dgm:cxn modelId="{962B20C5-CF14-467E-ABC5-8FA2EFD3FF76}" srcId="{9ED2A9AC-EB7C-4B85-B09E-C7F7B4C7EF6F}" destId="{1EC9BE05-6C9B-43F8-8D72-103237990903}" srcOrd="1" destOrd="0" parTransId="{E2F08D32-E40E-448D-82C0-734D1F68EFED}" sibTransId="{65591066-3B6D-4FE5-A877-C0F859FA4808}"/>
    <dgm:cxn modelId="{7B1B98FE-3262-AD46-83A5-C80050AF2395}" type="presOf" srcId="{1EC9BE05-6C9B-43F8-8D72-103237990903}" destId="{CE15EAF0-3152-7441-A708-F5F4712FA5EA}" srcOrd="0" destOrd="0" presId="urn:microsoft.com/office/officeart/2005/8/layout/vList2"/>
    <dgm:cxn modelId="{28F0EAFF-B6AD-0341-A185-D6CBD6B8D742}" type="presOf" srcId="{9ED2A9AC-EB7C-4B85-B09E-C7F7B4C7EF6F}" destId="{700FB635-28D7-2A4B-A6E9-6483AA5500E6}" srcOrd="0" destOrd="0" presId="urn:microsoft.com/office/officeart/2005/8/layout/vList2"/>
    <dgm:cxn modelId="{2AF1332A-6A76-5842-BCE5-29E9414A63E4}" type="presParOf" srcId="{700FB635-28D7-2A4B-A6E9-6483AA5500E6}" destId="{98B5C326-778E-B945-B9E5-67791C99C0F7}" srcOrd="0" destOrd="0" presId="urn:microsoft.com/office/officeart/2005/8/layout/vList2"/>
    <dgm:cxn modelId="{E278728B-DA20-E345-9EDA-0CE2551FB390}" type="presParOf" srcId="{700FB635-28D7-2A4B-A6E9-6483AA5500E6}" destId="{BB0E4ABC-3799-F243-ABAC-4A9B83E041B9}" srcOrd="1" destOrd="0" presId="urn:microsoft.com/office/officeart/2005/8/layout/vList2"/>
    <dgm:cxn modelId="{482E1224-AA34-844F-8906-016E77A0F471}" type="presParOf" srcId="{700FB635-28D7-2A4B-A6E9-6483AA5500E6}" destId="{CE15EAF0-3152-7441-A708-F5F4712FA5EA}" srcOrd="2" destOrd="0" presId="urn:microsoft.com/office/officeart/2005/8/layout/vList2"/>
    <dgm:cxn modelId="{198B69E1-B380-6042-8CCA-BBE979F84C52}" type="presParOf" srcId="{700FB635-28D7-2A4B-A6E9-6483AA5500E6}" destId="{AA17E3AE-48D5-AB49-A138-86C395833246}" srcOrd="3" destOrd="0" presId="urn:microsoft.com/office/officeart/2005/8/layout/vList2"/>
    <dgm:cxn modelId="{6E92C6BF-7FC3-964F-8A17-96D95435BF8F}" type="presParOf" srcId="{700FB635-28D7-2A4B-A6E9-6483AA5500E6}" destId="{E8DFBADC-CF53-074F-86CC-A7F974151116}"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B5C326-778E-B945-B9E5-67791C99C0F7}">
      <dsp:nvSpPr>
        <dsp:cNvPr id="0" name=""/>
        <dsp:cNvSpPr/>
      </dsp:nvSpPr>
      <dsp:spPr>
        <a:xfrm>
          <a:off x="0" y="224959"/>
          <a:ext cx="6666833" cy="159120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en-US" sz="4000" kern="1200"/>
            <a:t>Beneficial framing matters in passive exposure</a:t>
          </a:r>
        </a:p>
      </dsp:txBody>
      <dsp:txXfrm>
        <a:off x="77676" y="302635"/>
        <a:ext cx="6511481" cy="1435848"/>
      </dsp:txXfrm>
    </dsp:sp>
    <dsp:sp modelId="{CE15EAF0-3152-7441-A708-F5F4712FA5EA}">
      <dsp:nvSpPr>
        <dsp:cNvPr id="0" name=""/>
        <dsp:cNvSpPr/>
      </dsp:nvSpPr>
      <dsp:spPr>
        <a:xfrm>
          <a:off x="0" y="1931360"/>
          <a:ext cx="6666833" cy="1591200"/>
        </a:xfrm>
        <a:prstGeom prst="roundRect">
          <a:avLst/>
        </a:prstGeom>
        <a:gradFill rotWithShape="0">
          <a:gsLst>
            <a:gs pos="0">
              <a:schemeClr val="accent2">
                <a:hueOff val="3221806"/>
                <a:satOff val="-9246"/>
                <a:lumOff val="-14805"/>
                <a:alphaOff val="0"/>
                <a:satMod val="103000"/>
                <a:lumMod val="102000"/>
                <a:tint val="94000"/>
              </a:schemeClr>
            </a:gs>
            <a:gs pos="50000">
              <a:schemeClr val="accent2">
                <a:hueOff val="3221806"/>
                <a:satOff val="-9246"/>
                <a:lumOff val="-14805"/>
                <a:alphaOff val="0"/>
                <a:satMod val="110000"/>
                <a:lumMod val="100000"/>
                <a:shade val="100000"/>
              </a:schemeClr>
            </a:gs>
            <a:gs pos="100000">
              <a:schemeClr val="accent2">
                <a:hueOff val="3221806"/>
                <a:satOff val="-9246"/>
                <a:lumOff val="-14805"/>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en-US" sz="4000" kern="1200"/>
            <a:t>AI Literacy </a:t>
          </a:r>
          <a:r>
            <a:rPr lang="en-US" sz="4000" kern="1200">
              <a:sym typeface="Wingdings" panose="05000000000000000000" pitchFamily="2" charset="2"/>
            </a:rPr>
            <a:t></a:t>
          </a:r>
          <a:r>
            <a:rPr lang="en-US" sz="4000" kern="1200"/>
            <a:t> self-investment </a:t>
          </a:r>
          <a:r>
            <a:rPr lang="en-US" sz="4000" kern="1200">
              <a:sym typeface="Wingdings" panose="05000000000000000000" pitchFamily="2" charset="2"/>
            </a:rPr>
            <a:t></a:t>
          </a:r>
          <a:r>
            <a:rPr lang="en-US" sz="4000" kern="1200"/>
            <a:t>  privacy value</a:t>
          </a:r>
        </a:p>
      </dsp:txBody>
      <dsp:txXfrm>
        <a:off x="77676" y="2009036"/>
        <a:ext cx="6511481" cy="1435848"/>
      </dsp:txXfrm>
    </dsp:sp>
    <dsp:sp modelId="{E8DFBADC-CF53-074F-86CC-A7F974151116}">
      <dsp:nvSpPr>
        <dsp:cNvPr id="0" name=""/>
        <dsp:cNvSpPr/>
      </dsp:nvSpPr>
      <dsp:spPr>
        <a:xfrm>
          <a:off x="0" y="3637760"/>
          <a:ext cx="6666833" cy="1591200"/>
        </a:xfrm>
        <a:prstGeom prst="roundRect">
          <a:avLst/>
        </a:prstGeom>
        <a:gradFill rotWithShape="0">
          <a:gsLst>
            <a:gs pos="0">
              <a:schemeClr val="accent2">
                <a:hueOff val="6443612"/>
                <a:satOff val="-18493"/>
                <a:lumOff val="-29609"/>
                <a:alphaOff val="0"/>
                <a:satMod val="103000"/>
                <a:lumMod val="102000"/>
                <a:tint val="94000"/>
              </a:schemeClr>
            </a:gs>
            <a:gs pos="50000">
              <a:schemeClr val="accent2">
                <a:hueOff val="6443612"/>
                <a:satOff val="-18493"/>
                <a:lumOff val="-29609"/>
                <a:alphaOff val="0"/>
                <a:satMod val="110000"/>
                <a:lumMod val="100000"/>
                <a:shade val="100000"/>
              </a:schemeClr>
            </a:gs>
            <a:gs pos="100000">
              <a:schemeClr val="accent2">
                <a:hueOff val="6443612"/>
                <a:satOff val="-18493"/>
                <a:lumOff val="-29609"/>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en-US" sz="4000" kern="1200"/>
            <a:t>Both employees and customers need to adopt</a:t>
          </a:r>
        </a:p>
      </dsp:txBody>
      <dsp:txXfrm>
        <a:off x="77676" y="3715436"/>
        <a:ext cx="6511481" cy="1435848"/>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E9F3C9-D68F-A641-87ED-9E4944C6B4FE}" type="datetimeFigureOut">
              <a:rPr lang="en-US" smtClean="0"/>
              <a:t>3/13/26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E5F8AA4-901D-BC43-8E21-3094A5053EDF}" type="slidenum">
              <a:rPr lang="en-US" smtClean="0"/>
              <a:t>‹#›</a:t>
            </a:fld>
            <a:endParaRPr lang="en-US"/>
          </a:p>
        </p:txBody>
      </p:sp>
    </p:spTree>
    <p:extLst>
      <p:ext uri="{BB962C8B-B14F-4D97-AF65-F5344CB8AC3E}">
        <p14:creationId xmlns:p14="http://schemas.microsoft.com/office/powerpoint/2010/main" val="36187041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A06A45-739A-4446-AD0E-703A336BB2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949299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gn="just">
              <a:lnSpc>
                <a:spcPct val="115000"/>
              </a:lnSpc>
              <a:spcAft>
                <a:spcPts val="800"/>
              </a:spcAft>
              <a:buNone/>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As a first step, we tried to understand why GenAI data disclosure processes are different. </a:t>
            </a:r>
            <a:endParaRPr lang="de-DE"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Traditionally, data disclosure is divided into two stages…</a:t>
            </a:r>
            <a:endParaRPr lang="de-DE"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buNone/>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These stages align with the structure of AI processes proposed by AI research; what both of theses perspectives have in common is that they are linear, that individuals do not have control over their data after data disclosure, and the value of data disclosure, or rather, privacy value, is mainly created by the data recipient.</a:t>
            </a:r>
            <a:endParaRPr lang="de-DE" sz="1800"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In contrast, GenAI data disclosure is interactive and iterative, allowing individuals to actively shape the output or value by investing themselves. They determine: a) whether what and how much data is disclosed and b) how the information is supposed to be processed to receive a targeted output. </a:t>
            </a:r>
            <a:endParaRPr lang="de-DE"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4" name="Foliennummernplatzhalter 3"/>
          <p:cNvSpPr>
            <a:spLocks noGrp="1"/>
          </p:cNvSpPr>
          <p:nvPr>
            <p:ph type="sldNum" sz="quarter" idx="5"/>
          </p:nvPr>
        </p:nvSpPr>
        <p:spPr/>
        <p:txBody>
          <a:bodyPr/>
          <a:lstStyle/>
          <a:p>
            <a:fld id="{6795C285-75E2-41BE-8F35-2C3E648C7313}" type="slidenum">
              <a:rPr lang="en-US" smtClean="0"/>
              <a:t>12</a:t>
            </a:fld>
            <a:endParaRPr lang="en-US"/>
          </a:p>
        </p:txBody>
      </p:sp>
    </p:spTree>
    <p:extLst>
      <p:ext uri="{BB962C8B-B14F-4D97-AF65-F5344CB8AC3E}">
        <p14:creationId xmlns:p14="http://schemas.microsoft.com/office/powerpoint/2010/main" val="31338558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gn="l">
              <a:lnSpc>
                <a:spcPct val="107000"/>
              </a:lnSpc>
              <a:spcAft>
                <a:spcPts val="800"/>
              </a:spcAft>
              <a:buNone/>
            </a:pPr>
            <a:r>
              <a:rPr lang="en-US" sz="1800" b="1" u="none" dirty="0">
                <a:effectLst/>
                <a:latin typeface="Times New Roman" panose="02020603050405020304" pitchFamily="18" charset="0"/>
                <a:ea typeface="Calibri" panose="020F0502020204030204" pitchFamily="34" charset="0"/>
                <a:cs typeface="Times New Roman" panose="02020603050405020304" pitchFamily="18" charset="0"/>
              </a:rPr>
              <a:t>Use Dimension:</a:t>
            </a:r>
            <a:endParaRPr lang="de-DE" sz="1800" u="none"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l">
              <a:lnSpc>
                <a:spcPct val="107000"/>
              </a:lnSpc>
              <a:buFont typeface="+mj-lt"/>
              <a:buAutoNum type="arabicPeriod"/>
            </a:pPr>
            <a:r>
              <a:rPr lang="en-US" sz="1800" u="none" dirty="0">
                <a:effectLst/>
                <a:latin typeface="Times New Roman" panose="02020603050405020304" pitchFamily="18" charset="0"/>
                <a:ea typeface="Calibri" panose="020F0502020204030204" pitchFamily="34" charset="0"/>
                <a:cs typeface="Times New Roman" panose="02020603050405020304" pitchFamily="18" charset="0"/>
              </a:rPr>
              <a:t>I can skillfully use AI applications or products to help me with my daily work.</a:t>
            </a:r>
            <a:endParaRPr lang="de-DE" sz="1800" u="none"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l">
              <a:lnSpc>
                <a:spcPct val="107000"/>
              </a:lnSpc>
              <a:buFont typeface="+mj-lt"/>
              <a:buAutoNum type="arabicPeriod"/>
            </a:pPr>
            <a:r>
              <a:rPr lang="en-US" sz="1800" u="none" dirty="0">
                <a:effectLst/>
                <a:latin typeface="Times New Roman" panose="02020603050405020304" pitchFamily="18" charset="0"/>
                <a:ea typeface="Calibri" panose="020F0502020204030204" pitchFamily="34" charset="0"/>
                <a:cs typeface="Times New Roman" panose="02020603050405020304" pitchFamily="18" charset="0"/>
              </a:rPr>
              <a:t>It is usually hard for me to learn to use a new AI application or product.</a:t>
            </a:r>
            <a:endParaRPr lang="de-DE" sz="1800" u="none"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l">
              <a:lnSpc>
                <a:spcPct val="107000"/>
              </a:lnSpc>
              <a:spcAft>
                <a:spcPts val="800"/>
              </a:spcAft>
              <a:buFont typeface="+mj-lt"/>
              <a:buAutoNum type="arabicPeriod"/>
            </a:pPr>
            <a:r>
              <a:rPr lang="en-US" sz="1800" u="none" dirty="0">
                <a:effectLst/>
                <a:latin typeface="Times New Roman" panose="02020603050405020304" pitchFamily="18" charset="0"/>
                <a:ea typeface="Calibri" panose="020F0502020204030204" pitchFamily="34" charset="0"/>
                <a:cs typeface="Times New Roman" panose="02020603050405020304" pitchFamily="18" charset="0"/>
              </a:rPr>
              <a:t>I can use AI applications or products to improve my work efficiency.</a:t>
            </a:r>
            <a:endParaRPr lang="de-DE" sz="1800" u="none" dirty="0">
              <a:effectLst/>
              <a:latin typeface="Times New Roman" panose="02020603050405020304" pitchFamily="18" charset="0"/>
              <a:ea typeface="Calibri" panose="020F0502020204030204" pitchFamily="34" charset="0"/>
              <a:cs typeface="Times New Roman" panose="02020603050405020304" pitchFamily="18" charset="0"/>
            </a:endParaRPr>
          </a:p>
          <a:p>
            <a:pPr algn="l">
              <a:lnSpc>
                <a:spcPct val="107000"/>
              </a:lnSpc>
              <a:spcAft>
                <a:spcPts val="800"/>
              </a:spcAft>
              <a:buNone/>
            </a:pPr>
            <a:r>
              <a:rPr lang="en-US" sz="1800" b="1" u="none" dirty="0">
                <a:effectLst/>
                <a:latin typeface="Times New Roman" panose="02020603050405020304" pitchFamily="18" charset="0"/>
                <a:ea typeface="Calibri" panose="020F0502020204030204" pitchFamily="34" charset="0"/>
                <a:cs typeface="Times New Roman" panose="02020603050405020304" pitchFamily="18" charset="0"/>
              </a:rPr>
              <a:t>Evaluation Dimension: </a:t>
            </a:r>
            <a:endParaRPr lang="de-DE" sz="1800" u="none"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l">
              <a:lnSpc>
                <a:spcPct val="107000"/>
              </a:lnSpc>
              <a:buFont typeface="+mj-lt"/>
              <a:buAutoNum type="arabicPeriod"/>
            </a:pPr>
            <a:r>
              <a:rPr lang="en-US" sz="1800" u="none" dirty="0">
                <a:effectLst/>
                <a:latin typeface="Times New Roman" panose="02020603050405020304" pitchFamily="18" charset="0"/>
                <a:ea typeface="Calibri" panose="020F0502020204030204" pitchFamily="34" charset="0"/>
                <a:cs typeface="Times New Roman" panose="02020603050405020304" pitchFamily="18" charset="0"/>
              </a:rPr>
              <a:t>I can evaluate the capabilities and limitations of an AI application or product after using it for a while.</a:t>
            </a:r>
            <a:endParaRPr lang="de-DE" sz="1800" u="none"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l">
              <a:lnSpc>
                <a:spcPct val="107000"/>
              </a:lnSpc>
              <a:spcAft>
                <a:spcPts val="800"/>
              </a:spcAft>
              <a:buFont typeface="+mj-lt"/>
              <a:buAutoNum type="arabicPeriod"/>
            </a:pPr>
            <a:r>
              <a:rPr lang="en-US" sz="1800" u="none" dirty="0">
                <a:effectLst/>
                <a:latin typeface="Times New Roman" panose="02020603050405020304" pitchFamily="18" charset="0"/>
                <a:ea typeface="Calibri" panose="020F0502020204030204" pitchFamily="34" charset="0"/>
                <a:cs typeface="Times New Roman" panose="02020603050405020304" pitchFamily="18" charset="0"/>
              </a:rPr>
              <a:t>I can choose a proper solution from various solutions provided by an AI application.</a:t>
            </a:r>
          </a:p>
          <a:p>
            <a:pPr marL="342900" lvl="0" indent="-342900" algn="l">
              <a:lnSpc>
                <a:spcPct val="107000"/>
              </a:lnSpc>
              <a:spcAft>
                <a:spcPts val="800"/>
              </a:spcAft>
              <a:buFont typeface="+mj-lt"/>
              <a:buAutoNum type="arabicPeriod"/>
            </a:pPr>
            <a:r>
              <a:rPr lang="en-US" sz="1800" u="none" dirty="0">
                <a:effectLst/>
                <a:latin typeface="Times New Roman" panose="02020603050405020304" pitchFamily="18" charset="0"/>
                <a:ea typeface="Calibri" panose="020F0502020204030204" pitchFamily="34" charset="0"/>
              </a:rPr>
              <a:t>I can choose the most appropriate AI application or product from a variety for a particular task.</a:t>
            </a:r>
            <a:endParaRPr lang="en-US" u="none" dirty="0"/>
          </a:p>
        </p:txBody>
      </p:sp>
      <p:sp>
        <p:nvSpPr>
          <p:cNvPr id="4" name="Foliennummernplatzhalter 3"/>
          <p:cNvSpPr>
            <a:spLocks noGrp="1"/>
          </p:cNvSpPr>
          <p:nvPr>
            <p:ph type="sldNum" sz="quarter" idx="5"/>
          </p:nvPr>
        </p:nvSpPr>
        <p:spPr/>
        <p:txBody>
          <a:bodyPr/>
          <a:lstStyle/>
          <a:p>
            <a:fld id="{6795C285-75E2-41BE-8F35-2C3E648C7313}" type="slidenum">
              <a:rPr lang="en-US" smtClean="0"/>
              <a:t>15</a:t>
            </a:fld>
            <a:endParaRPr lang="en-US"/>
          </a:p>
        </p:txBody>
      </p:sp>
    </p:spTree>
    <p:extLst>
      <p:ext uri="{BB962C8B-B14F-4D97-AF65-F5344CB8AC3E}">
        <p14:creationId xmlns:p14="http://schemas.microsoft.com/office/powerpoint/2010/main" val="35649805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8ACDE1-B289-B594-D2FB-C7425006DF67}"/>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1144490E-2A8C-1365-BFEF-E60DB980EEBE}"/>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1F55A519-4498-6BC7-11CC-2BD566D90C60}"/>
              </a:ext>
            </a:extLst>
          </p:cNvPr>
          <p:cNvSpPr>
            <a:spLocks noGrp="1"/>
          </p:cNvSpPr>
          <p:nvPr>
            <p:ph type="body" idx="1"/>
          </p:nvPr>
        </p:nvSpPr>
        <p:spPr/>
        <p:txBody>
          <a:bodyPr/>
          <a:lstStyle/>
          <a:p>
            <a:endParaRPr lang="en-US" dirty="0"/>
          </a:p>
        </p:txBody>
      </p:sp>
      <p:sp>
        <p:nvSpPr>
          <p:cNvPr id="4" name="Foliennummernplatzhalter 3">
            <a:extLst>
              <a:ext uri="{FF2B5EF4-FFF2-40B4-BE49-F238E27FC236}">
                <a16:creationId xmlns:a16="http://schemas.microsoft.com/office/drawing/2014/main" id="{0E309456-C380-562C-DEF7-C172110242A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795C285-75E2-41BE-8F35-2C3E648C731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242579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511209-154F-DC63-A846-B8076F19381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7A86247-3A46-394B-0543-600A717C285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4634A6E-8A41-19FD-50CA-D1700242EA0A}"/>
              </a:ext>
            </a:extLst>
          </p:cNvPr>
          <p:cNvSpPr>
            <a:spLocks noGrp="1"/>
          </p:cNvSpPr>
          <p:nvPr>
            <p:ph type="dt" sz="half" idx="10"/>
          </p:nvPr>
        </p:nvSpPr>
        <p:spPr/>
        <p:txBody>
          <a:bodyPr/>
          <a:lstStyle/>
          <a:p>
            <a:fld id="{E5F9653E-FE95-F640-AD65-4570D89952DC}" type="datetimeFigureOut">
              <a:rPr lang="en-US" smtClean="0"/>
              <a:t>3/13/26</a:t>
            </a:fld>
            <a:endParaRPr lang="en-US"/>
          </a:p>
        </p:txBody>
      </p:sp>
      <p:sp>
        <p:nvSpPr>
          <p:cNvPr id="5" name="Footer Placeholder 4">
            <a:extLst>
              <a:ext uri="{FF2B5EF4-FFF2-40B4-BE49-F238E27FC236}">
                <a16:creationId xmlns:a16="http://schemas.microsoft.com/office/drawing/2014/main" id="{F5223338-0EE9-CB20-7235-07E9F7C80DE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9837689-CC02-8AD6-E371-46B88F0B6596}"/>
              </a:ext>
            </a:extLst>
          </p:cNvPr>
          <p:cNvSpPr>
            <a:spLocks noGrp="1"/>
          </p:cNvSpPr>
          <p:nvPr>
            <p:ph type="sldNum" sz="quarter" idx="12"/>
          </p:nvPr>
        </p:nvSpPr>
        <p:spPr/>
        <p:txBody>
          <a:bodyPr/>
          <a:lstStyle/>
          <a:p>
            <a:fld id="{1F48692E-1762-514A-B476-E792F4CF4FAC}" type="slidenum">
              <a:rPr lang="en-US" smtClean="0"/>
              <a:t>‹#›</a:t>
            </a:fld>
            <a:endParaRPr lang="en-US"/>
          </a:p>
        </p:txBody>
      </p:sp>
    </p:spTree>
    <p:extLst>
      <p:ext uri="{BB962C8B-B14F-4D97-AF65-F5344CB8AC3E}">
        <p14:creationId xmlns:p14="http://schemas.microsoft.com/office/powerpoint/2010/main" val="19635370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B09A9F-744A-FA93-2D13-0022231F20F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D93072C-546F-5B4A-2621-D33707B55AC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0040003-CE46-81B5-A610-1C80FB9A5EB2}"/>
              </a:ext>
            </a:extLst>
          </p:cNvPr>
          <p:cNvSpPr>
            <a:spLocks noGrp="1"/>
          </p:cNvSpPr>
          <p:nvPr>
            <p:ph type="dt" sz="half" idx="10"/>
          </p:nvPr>
        </p:nvSpPr>
        <p:spPr/>
        <p:txBody>
          <a:bodyPr/>
          <a:lstStyle/>
          <a:p>
            <a:fld id="{E5F9653E-FE95-F640-AD65-4570D89952DC}" type="datetimeFigureOut">
              <a:rPr lang="en-US" smtClean="0"/>
              <a:t>3/13/26</a:t>
            </a:fld>
            <a:endParaRPr lang="en-US"/>
          </a:p>
        </p:txBody>
      </p:sp>
      <p:sp>
        <p:nvSpPr>
          <p:cNvPr id="5" name="Footer Placeholder 4">
            <a:extLst>
              <a:ext uri="{FF2B5EF4-FFF2-40B4-BE49-F238E27FC236}">
                <a16:creationId xmlns:a16="http://schemas.microsoft.com/office/drawing/2014/main" id="{E9524131-CE8A-6DF5-4122-99F41D0C0C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03DFF6-8D87-454F-C77D-2611D9083066}"/>
              </a:ext>
            </a:extLst>
          </p:cNvPr>
          <p:cNvSpPr>
            <a:spLocks noGrp="1"/>
          </p:cNvSpPr>
          <p:nvPr>
            <p:ph type="sldNum" sz="quarter" idx="12"/>
          </p:nvPr>
        </p:nvSpPr>
        <p:spPr/>
        <p:txBody>
          <a:bodyPr/>
          <a:lstStyle/>
          <a:p>
            <a:fld id="{1F48692E-1762-514A-B476-E792F4CF4FAC}" type="slidenum">
              <a:rPr lang="en-US" smtClean="0"/>
              <a:t>‹#›</a:t>
            </a:fld>
            <a:endParaRPr lang="en-US"/>
          </a:p>
        </p:txBody>
      </p:sp>
    </p:spTree>
    <p:extLst>
      <p:ext uri="{BB962C8B-B14F-4D97-AF65-F5344CB8AC3E}">
        <p14:creationId xmlns:p14="http://schemas.microsoft.com/office/powerpoint/2010/main" val="38077058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91E215-1BC4-8F0F-22A7-88340052721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345BA84-1C96-10C1-9E17-35EF7EA8D2F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4EF16C1-B25A-F317-0947-59CA5C4985A4}"/>
              </a:ext>
            </a:extLst>
          </p:cNvPr>
          <p:cNvSpPr>
            <a:spLocks noGrp="1"/>
          </p:cNvSpPr>
          <p:nvPr>
            <p:ph type="dt" sz="half" idx="10"/>
          </p:nvPr>
        </p:nvSpPr>
        <p:spPr/>
        <p:txBody>
          <a:bodyPr/>
          <a:lstStyle/>
          <a:p>
            <a:fld id="{E5F9653E-FE95-F640-AD65-4570D89952DC}" type="datetimeFigureOut">
              <a:rPr lang="en-US" smtClean="0"/>
              <a:t>3/13/26</a:t>
            </a:fld>
            <a:endParaRPr lang="en-US"/>
          </a:p>
        </p:txBody>
      </p:sp>
      <p:sp>
        <p:nvSpPr>
          <p:cNvPr id="5" name="Footer Placeholder 4">
            <a:extLst>
              <a:ext uri="{FF2B5EF4-FFF2-40B4-BE49-F238E27FC236}">
                <a16:creationId xmlns:a16="http://schemas.microsoft.com/office/drawing/2014/main" id="{A3AB1D7B-6482-3CC0-9B09-2CEC0298AD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0C7D2F-A429-50D8-00C1-189F1F49F2B5}"/>
              </a:ext>
            </a:extLst>
          </p:cNvPr>
          <p:cNvSpPr>
            <a:spLocks noGrp="1"/>
          </p:cNvSpPr>
          <p:nvPr>
            <p:ph type="sldNum" sz="quarter" idx="12"/>
          </p:nvPr>
        </p:nvSpPr>
        <p:spPr/>
        <p:txBody>
          <a:bodyPr/>
          <a:lstStyle/>
          <a:p>
            <a:fld id="{1F48692E-1762-514A-B476-E792F4CF4FAC}" type="slidenum">
              <a:rPr lang="en-US" smtClean="0"/>
              <a:t>‹#›</a:t>
            </a:fld>
            <a:endParaRPr lang="en-US"/>
          </a:p>
        </p:txBody>
      </p:sp>
    </p:spTree>
    <p:extLst>
      <p:ext uri="{BB962C8B-B14F-4D97-AF65-F5344CB8AC3E}">
        <p14:creationId xmlns:p14="http://schemas.microsoft.com/office/powerpoint/2010/main" val="7315168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AC2FA1-9ADB-DD36-F06C-5403F15CA9B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6F5DF5D-E13C-4909-B376-1A4DE876006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B99E9BE-0247-4A4E-0796-2C3A54421E5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E437D71-EE18-815E-D98E-3A460A6F9311}"/>
              </a:ext>
            </a:extLst>
          </p:cNvPr>
          <p:cNvSpPr>
            <a:spLocks noGrp="1"/>
          </p:cNvSpPr>
          <p:nvPr>
            <p:ph type="dt" sz="half" idx="10"/>
          </p:nvPr>
        </p:nvSpPr>
        <p:spPr/>
        <p:txBody>
          <a:bodyPr/>
          <a:lstStyle/>
          <a:p>
            <a:fld id="{E5F9653E-FE95-F640-AD65-4570D89952DC}" type="datetimeFigureOut">
              <a:rPr lang="en-US" smtClean="0"/>
              <a:t>3/13/26</a:t>
            </a:fld>
            <a:endParaRPr lang="en-US"/>
          </a:p>
        </p:txBody>
      </p:sp>
      <p:sp>
        <p:nvSpPr>
          <p:cNvPr id="6" name="Footer Placeholder 5">
            <a:extLst>
              <a:ext uri="{FF2B5EF4-FFF2-40B4-BE49-F238E27FC236}">
                <a16:creationId xmlns:a16="http://schemas.microsoft.com/office/drawing/2014/main" id="{42E74F5F-1AB4-C1F6-13E4-3949C9F3BA7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71FCEFB-2CF4-B422-4598-28B50EAF4796}"/>
              </a:ext>
            </a:extLst>
          </p:cNvPr>
          <p:cNvSpPr>
            <a:spLocks noGrp="1"/>
          </p:cNvSpPr>
          <p:nvPr>
            <p:ph type="sldNum" sz="quarter" idx="12"/>
          </p:nvPr>
        </p:nvSpPr>
        <p:spPr/>
        <p:txBody>
          <a:bodyPr/>
          <a:lstStyle/>
          <a:p>
            <a:fld id="{1F48692E-1762-514A-B476-E792F4CF4FAC}" type="slidenum">
              <a:rPr lang="en-US" smtClean="0"/>
              <a:t>‹#›</a:t>
            </a:fld>
            <a:endParaRPr lang="en-US"/>
          </a:p>
        </p:txBody>
      </p:sp>
    </p:spTree>
    <p:extLst>
      <p:ext uri="{BB962C8B-B14F-4D97-AF65-F5344CB8AC3E}">
        <p14:creationId xmlns:p14="http://schemas.microsoft.com/office/powerpoint/2010/main" val="1628976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C4DB2E-A28F-9E04-973A-8E39E7BEA4E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61B09B3-9A67-7732-4668-2619AD5DC98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2389215-72A9-EC89-4CA7-35349200413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29892FA-118E-480C-4486-A5ADE7CA9A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47BA076-EB65-2979-9160-351E53AC842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AE3B0FE-B1FA-85F7-DC64-F5292E3C48BD}"/>
              </a:ext>
            </a:extLst>
          </p:cNvPr>
          <p:cNvSpPr>
            <a:spLocks noGrp="1"/>
          </p:cNvSpPr>
          <p:nvPr>
            <p:ph type="dt" sz="half" idx="10"/>
          </p:nvPr>
        </p:nvSpPr>
        <p:spPr/>
        <p:txBody>
          <a:bodyPr/>
          <a:lstStyle/>
          <a:p>
            <a:fld id="{E5F9653E-FE95-F640-AD65-4570D89952DC}" type="datetimeFigureOut">
              <a:rPr lang="en-US" smtClean="0"/>
              <a:t>3/13/26</a:t>
            </a:fld>
            <a:endParaRPr lang="en-US"/>
          </a:p>
        </p:txBody>
      </p:sp>
      <p:sp>
        <p:nvSpPr>
          <p:cNvPr id="8" name="Footer Placeholder 7">
            <a:extLst>
              <a:ext uri="{FF2B5EF4-FFF2-40B4-BE49-F238E27FC236}">
                <a16:creationId xmlns:a16="http://schemas.microsoft.com/office/drawing/2014/main" id="{E3F57522-111D-30E3-E89A-FC3A67F3E20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04588C2-A0D3-B7BC-0927-3126F1838B02}"/>
              </a:ext>
            </a:extLst>
          </p:cNvPr>
          <p:cNvSpPr>
            <a:spLocks noGrp="1"/>
          </p:cNvSpPr>
          <p:nvPr>
            <p:ph type="sldNum" sz="quarter" idx="12"/>
          </p:nvPr>
        </p:nvSpPr>
        <p:spPr/>
        <p:txBody>
          <a:bodyPr/>
          <a:lstStyle/>
          <a:p>
            <a:fld id="{1F48692E-1762-514A-B476-E792F4CF4FAC}" type="slidenum">
              <a:rPr lang="en-US" smtClean="0"/>
              <a:t>‹#›</a:t>
            </a:fld>
            <a:endParaRPr lang="en-US"/>
          </a:p>
        </p:txBody>
      </p:sp>
    </p:spTree>
    <p:extLst>
      <p:ext uri="{BB962C8B-B14F-4D97-AF65-F5344CB8AC3E}">
        <p14:creationId xmlns:p14="http://schemas.microsoft.com/office/powerpoint/2010/main" val="12743144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3D852-549F-865C-9145-3343EAE93F9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57F5184-6A2B-96E8-9E21-C76F617F00EA}"/>
              </a:ext>
            </a:extLst>
          </p:cNvPr>
          <p:cNvSpPr>
            <a:spLocks noGrp="1"/>
          </p:cNvSpPr>
          <p:nvPr>
            <p:ph type="dt" sz="half" idx="10"/>
          </p:nvPr>
        </p:nvSpPr>
        <p:spPr/>
        <p:txBody>
          <a:bodyPr/>
          <a:lstStyle/>
          <a:p>
            <a:fld id="{E5F9653E-FE95-F640-AD65-4570D89952DC}" type="datetimeFigureOut">
              <a:rPr lang="en-US" smtClean="0"/>
              <a:t>3/13/26</a:t>
            </a:fld>
            <a:endParaRPr lang="en-US"/>
          </a:p>
        </p:txBody>
      </p:sp>
      <p:sp>
        <p:nvSpPr>
          <p:cNvPr id="4" name="Footer Placeholder 3">
            <a:extLst>
              <a:ext uri="{FF2B5EF4-FFF2-40B4-BE49-F238E27FC236}">
                <a16:creationId xmlns:a16="http://schemas.microsoft.com/office/drawing/2014/main" id="{CAEB44AF-3750-A7B7-61D9-122A3E07DE4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34FB116-9C18-9E14-71A7-B9347D4885E9}"/>
              </a:ext>
            </a:extLst>
          </p:cNvPr>
          <p:cNvSpPr>
            <a:spLocks noGrp="1"/>
          </p:cNvSpPr>
          <p:nvPr>
            <p:ph type="sldNum" sz="quarter" idx="12"/>
          </p:nvPr>
        </p:nvSpPr>
        <p:spPr/>
        <p:txBody>
          <a:bodyPr/>
          <a:lstStyle/>
          <a:p>
            <a:fld id="{1F48692E-1762-514A-B476-E792F4CF4FAC}" type="slidenum">
              <a:rPr lang="en-US" smtClean="0"/>
              <a:t>‹#›</a:t>
            </a:fld>
            <a:endParaRPr lang="en-US"/>
          </a:p>
        </p:txBody>
      </p:sp>
    </p:spTree>
    <p:extLst>
      <p:ext uri="{BB962C8B-B14F-4D97-AF65-F5344CB8AC3E}">
        <p14:creationId xmlns:p14="http://schemas.microsoft.com/office/powerpoint/2010/main" val="42240087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D8E34FA-F47D-4F58-8EFB-CC6A232000C4}"/>
              </a:ext>
            </a:extLst>
          </p:cNvPr>
          <p:cNvSpPr>
            <a:spLocks noGrp="1"/>
          </p:cNvSpPr>
          <p:nvPr>
            <p:ph type="dt" sz="half" idx="10"/>
          </p:nvPr>
        </p:nvSpPr>
        <p:spPr/>
        <p:txBody>
          <a:bodyPr/>
          <a:lstStyle/>
          <a:p>
            <a:fld id="{E5F9653E-FE95-F640-AD65-4570D89952DC}" type="datetimeFigureOut">
              <a:rPr lang="en-US" smtClean="0"/>
              <a:t>3/13/26</a:t>
            </a:fld>
            <a:endParaRPr lang="en-US"/>
          </a:p>
        </p:txBody>
      </p:sp>
      <p:sp>
        <p:nvSpPr>
          <p:cNvPr id="3" name="Footer Placeholder 2">
            <a:extLst>
              <a:ext uri="{FF2B5EF4-FFF2-40B4-BE49-F238E27FC236}">
                <a16:creationId xmlns:a16="http://schemas.microsoft.com/office/drawing/2014/main" id="{4375F252-5784-3A6F-A88E-1AC8E29207A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39A44DE-10FD-AD82-7962-35CDC8D5AA60}"/>
              </a:ext>
            </a:extLst>
          </p:cNvPr>
          <p:cNvSpPr>
            <a:spLocks noGrp="1"/>
          </p:cNvSpPr>
          <p:nvPr>
            <p:ph type="sldNum" sz="quarter" idx="12"/>
          </p:nvPr>
        </p:nvSpPr>
        <p:spPr/>
        <p:txBody>
          <a:bodyPr/>
          <a:lstStyle/>
          <a:p>
            <a:fld id="{1F48692E-1762-514A-B476-E792F4CF4FAC}" type="slidenum">
              <a:rPr lang="en-US" smtClean="0"/>
              <a:t>‹#›</a:t>
            </a:fld>
            <a:endParaRPr lang="en-US"/>
          </a:p>
        </p:txBody>
      </p:sp>
    </p:spTree>
    <p:extLst>
      <p:ext uri="{BB962C8B-B14F-4D97-AF65-F5344CB8AC3E}">
        <p14:creationId xmlns:p14="http://schemas.microsoft.com/office/powerpoint/2010/main" val="17250599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F28E2-2CEA-2E29-9C67-AC7D8234966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D80A9BC-8862-A08B-410C-99A800CD121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3C1F176-4537-F8B2-61D1-BE9178589D6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93E0BCF-3B20-5869-D5D3-3B93B1FF7D3C}"/>
              </a:ext>
            </a:extLst>
          </p:cNvPr>
          <p:cNvSpPr>
            <a:spLocks noGrp="1"/>
          </p:cNvSpPr>
          <p:nvPr>
            <p:ph type="dt" sz="half" idx="10"/>
          </p:nvPr>
        </p:nvSpPr>
        <p:spPr/>
        <p:txBody>
          <a:bodyPr/>
          <a:lstStyle/>
          <a:p>
            <a:fld id="{E5F9653E-FE95-F640-AD65-4570D89952DC}" type="datetimeFigureOut">
              <a:rPr lang="en-US" smtClean="0"/>
              <a:t>3/13/26</a:t>
            </a:fld>
            <a:endParaRPr lang="en-US"/>
          </a:p>
        </p:txBody>
      </p:sp>
      <p:sp>
        <p:nvSpPr>
          <p:cNvPr id="6" name="Footer Placeholder 5">
            <a:extLst>
              <a:ext uri="{FF2B5EF4-FFF2-40B4-BE49-F238E27FC236}">
                <a16:creationId xmlns:a16="http://schemas.microsoft.com/office/drawing/2014/main" id="{2DEA548C-9A5D-4CFD-035B-C4AFD267F12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1AFF0CA-D4CA-7A6F-2F85-CA513C67FF03}"/>
              </a:ext>
            </a:extLst>
          </p:cNvPr>
          <p:cNvSpPr>
            <a:spLocks noGrp="1"/>
          </p:cNvSpPr>
          <p:nvPr>
            <p:ph type="sldNum" sz="quarter" idx="12"/>
          </p:nvPr>
        </p:nvSpPr>
        <p:spPr/>
        <p:txBody>
          <a:bodyPr/>
          <a:lstStyle/>
          <a:p>
            <a:fld id="{1F48692E-1762-514A-B476-E792F4CF4FAC}" type="slidenum">
              <a:rPr lang="en-US" smtClean="0"/>
              <a:t>‹#›</a:t>
            </a:fld>
            <a:endParaRPr lang="en-US"/>
          </a:p>
        </p:txBody>
      </p:sp>
    </p:spTree>
    <p:extLst>
      <p:ext uri="{BB962C8B-B14F-4D97-AF65-F5344CB8AC3E}">
        <p14:creationId xmlns:p14="http://schemas.microsoft.com/office/powerpoint/2010/main" val="7759210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DCF42-E13A-7AFD-B855-4055B01B1FD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52CC680-8A66-6DDC-EEF4-5D3FC450F1A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4CB1A1C-AE40-E1A3-D418-2BDE13A6BCB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E5DDC9E-4104-CA01-17A4-AAACB8B93BB8}"/>
              </a:ext>
            </a:extLst>
          </p:cNvPr>
          <p:cNvSpPr>
            <a:spLocks noGrp="1"/>
          </p:cNvSpPr>
          <p:nvPr>
            <p:ph type="dt" sz="half" idx="10"/>
          </p:nvPr>
        </p:nvSpPr>
        <p:spPr/>
        <p:txBody>
          <a:bodyPr/>
          <a:lstStyle/>
          <a:p>
            <a:fld id="{E5F9653E-FE95-F640-AD65-4570D89952DC}" type="datetimeFigureOut">
              <a:rPr lang="en-US" smtClean="0"/>
              <a:t>3/13/26</a:t>
            </a:fld>
            <a:endParaRPr lang="en-US"/>
          </a:p>
        </p:txBody>
      </p:sp>
      <p:sp>
        <p:nvSpPr>
          <p:cNvPr id="6" name="Footer Placeholder 5">
            <a:extLst>
              <a:ext uri="{FF2B5EF4-FFF2-40B4-BE49-F238E27FC236}">
                <a16:creationId xmlns:a16="http://schemas.microsoft.com/office/drawing/2014/main" id="{FE9E44A0-8A5E-E8E9-4EDE-68716F8BA14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F84BFD0-9B3A-E2AC-FEE5-5F88862D67FD}"/>
              </a:ext>
            </a:extLst>
          </p:cNvPr>
          <p:cNvSpPr>
            <a:spLocks noGrp="1"/>
          </p:cNvSpPr>
          <p:nvPr>
            <p:ph type="sldNum" sz="quarter" idx="12"/>
          </p:nvPr>
        </p:nvSpPr>
        <p:spPr/>
        <p:txBody>
          <a:bodyPr/>
          <a:lstStyle/>
          <a:p>
            <a:fld id="{1F48692E-1762-514A-B476-E792F4CF4FAC}" type="slidenum">
              <a:rPr lang="en-US" smtClean="0"/>
              <a:t>‹#›</a:t>
            </a:fld>
            <a:endParaRPr lang="en-US"/>
          </a:p>
        </p:txBody>
      </p:sp>
    </p:spTree>
    <p:extLst>
      <p:ext uri="{BB962C8B-B14F-4D97-AF65-F5344CB8AC3E}">
        <p14:creationId xmlns:p14="http://schemas.microsoft.com/office/powerpoint/2010/main" val="22296320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C2115-2F1F-1BD3-8A10-A5DC3DA5773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BE4CF73-C28D-E735-DF66-5994F565772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6F6485-C26E-EFE9-DC5A-8629CFD1E608}"/>
              </a:ext>
            </a:extLst>
          </p:cNvPr>
          <p:cNvSpPr>
            <a:spLocks noGrp="1"/>
          </p:cNvSpPr>
          <p:nvPr>
            <p:ph type="dt" sz="half" idx="10"/>
          </p:nvPr>
        </p:nvSpPr>
        <p:spPr/>
        <p:txBody>
          <a:bodyPr/>
          <a:lstStyle/>
          <a:p>
            <a:fld id="{E5F9653E-FE95-F640-AD65-4570D89952DC}" type="datetimeFigureOut">
              <a:rPr lang="en-US" smtClean="0"/>
              <a:t>3/13/26</a:t>
            </a:fld>
            <a:endParaRPr lang="en-US"/>
          </a:p>
        </p:txBody>
      </p:sp>
      <p:sp>
        <p:nvSpPr>
          <p:cNvPr id="5" name="Footer Placeholder 4">
            <a:extLst>
              <a:ext uri="{FF2B5EF4-FFF2-40B4-BE49-F238E27FC236}">
                <a16:creationId xmlns:a16="http://schemas.microsoft.com/office/drawing/2014/main" id="{22203E01-295A-9F51-5C64-BF8B00FEBC0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8883A0-2238-D241-A6D5-F4358AD23B03}"/>
              </a:ext>
            </a:extLst>
          </p:cNvPr>
          <p:cNvSpPr>
            <a:spLocks noGrp="1"/>
          </p:cNvSpPr>
          <p:nvPr>
            <p:ph type="sldNum" sz="quarter" idx="12"/>
          </p:nvPr>
        </p:nvSpPr>
        <p:spPr/>
        <p:txBody>
          <a:bodyPr/>
          <a:lstStyle/>
          <a:p>
            <a:fld id="{1F48692E-1762-514A-B476-E792F4CF4FAC}" type="slidenum">
              <a:rPr lang="en-US" smtClean="0"/>
              <a:t>‹#›</a:t>
            </a:fld>
            <a:endParaRPr lang="en-US"/>
          </a:p>
        </p:txBody>
      </p:sp>
    </p:spTree>
    <p:extLst>
      <p:ext uri="{BB962C8B-B14F-4D97-AF65-F5344CB8AC3E}">
        <p14:creationId xmlns:p14="http://schemas.microsoft.com/office/powerpoint/2010/main" val="25969194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DEC9EFA-8054-6886-C23C-B1BFEC01B0A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52B757F-1F5C-BF7F-0220-49B8DC15F73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24A7B0-1C42-E1C2-F451-32AFA1F3C305}"/>
              </a:ext>
            </a:extLst>
          </p:cNvPr>
          <p:cNvSpPr>
            <a:spLocks noGrp="1"/>
          </p:cNvSpPr>
          <p:nvPr>
            <p:ph type="dt" sz="half" idx="10"/>
          </p:nvPr>
        </p:nvSpPr>
        <p:spPr/>
        <p:txBody>
          <a:bodyPr/>
          <a:lstStyle/>
          <a:p>
            <a:fld id="{E5F9653E-FE95-F640-AD65-4570D89952DC}" type="datetimeFigureOut">
              <a:rPr lang="en-US" smtClean="0"/>
              <a:t>3/13/26</a:t>
            </a:fld>
            <a:endParaRPr lang="en-US"/>
          </a:p>
        </p:txBody>
      </p:sp>
      <p:sp>
        <p:nvSpPr>
          <p:cNvPr id="5" name="Footer Placeholder 4">
            <a:extLst>
              <a:ext uri="{FF2B5EF4-FFF2-40B4-BE49-F238E27FC236}">
                <a16:creationId xmlns:a16="http://schemas.microsoft.com/office/drawing/2014/main" id="{969C70FD-F075-FCDB-0465-76E42086EDA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BF722A-873A-CFD2-9E6E-DC40896A5861}"/>
              </a:ext>
            </a:extLst>
          </p:cNvPr>
          <p:cNvSpPr>
            <a:spLocks noGrp="1"/>
          </p:cNvSpPr>
          <p:nvPr>
            <p:ph type="sldNum" sz="quarter" idx="12"/>
          </p:nvPr>
        </p:nvSpPr>
        <p:spPr/>
        <p:txBody>
          <a:bodyPr/>
          <a:lstStyle/>
          <a:p>
            <a:fld id="{1F48692E-1762-514A-B476-E792F4CF4FAC}" type="slidenum">
              <a:rPr lang="en-US" smtClean="0"/>
              <a:t>‹#›</a:t>
            </a:fld>
            <a:endParaRPr lang="en-US"/>
          </a:p>
        </p:txBody>
      </p:sp>
    </p:spTree>
    <p:extLst>
      <p:ext uri="{BB962C8B-B14F-4D97-AF65-F5344CB8AC3E}">
        <p14:creationId xmlns:p14="http://schemas.microsoft.com/office/powerpoint/2010/main" val="11376683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Titelfolie">
    <p:spTree>
      <p:nvGrpSpPr>
        <p:cNvPr id="1" name=""/>
        <p:cNvGrpSpPr/>
        <p:nvPr/>
      </p:nvGrpSpPr>
      <p:grpSpPr>
        <a:xfrm>
          <a:off x="0" y="0"/>
          <a:ext cx="0" cy="0"/>
          <a:chOff x="0" y="0"/>
          <a:chExt cx="0" cy="0"/>
        </a:xfrm>
      </p:grpSpPr>
      <p:sp>
        <p:nvSpPr>
          <p:cNvPr id="5" name="Textplatzhalter 4"/>
          <p:cNvSpPr>
            <a:spLocks noGrp="1"/>
          </p:cNvSpPr>
          <p:nvPr>
            <p:ph type="body" sz="quarter" idx="11"/>
          </p:nvPr>
        </p:nvSpPr>
        <p:spPr>
          <a:xfrm>
            <a:off x="1200151" y="1773238"/>
            <a:ext cx="10464800" cy="576262"/>
          </a:xfrm>
          <a:prstGeom prst="rect">
            <a:avLst/>
          </a:prstGeom>
        </p:spPr>
        <p:txBody>
          <a:bodyPr lIns="0" rIns="0" bIns="108000" anchor="b" anchorCtr="0"/>
          <a:lstStyle>
            <a:lvl1pPr marL="0" indent="0">
              <a:buNone/>
              <a:defRPr sz="2800" b="1">
                <a:solidFill>
                  <a:schemeClr val="bg2"/>
                </a:solidFill>
              </a:defRPr>
            </a:lvl1pPr>
          </a:lstStyle>
          <a:p>
            <a:pPr lvl="0" algn="l" rtl="0"/>
            <a:r>
              <a:rPr lang="de-DE" b="1" i="0" u="none" baseline="0" dirty="0"/>
              <a:t>Formatvorlagen des Textmasters bearbeiten</a:t>
            </a:r>
          </a:p>
        </p:txBody>
      </p:sp>
      <p:sp>
        <p:nvSpPr>
          <p:cNvPr id="3" name="Bildplatzhalter 2"/>
          <p:cNvSpPr>
            <a:spLocks noGrp="1"/>
          </p:cNvSpPr>
          <p:nvPr>
            <p:ph type="pic" sz="quarter" idx="10"/>
          </p:nvPr>
        </p:nvSpPr>
        <p:spPr>
          <a:xfrm>
            <a:off x="0" y="2349500"/>
            <a:ext cx="12192000" cy="3240088"/>
          </a:xfrm>
          <a:prstGeom prst="rect">
            <a:avLst/>
          </a:prstGeom>
        </p:spPr>
        <p:txBody>
          <a:bodyPr/>
          <a:lstStyle>
            <a:lvl1pPr marL="0" indent="0">
              <a:buNone/>
              <a:defRPr/>
            </a:lvl1pPr>
          </a:lstStyle>
          <a:p>
            <a:pPr algn="l" rtl="0"/>
            <a:r>
              <a:rPr lang="de-DE" b="0" i="0" u="none" baseline="0" dirty="0"/>
              <a:t>Bild durch Klicken auf Symbol hinzufügen</a:t>
            </a:r>
            <a:endParaRPr lang="en-GB" dirty="0"/>
          </a:p>
        </p:txBody>
      </p:sp>
      <p:sp>
        <p:nvSpPr>
          <p:cNvPr id="7" name="Textplatzhalter 6"/>
          <p:cNvSpPr>
            <a:spLocks noGrp="1"/>
          </p:cNvSpPr>
          <p:nvPr>
            <p:ph type="body" sz="quarter" idx="12"/>
          </p:nvPr>
        </p:nvSpPr>
        <p:spPr>
          <a:xfrm>
            <a:off x="4943873" y="5589589"/>
            <a:ext cx="6721079" cy="863600"/>
          </a:xfrm>
          <a:prstGeom prst="rect">
            <a:avLst/>
          </a:prstGeom>
        </p:spPr>
        <p:txBody>
          <a:bodyPr tIns="252000"/>
          <a:lstStyle>
            <a:lvl1pPr marL="0" indent="0" algn="r">
              <a:buNone/>
              <a:defRPr sz="2000"/>
            </a:lvl1pPr>
          </a:lstStyle>
          <a:p>
            <a:pPr lvl="0" algn="l" rtl="0"/>
            <a:r>
              <a:rPr lang="de-DE" b="0" i="0" u="none" baseline="0"/>
              <a:t>Formatvorlagen des Textmasters bearbeiten</a:t>
            </a:r>
          </a:p>
        </p:txBody>
      </p:sp>
      <p:sp>
        <p:nvSpPr>
          <p:cNvPr id="9" name="Line 2"/>
          <p:cNvSpPr>
            <a:spLocks noChangeShapeType="1"/>
          </p:cNvSpPr>
          <p:nvPr userDrawn="1"/>
        </p:nvSpPr>
        <p:spPr bwMode="auto">
          <a:xfrm flipV="1">
            <a:off x="340785" y="6381750"/>
            <a:ext cx="11324167" cy="0"/>
          </a:xfrm>
          <a:prstGeom prst="line">
            <a:avLst/>
          </a:prstGeom>
          <a:ln>
            <a:solidFill>
              <a:srgbClr val="999F9E"/>
            </a:solidFill>
            <a:headEnd/>
            <a:tailEnd/>
          </a:ln>
        </p:spPr>
        <p:style>
          <a:lnRef idx="1">
            <a:schemeClr val="dk1"/>
          </a:lnRef>
          <a:fillRef idx="0">
            <a:schemeClr val="dk1"/>
          </a:fillRef>
          <a:effectRef idx="0">
            <a:schemeClr val="dk1"/>
          </a:effectRef>
          <a:fontRef idx="minor">
            <a:schemeClr val="tx1"/>
          </a:fontRef>
        </p:style>
        <p:txBody>
          <a:bodyPr wrap="none" anchor="ctr"/>
          <a:lstStyle/>
          <a:p>
            <a:pPr algn="l" rtl="0">
              <a:defRPr/>
            </a:pPr>
            <a:endParaRPr lang="en-GB" sz="2400"/>
          </a:p>
        </p:txBody>
      </p:sp>
      <p:sp>
        <p:nvSpPr>
          <p:cNvPr id="10" name="Datumsplatzhalter 5"/>
          <p:cNvSpPr>
            <a:spLocks noGrp="1"/>
          </p:cNvSpPr>
          <p:nvPr>
            <p:ph type="dt" sz="half" idx="2"/>
          </p:nvPr>
        </p:nvSpPr>
        <p:spPr>
          <a:xfrm>
            <a:off x="433917" y="6444000"/>
            <a:ext cx="1440000" cy="360000"/>
          </a:xfrm>
          <a:prstGeom prst="rect">
            <a:avLst/>
          </a:prstGeom>
        </p:spPr>
        <p:txBody>
          <a:bodyPr vert="horz" lIns="90000" tIns="45720" rIns="91440" bIns="45720" rtlCol="0" anchor="ctr"/>
          <a:lstStyle>
            <a:lvl1pPr algn="l">
              <a:defRPr sz="1200">
                <a:solidFill>
                  <a:schemeClr val="bg2"/>
                </a:solidFill>
              </a:defRPr>
            </a:lvl1pPr>
          </a:lstStyle>
          <a:p>
            <a:pPr algn="l" rtl="0"/>
            <a:fld id="{6BD345D5-77C6-5448-8683-D41164A67D95}" type="datetime1">
              <a:rPr lang="de-DE" smtClean="0"/>
              <a:t>13.03.26</a:t>
            </a:fld>
            <a:endParaRPr lang="en-GB" dirty="0"/>
          </a:p>
        </p:txBody>
      </p:sp>
    </p:spTree>
    <p:extLst>
      <p:ext uri="{BB962C8B-B14F-4D97-AF65-F5344CB8AC3E}">
        <p14:creationId xmlns:p14="http://schemas.microsoft.com/office/powerpoint/2010/main" val="25721819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Grunddesign leer">
    <p:spTree>
      <p:nvGrpSpPr>
        <p:cNvPr id="1" name=""/>
        <p:cNvGrpSpPr/>
        <p:nvPr/>
      </p:nvGrpSpPr>
      <p:grpSpPr>
        <a:xfrm>
          <a:off x="0" y="0"/>
          <a:ext cx="0" cy="0"/>
          <a:chOff x="0" y="0"/>
          <a:chExt cx="0" cy="0"/>
        </a:xfrm>
      </p:grpSpPr>
      <p:sp>
        <p:nvSpPr>
          <p:cNvPr id="15" name="Foliennummernplatzhalter 14"/>
          <p:cNvSpPr>
            <a:spLocks noGrp="1"/>
          </p:cNvSpPr>
          <p:nvPr>
            <p:ph type="sldNum" sz="quarter" idx="13"/>
          </p:nvPr>
        </p:nvSpPr>
        <p:spPr>
          <a:xfrm>
            <a:off x="10992544" y="6442341"/>
            <a:ext cx="864096" cy="360000"/>
          </a:xfrm>
        </p:spPr>
        <p:txBody>
          <a:bodyPr/>
          <a:lstStyle/>
          <a:p>
            <a:pPr algn="l" rtl="0"/>
            <a:fld id="{78742581-81B1-425F-B25E-3CD197136A05}" type="slidenum">
              <a:rPr/>
              <a:pPr algn="l" rtl="0"/>
              <a:t>‹#›</a:t>
            </a:fld>
            <a:endParaRPr lang="en-GB" dirty="0"/>
          </a:p>
        </p:txBody>
      </p:sp>
      <p:sp>
        <p:nvSpPr>
          <p:cNvPr id="8" name="Titel 7"/>
          <p:cNvSpPr>
            <a:spLocks noGrp="1"/>
          </p:cNvSpPr>
          <p:nvPr>
            <p:ph type="title"/>
          </p:nvPr>
        </p:nvSpPr>
        <p:spPr>
          <a:xfrm>
            <a:off x="340784" y="176165"/>
            <a:ext cx="8275315" cy="506461"/>
          </a:xfrm>
          <a:prstGeom prst="rect">
            <a:avLst/>
          </a:prstGeom>
        </p:spPr>
        <p:txBody>
          <a:bodyPr anchor="b" anchorCtr="0"/>
          <a:lstStyle>
            <a:lvl1pPr>
              <a:lnSpc>
                <a:spcPct val="100000"/>
              </a:lnSpc>
              <a:defRPr sz="2200" b="1" i="0">
                <a:solidFill>
                  <a:schemeClr val="bg2"/>
                </a:solidFill>
              </a:defRPr>
            </a:lvl1pPr>
          </a:lstStyle>
          <a:p>
            <a:pPr algn="l" rtl="0"/>
            <a:r>
              <a:rPr lang="de-DE" b="0" i="1" u="none" baseline="0" dirty="0"/>
              <a:t>Titelmasterformat durch Klicken bearbeiten</a:t>
            </a:r>
            <a:endParaRPr lang="en-GB" dirty="0"/>
          </a:p>
        </p:txBody>
      </p:sp>
      <p:sp>
        <p:nvSpPr>
          <p:cNvPr id="3" name="Line 8"/>
          <p:cNvSpPr>
            <a:spLocks noChangeShapeType="1"/>
          </p:cNvSpPr>
          <p:nvPr userDrawn="1"/>
        </p:nvSpPr>
        <p:spPr bwMode="auto">
          <a:xfrm>
            <a:off x="340784" y="682627"/>
            <a:ext cx="8460000" cy="0"/>
          </a:xfrm>
          <a:prstGeom prst="line">
            <a:avLst/>
          </a:prstGeom>
          <a:ln>
            <a:solidFill>
              <a:srgbClr val="999F9E"/>
            </a:solidFill>
            <a:headEnd/>
            <a:tailEnd/>
          </a:ln>
        </p:spPr>
        <p:style>
          <a:lnRef idx="1">
            <a:schemeClr val="dk1"/>
          </a:lnRef>
          <a:fillRef idx="0">
            <a:schemeClr val="dk1"/>
          </a:fillRef>
          <a:effectRef idx="0">
            <a:schemeClr val="dk1"/>
          </a:effectRef>
          <a:fontRef idx="minor">
            <a:schemeClr val="tx1"/>
          </a:fontRef>
        </p:style>
        <p:txBody>
          <a:bodyPr wrap="none" anchor="ctr"/>
          <a:lstStyle/>
          <a:p>
            <a:pPr algn="l" rtl="0">
              <a:defRPr/>
            </a:pPr>
            <a:endParaRPr lang="en-GB" sz="2400"/>
          </a:p>
        </p:txBody>
      </p:sp>
      <p:sp>
        <p:nvSpPr>
          <p:cNvPr id="10" name="Textplatzhalter 9"/>
          <p:cNvSpPr>
            <a:spLocks noGrp="1"/>
          </p:cNvSpPr>
          <p:nvPr>
            <p:ph type="body" sz="quarter" idx="10" hasCustomPrompt="1"/>
          </p:nvPr>
        </p:nvSpPr>
        <p:spPr>
          <a:xfrm>
            <a:off x="340785" y="1268414"/>
            <a:ext cx="11515856" cy="4681537"/>
          </a:xfrm>
          <a:prstGeom prst="rect">
            <a:avLst/>
          </a:prstGeom>
        </p:spPr>
        <p:txBody>
          <a:bodyPr lIns="216000" anchor="t" anchorCtr="0">
            <a:normAutofit/>
          </a:bodyPr>
          <a:lstStyle>
            <a:lvl1pPr marL="342900" indent="-342900">
              <a:spcBef>
                <a:spcPts val="600"/>
              </a:spcBef>
              <a:spcAft>
                <a:spcPts val="600"/>
              </a:spcAft>
              <a:buFont typeface="Wingdings" panose="05000000000000000000" pitchFamily="2" charset="2"/>
              <a:buChar char="§"/>
              <a:defRPr sz="1600">
                <a:solidFill>
                  <a:schemeClr val="bg1"/>
                </a:solidFill>
                <a:latin typeface="+mn-lt"/>
                <a:cs typeface="Calibri" panose="020F0502020204030204" pitchFamily="34" charset="0"/>
              </a:defRPr>
            </a:lvl1pPr>
            <a:lvl2pPr marL="742950" indent="-285750">
              <a:buFont typeface="Wingdings" panose="05000000000000000000" pitchFamily="2" charset="2"/>
              <a:buChar char="§"/>
              <a:defRPr sz="1600">
                <a:solidFill>
                  <a:srgbClr val="4D4D4D"/>
                </a:solidFill>
                <a:latin typeface="+mn-lt"/>
                <a:cs typeface="Calibri" panose="020F0502020204030204" pitchFamily="34" charset="0"/>
              </a:defRPr>
            </a:lvl2pPr>
            <a:lvl3pPr marL="1143000" indent="-228600">
              <a:buFont typeface="Wingdings" panose="05000000000000000000" pitchFamily="2" charset="2"/>
              <a:buChar char="§"/>
              <a:defRPr sz="1600">
                <a:solidFill>
                  <a:srgbClr val="4D4D4D"/>
                </a:solidFill>
                <a:latin typeface="+mn-lt"/>
                <a:cs typeface="Calibri" panose="020F0502020204030204" pitchFamily="34" charset="0"/>
              </a:defRPr>
            </a:lvl3pPr>
            <a:lvl4pPr marL="1600200" indent="-228600">
              <a:buFont typeface="Wingdings" panose="05000000000000000000" pitchFamily="2" charset="2"/>
              <a:buChar char="§"/>
              <a:defRPr sz="1600">
                <a:solidFill>
                  <a:srgbClr val="4D4D4D"/>
                </a:solidFill>
                <a:latin typeface="+mn-lt"/>
                <a:cs typeface="Calibri" panose="020F0502020204030204" pitchFamily="34" charset="0"/>
              </a:defRPr>
            </a:lvl4pPr>
            <a:lvl5pPr marL="2057400" indent="-228600">
              <a:buFont typeface="Wingdings" panose="05000000000000000000" pitchFamily="2" charset="2"/>
              <a:buChar char="§"/>
              <a:defRPr sz="1600">
                <a:solidFill>
                  <a:srgbClr val="4D4D4D"/>
                </a:solidFill>
                <a:latin typeface="+mn-lt"/>
                <a:cs typeface="Calibri" panose="020F0502020204030204" pitchFamily="34" charset="0"/>
              </a:defRPr>
            </a:lvl5pPr>
          </a:lstStyle>
          <a:p>
            <a:pPr lvl="0" algn="l" rtl="0"/>
            <a:r>
              <a:rPr lang="de-DE" b="0" i="0" u="none" baseline="0" dirty="0"/>
              <a:t>Formatvorlagen des Textmasters bearbeiten</a:t>
            </a:r>
          </a:p>
          <a:p>
            <a:pPr lvl="1" algn="l" rtl="0"/>
            <a:r>
              <a:rPr lang="de-DE" b="0" i="0" u="none" baseline="0" dirty="0"/>
              <a:t>Zweite Ebene</a:t>
            </a:r>
          </a:p>
          <a:p>
            <a:pPr lvl="2" algn="l" rtl="0"/>
            <a:r>
              <a:rPr lang="de-DE" b="0" i="0" u="none" baseline="0" dirty="0"/>
              <a:t>Dritte Ebene</a:t>
            </a:r>
          </a:p>
          <a:p>
            <a:pPr lvl="3" algn="l" rtl="0"/>
            <a:r>
              <a:rPr lang="de-DE" b="0" i="0" u="none" baseline="0" dirty="0"/>
              <a:t>Vierte Ebene</a:t>
            </a:r>
          </a:p>
          <a:p>
            <a:pPr lvl="4" algn="l" rtl="0"/>
            <a:r>
              <a:rPr lang="de-DE" b="0" i="0" u="none" baseline="0" dirty="0"/>
              <a:t>Fünfte Ebene</a:t>
            </a:r>
            <a:endParaRPr lang="en-GB" dirty="0"/>
          </a:p>
        </p:txBody>
      </p:sp>
      <p:sp>
        <p:nvSpPr>
          <p:cNvPr id="7" name="Fußzeilenplatzhalter 1"/>
          <p:cNvSpPr>
            <a:spLocks noGrp="1"/>
          </p:cNvSpPr>
          <p:nvPr>
            <p:ph type="ftr" sz="quarter" idx="3"/>
          </p:nvPr>
        </p:nvSpPr>
        <p:spPr>
          <a:xfrm>
            <a:off x="2495600" y="6444000"/>
            <a:ext cx="7200800" cy="360000"/>
          </a:xfrm>
          <a:prstGeom prst="rect">
            <a:avLst/>
          </a:prstGeom>
        </p:spPr>
        <p:txBody>
          <a:bodyPr vert="horz" lIns="91440" tIns="45720" rIns="91440" bIns="45720" rtlCol="0" anchor="ctr"/>
          <a:lstStyle>
            <a:lvl1pPr algn="ctr">
              <a:defRPr sz="1200">
                <a:solidFill>
                  <a:schemeClr val="bg2"/>
                </a:solidFill>
              </a:defRPr>
            </a:lvl1pPr>
          </a:lstStyle>
          <a:p>
            <a:r>
              <a:rPr lang="de-DE" dirty="0"/>
              <a:t>Generative AI and Consumer Privacy</a:t>
            </a:r>
            <a:endParaRPr lang="en-GB" dirty="0"/>
          </a:p>
        </p:txBody>
      </p:sp>
      <p:sp>
        <p:nvSpPr>
          <p:cNvPr id="9" name="Line 2"/>
          <p:cNvSpPr>
            <a:spLocks noChangeShapeType="1"/>
          </p:cNvSpPr>
          <p:nvPr userDrawn="1"/>
        </p:nvSpPr>
        <p:spPr bwMode="auto">
          <a:xfrm flipV="1">
            <a:off x="340785" y="6381328"/>
            <a:ext cx="11515855" cy="422"/>
          </a:xfrm>
          <a:prstGeom prst="line">
            <a:avLst/>
          </a:prstGeom>
          <a:ln>
            <a:solidFill>
              <a:srgbClr val="999F9E"/>
            </a:solidFill>
            <a:headEnd/>
            <a:tailEnd/>
          </a:ln>
        </p:spPr>
        <p:style>
          <a:lnRef idx="1">
            <a:schemeClr val="dk1"/>
          </a:lnRef>
          <a:fillRef idx="0">
            <a:schemeClr val="dk1"/>
          </a:fillRef>
          <a:effectRef idx="0">
            <a:schemeClr val="dk1"/>
          </a:effectRef>
          <a:fontRef idx="minor">
            <a:schemeClr val="tx1"/>
          </a:fontRef>
        </p:style>
        <p:txBody>
          <a:bodyPr wrap="none" anchor="ctr"/>
          <a:lstStyle/>
          <a:p>
            <a:pPr algn="l" rtl="0">
              <a:defRPr/>
            </a:pPr>
            <a:endParaRPr lang="en-GB" sz="2400"/>
          </a:p>
        </p:txBody>
      </p:sp>
      <p:sp>
        <p:nvSpPr>
          <p:cNvPr id="11" name="Datumsplatzhalter 5"/>
          <p:cNvSpPr>
            <a:spLocks noGrp="1"/>
          </p:cNvSpPr>
          <p:nvPr>
            <p:ph type="dt" sz="half" idx="2"/>
          </p:nvPr>
        </p:nvSpPr>
        <p:spPr>
          <a:xfrm>
            <a:off x="340784" y="6444000"/>
            <a:ext cx="1533133" cy="360000"/>
          </a:xfrm>
          <a:prstGeom prst="rect">
            <a:avLst/>
          </a:prstGeom>
        </p:spPr>
        <p:txBody>
          <a:bodyPr vert="horz" lIns="90000" tIns="45720" rIns="91440" bIns="45720" rtlCol="0" anchor="ctr"/>
          <a:lstStyle>
            <a:lvl1pPr algn="l">
              <a:defRPr sz="1200">
                <a:solidFill>
                  <a:schemeClr val="bg2"/>
                </a:solidFill>
              </a:defRPr>
            </a:lvl1pPr>
          </a:lstStyle>
          <a:p>
            <a:pPr algn="l" rtl="0"/>
            <a:fld id="{71E2B153-3107-0E45-9E1C-1CA19263475B}" type="datetime1">
              <a:rPr lang="de-DE" smtClean="0"/>
              <a:t>13.03.26</a:t>
            </a:fld>
            <a:endParaRPr lang="en-GB" dirty="0"/>
          </a:p>
        </p:txBody>
      </p:sp>
    </p:spTree>
    <p:extLst>
      <p:ext uri="{BB962C8B-B14F-4D97-AF65-F5344CB8AC3E}">
        <p14:creationId xmlns:p14="http://schemas.microsoft.com/office/powerpoint/2010/main" val="19298017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One content">
    <p:bg>
      <p:bgRef idx="1001">
        <a:schemeClr val="bg1"/>
      </p:bgRef>
    </p:bg>
    <p:spTree>
      <p:nvGrpSpPr>
        <p:cNvPr id="1" name=""/>
        <p:cNvGrpSpPr/>
        <p:nvPr/>
      </p:nvGrpSpPr>
      <p:grpSpPr>
        <a:xfrm>
          <a:off x="0" y="0"/>
          <a:ext cx="0" cy="0"/>
          <a:chOff x="0" y="0"/>
          <a:chExt cx="0" cy="0"/>
        </a:xfrm>
      </p:grpSpPr>
      <p:sp>
        <p:nvSpPr>
          <p:cNvPr id="14" name="Content Placeholder 8"/>
          <p:cNvSpPr>
            <a:spLocks noGrp="1"/>
          </p:cNvSpPr>
          <p:nvPr>
            <p:ph sz="quarter" idx="12" hasCustomPrompt="1"/>
          </p:nvPr>
        </p:nvSpPr>
        <p:spPr bwMode="gray">
          <a:xfrm>
            <a:off x="696805" y="1268412"/>
            <a:ext cx="10798538" cy="5040000"/>
          </a:xfrm>
        </p:spPr>
        <p:txBody>
          <a:bodyPr/>
          <a:lstStyle/>
          <a:p>
            <a:pPr lvl="0"/>
            <a:r>
              <a:rPr lang="en-US" noProof="0" dirty="0"/>
              <a:t>Click to add text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2" name="Title 1">
            <a:extLst>
              <a:ext uri="{FF2B5EF4-FFF2-40B4-BE49-F238E27FC236}">
                <a16:creationId xmlns:a16="http://schemas.microsoft.com/office/drawing/2014/main" id="{96BFC2D0-F03B-4D88-835E-5565E2CEBDDD}"/>
              </a:ext>
            </a:extLst>
          </p:cNvPr>
          <p:cNvSpPr>
            <a:spLocks noGrp="1"/>
          </p:cNvSpPr>
          <p:nvPr>
            <p:ph type="title" hasCustomPrompt="1"/>
          </p:nvPr>
        </p:nvSpPr>
        <p:spPr bwMode="gray"/>
        <p:txBody>
          <a:bodyPr/>
          <a:lstStyle>
            <a:lvl1pPr>
              <a:defRPr/>
            </a:lvl1pPr>
          </a:lstStyle>
          <a:p>
            <a:r>
              <a:rPr lang="en-US" dirty="0"/>
              <a:t>Click to </a:t>
            </a:r>
            <a:r>
              <a:rPr lang="en-US"/>
              <a:t>edit title</a:t>
            </a:r>
            <a:endParaRPr lang="en-US" dirty="0"/>
          </a:p>
        </p:txBody>
      </p:sp>
      <p:sp>
        <p:nvSpPr>
          <p:cNvPr id="8" name="Textplatzhalter 3">
            <a:extLst>
              <a:ext uri="{FF2B5EF4-FFF2-40B4-BE49-F238E27FC236}">
                <a16:creationId xmlns:a16="http://schemas.microsoft.com/office/drawing/2014/main" id="{C1E39B8D-7EAC-47FB-8416-5BDA086283A8}"/>
              </a:ext>
            </a:extLst>
          </p:cNvPr>
          <p:cNvSpPr>
            <a:spLocks noGrp="1"/>
          </p:cNvSpPr>
          <p:nvPr>
            <p:ph type="body" sz="quarter" idx="11" hasCustomPrompt="1"/>
          </p:nvPr>
        </p:nvSpPr>
        <p:spPr bwMode="gray">
          <a:xfrm>
            <a:off x="696731" y="6165008"/>
            <a:ext cx="10798538" cy="144312"/>
          </a:xfrm>
        </p:spPr>
        <p:txBody>
          <a:bodyPr tIns="0" bIns="18000" anchor="b" anchorCtr="0">
            <a:noAutofit/>
          </a:bodyPr>
          <a:lstStyle>
            <a:lvl1pPr marL="0" marR="0" indent="0" algn="l" defTabSz="914126" rtl="0" eaLnBrk="1" fontAlgn="auto" latinLnBrk="0" hangingPunct="1">
              <a:lnSpc>
                <a:spcPct val="100000"/>
              </a:lnSpc>
              <a:spcBef>
                <a:spcPts val="0"/>
              </a:spcBef>
              <a:spcAft>
                <a:spcPts val="0"/>
              </a:spcAft>
              <a:buClrTx/>
              <a:buSzTx/>
              <a:buFont typeface="Arial" pitchFamily="34" charset="0"/>
              <a:buNone/>
              <a:tabLst/>
              <a:defRPr lang="de-DE" sz="1000" kern="1200" baseline="0" noProof="0" smtClean="0">
                <a:solidFill>
                  <a:schemeClr val="tx1"/>
                </a:solidFill>
                <a:latin typeface="+mn-lt"/>
                <a:ea typeface="+mn-ea"/>
                <a:cs typeface="Arial" pitchFamily="34" charset="0"/>
              </a:defRPr>
            </a:lvl1pPr>
            <a:lvl2pPr marL="0" indent="0">
              <a:lnSpc>
                <a:spcPct val="100000"/>
              </a:lnSpc>
              <a:spcBef>
                <a:spcPts val="0"/>
              </a:spcBef>
              <a:buFont typeface="Arial" panose="020B0604020202020204" pitchFamily="34" charset="0"/>
              <a:buNone/>
              <a:defRPr lang="de-DE" sz="1000" kern="1200" baseline="0" noProof="0" smtClean="0">
                <a:solidFill>
                  <a:schemeClr val="tx1"/>
                </a:solidFill>
                <a:latin typeface="+mn-lt"/>
                <a:ea typeface="+mn-ea"/>
                <a:cs typeface="Arial" pitchFamily="34" charset="0"/>
              </a:defRPr>
            </a:lvl2pPr>
            <a:lvl3pPr marL="0" indent="0">
              <a:lnSpc>
                <a:spcPct val="100000"/>
              </a:lnSpc>
              <a:spcBef>
                <a:spcPts val="0"/>
              </a:spcBef>
              <a:buNone/>
              <a:defRPr lang="de-DE" sz="1000" kern="1200" baseline="0" noProof="0" smtClean="0">
                <a:solidFill>
                  <a:schemeClr val="tx1"/>
                </a:solidFill>
                <a:latin typeface="+mn-lt"/>
                <a:ea typeface="+mn-ea"/>
                <a:cs typeface="Arial" pitchFamily="34" charset="0"/>
              </a:defRPr>
            </a:lvl3pPr>
            <a:lvl4pPr marL="0" indent="0">
              <a:lnSpc>
                <a:spcPct val="100000"/>
              </a:lnSpc>
              <a:spcBef>
                <a:spcPts val="0"/>
              </a:spcBef>
              <a:buNone/>
              <a:defRPr lang="de-DE" sz="1000" kern="1200" baseline="0" noProof="0" smtClean="0">
                <a:solidFill>
                  <a:schemeClr val="tx1"/>
                </a:solidFill>
                <a:latin typeface="+mn-lt"/>
                <a:ea typeface="+mn-ea"/>
                <a:cs typeface="Arial" pitchFamily="34" charset="0"/>
              </a:defRPr>
            </a:lvl4pPr>
            <a:lvl5pPr marL="0" indent="0">
              <a:lnSpc>
                <a:spcPct val="100000"/>
              </a:lnSpc>
              <a:spcBef>
                <a:spcPts val="0"/>
              </a:spcBef>
              <a:buNone/>
              <a:defRPr lang="de-DE" sz="1000" kern="1200" baseline="0" noProof="0" smtClean="0">
                <a:solidFill>
                  <a:schemeClr val="tx1"/>
                </a:solidFill>
                <a:latin typeface="+mn-lt"/>
                <a:ea typeface="+mn-ea"/>
                <a:cs typeface="Arial" pitchFamily="34" charset="0"/>
              </a:defRPr>
            </a:lvl5pPr>
            <a:lvl6pPr marL="0" indent="0">
              <a:lnSpc>
                <a:spcPct val="100000"/>
              </a:lnSpc>
              <a:spcBef>
                <a:spcPts val="0"/>
              </a:spcBef>
              <a:buNone/>
              <a:defRPr lang="de-DE" sz="1000" kern="1200" baseline="0" noProof="0" smtClean="0">
                <a:solidFill>
                  <a:schemeClr val="tx1"/>
                </a:solidFill>
                <a:latin typeface="+mn-lt"/>
                <a:ea typeface="+mn-ea"/>
                <a:cs typeface="Arial" pitchFamily="34" charset="0"/>
              </a:defRPr>
            </a:lvl6pPr>
            <a:lvl7pPr marL="0" indent="0">
              <a:lnSpc>
                <a:spcPct val="100000"/>
              </a:lnSpc>
              <a:spcBef>
                <a:spcPts val="0"/>
              </a:spcBef>
              <a:buNone/>
              <a:defRPr lang="de-DE" sz="1000" kern="1200" baseline="0" noProof="0" dirty="0" smtClean="0">
                <a:solidFill>
                  <a:schemeClr val="tx1"/>
                </a:solidFill>
                <a:latin typeface="+mn-lt"/>
                <a:ea typeface="+mn-ea"/>
                <a:cs typeface="Arial" pitchFamily="34" charset="0"/>
              </a:defRPr>
            </a:lvl7pPr>
            <a:lvl8pPr marL="0" indent="0">
              <a:lnSpc>
                <a:spcPct val="100000"/>
              </a:lnSpc>
              <a:spcBef>
                <a:spcPts val="0"/>
              </a:spcBef>
              <a:buNone/>
              <a:defRPr lang="de-DE" sz="1000" kern="1200" baseline="0" noProof="0" smtClean="0">
                <a:solidFill>
                  <a:schemeClr val="tx1"/>
                </a:solidFill>
                <a:latin typeface="+mn-lt"/>
                <a:ea typeface="+mn-ea"/>
                <a:cs typeface="Arial" pitchFamily="34" charset="0"/>
              </a:defRPr>
            </a:lvl8pPr>
            <a:lvl9pPr marL="0" indent="0">
              <a:lnSpc>
                <a:spcPct val="100000"/>
              </a:lnSpc>
              <a:spcBef>
                <a:spcPts val="0"/>
              </a:spcBef>
              <a:buNone/>
              <a:defRPr lang="de-DE" sz="1000" kern="1200" baseline="0" noProof="0" smtClean="0">
                <a:solidFill>
                  <a:schemeClr val="tx1"/>
                </a:solidFill>
                <a:latin typeface="+mn-lt"/>
                <a:ea typeface="+mn-ea"/>
                <a:cs typeface="Arial" pitchFamily="34" charset="0"/>
              </a:defRPr>
            </a:lvl9pPr>
          </a:lstStyle>
          <a:p>
            <a:pPr lvl="0"/>
            <a:r>
              <a:rPr lang="en-US" dirty="0"/>
              <a:t>Source information</a:t>
            </a:r>
          </a:p>
        </p:txBody>
      </p:sp>
      <p:sp>
        <p:nvSpPr>
          <p:cNvPr id="3" name="Footer Placeholder 2">
            <a:extLst>
              <a:ext uri="{FF2B5EF4-FFF2-40B4-BE49-F238E27FC236}">
                <a16:creationId xmlns:a16="http://schemas.microsoft.com/office/drawing/2014/main" id="{41BCD388-287A-4A40-AB79-26093527F57C}"/>
              </a:ext>
            </a:extLst>
          </p:cNvPr>
          <p:cNvSpPr>
            <a:spLocks noGrp="1"/>
          </p:cNvSpPr>
          <p:nvPr>
            <p:ph type="ftr" sz="quarter" idx="13"/>
          </p:nvPr>
        </p:nvSpPr>
        <p:spPr/>
        <p:txBody>
          <a:bodyPr/>
          <a:lstStyle/>
          <a:p>
            <a:r>
              <a:rPr lang="en-GB" dirty="0"/>
              <a:t>Title of the Presentation</a:t>
            </a:r>
          </a:p>
        </p:txBody>
      </p:sp>
      <p:sp>
        <p:nvSpPr>
          <p:cNvPr id="4" name="Slide Number Placeholder 3">
            <a:extLst>
              <a:ext uri="{FF2B5EF4-FFF2-40B4-BE49-F238E27FC236}">
                <a16:creationId xmlns:a16="http://schemas.microsoft.com/office/drawing/2014/main" id="{C9BD9A86-65A6-4EC6-A83E-DDACF6F7F971}"/>
              </a:ext>
            </a:extLst>
          </p:cNvPr>
          <p:cNvSpPr>
            <a:spLocks noGrp="1"/>
          </p:cNvSpPr>
          <p:nvPr>
            <p:ph type="sldNum" sz="quarter" idx="14"/>
          </p:nvPr>
        </p:nvSpPr>
        <p:spPr/>
        <p:txBody>
          <a:bodyPr/>
          <a:lstStyle/>
          <a:p>
            <a:fld id="{1BAA112D-1489-4797-98EB-F4A3502A293E}" type="slidenum">
              <a:rPr lang="en-GB" smtClean="0"/>
              <a:pPr/>
              <a:t>‹#›</a:t>
            </a:fld>
            <a:endParaRPr lang="en-GB" dirty="0"/>
          </a:p>
        </p:txBody>
      </p:sp>
    </p:spTree>
    <p:extLst>
      <p:ext uri="{BB962C8B-B14F-4D97-AF65-F5344CB8AC3E}">
        <p14:creationId xmlns:p14="http://schemas.microsoft.com/office/powerpoint/2010/main" val="274335907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2E514ED-2AA9-A8BA-6E8F-B2BAD99A946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745A5B6-0A04-B6E5-586C-57D671B5DD3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3B1BF90-D0A9-C654-15AC-D3D8C4CC591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5F9653E-FE95-F640-AD65-4570D89952DC}" type="datetimeFigureOut">
              <a:rPr lang="en-US" smtClean="0"/>
              <a:t>3/13/26</a:t>
            </a:fld>
            <a:endParaRPr lang="en-US"/>
          </a:p>
        </p:txBody>
      </p:sp>
      <p:sp>
        <p:nvSpPr>
          <p:cNvPr id="5" name="Footer Placeholder 4">
            <a:extLst>
              <a:ext uri="{FF2B5EF4-FFF2-40B4-BE49-F238E27FC236}">
                <a16:creationId xmlns:a16="http://schemas.microsoft.com/office/drawing/2014/main" id="{0692A540-9F27-46D6-302B-5AA012A78BA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4BBA124A-D5DE-4856-2BF8-93F6FDEBC12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F48692E-1762-514A-B476-E792F4CF4FAC}" type="slidenum">
              <a:rPr lang="en-US" smtClean="0"/>
              <a:t>‹#›</a:t>
            </a:fld>
            <a:endParaRPr lang="en-US"/>
          </a:p>
        </p:txBody>
      </p:sp>
    </p:spTree>
    <p:extLst>
      <p:ext uri="{BB962C8B-B14F-4D97-AF65-F5344CB8AC3E}">
        <p14:creationId xmlns:p14="http://schemas.microsoft.com/office/powerpoint/2010/main" val="15390699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4"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1.png"/><Relationship Id="rId3" Type="http://schemas.openxmlformats.org/officeDocument/2006/relationships/image" Target="../media/image11.svg"/><Relationship Id="rId7" Type="http://schemas.openxmlformats.org/officeDocument/2006/relationships/image" Target="../media/image15.svg"/><Relationship Id="rId12" Type="http://schemas.openxmlformats.org/officeDocument/2006/relationships/image" Target="../media/image20.png"/><Relationship Id="rId17" Type="http://schemas.openxmlformats.org/officeDocument/2006/relationships/image" Target="../media/image25.png"/><Relationship Id="rId2" Type="http://schemas.openxmlformats.org/officeDocument/2006/relationships/image" Target="../media/image10.png"/><Relationship Id="rId16" Type="http://schemas.openxmlformats.org/officeDocument/2006/relationships/image" Target="../media/image24.png"/><Relationship Id="rId1" Type="http://schemas.openxmlformats.org/officeDocument/2006/relationships/slideLayout" Target="../slideLayouts/slideLayout14.xml"/><Relationship Id="rId6" Type="http://schemas.openxmlformats.org/officeDocument/2006/relationships/image" Target="../media/image14.png"/><Relationship Id="rId11" Type="http://schemas.openxmlformats.org/officeDocument/2006/relationships/image" Target="../media/image19.svg"/><Relationship Id="rId5" Type="http://schemas.openxmlformats.org/officeDocument/2006/relationships/image" Target="../media/image13.svg"/><Relationship Id="rId15" Type="http://schemas.openxmlformats.org/officeDocument/2006/relationships/image" Target="../media/image23.pn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svg"/><Relationship Id="rId14" Type="http://schemas.openxmlformats.org/officeDocument/2006/relationships/image" Target="../media/image22.png"/></Relationships>
</file>

<file path=ppt/slides/_rels/slide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8" Type="http://schemas.openxmlformats.org/officeDocument/2006/relationships/image" Target="../media/image33.png"/><Relationship Id="rId13" Type="http://schemas.openxmlformats.org/officeDocument/2006/relationships/image" Target="../media/image38.svg"/><Relationship Id="rId3" Type="http://schemas.openxmlformats.org/officeDocument/2006/relationships/image" Target="../media/image28.svg"/><Relationship Id="rId7" Type="http://schemas.openxmlformats.org/officeDocument/2006/relationships/image" Target="../media/image32.svg"/><Relationship Id="rId12" Type="http://schemas.openxmlformats.org/officeDocument/2006/relationships/image" Target="../media/image37.png"/><Relationship Id="rId2" Type="http://schemas.openxmlformats.org/officeDocument/2006/relationships/image" Target="../media/image27.png"/><Relationship Id="rId1" Type="http://schemas.openxmlformats.org/officeDocument/2006/relationships/slideLayout" Target="../slideLayouts/slideLayout14.xml"/><Relationship Id="rId6" Type="http://schemas.openxmlformats.org/officeDocument/2006/relationships/image" Target="../media/image31.png"/><Relationship Id="rId11" Type="http://schemas.openxmlformats.org/officeDocument/2006/relationships/image" Target="../media/image36.svg"/><Relationship Id="rId5" Type="http://schemas.openxmlformats.org/officeDocument/2006/relationships/image" Target="../media/image30.svg"/><Relationship Id="rId15" Type="http://schemas.openxmlformats.org/officeDocument/2006/relationships/image" Target="../media/image40.png"/><Relationship Id="rId10" Type="http://schemas.openxmlformats.org/officeDocument/2006/relationships/image" Target="../media/image35.png"/><Relationship Id="rId4" Type="http://schemas.openxmlformats.org/officeDocument/2006/relationships/image" Target="../media/image29.png"/><Relationship Id="rId9" Type="http://schemas.openxmlformats.org/officeDocument/2006/relationships/image" Target="../media/image34.svg"/><Relationship Id="rId14" Type="http://schemas.openxmlformats.org/officeDocument/2006/relationships/image" Target="../media/image39.png"/></Relationships>
</file>

<file path=ppt/slides/_rels/slide11.xml.rels><?xml version="1.0" encoding="UTF-8" standalone="yes"?>
<Relationships xmlns="http://schemas.openxmlformats.org/package/2006/relationships"><Relationship Id="rId8" Type="http://schemas.openxmlformats.org/officeDocument/2006/relationships/image" Target="../media/image31.png"/><Relationship Id="rId13" Type="http://schemas.openxmlformats.org/officeDocument/2006/relationships/image" Target="../media/image36.svg"/><Relationship Id="rId18" Type="http://schemas.openxmlformats.org/officeDocument/2006/relationships/image" Target="../media/image45.png"/><Relationship Id="rId3" Type="http://schemas.openxmlformats.org/officeDocument/2006/relationships/image" Target="../media/image28.svg"/><Relationship Id="rId21" Type="http://schemas.openxmlformats.org/officeDocument/2006/relationships/image" Target="../media/image48.png"/><Relationship Id="rId7" Type="http://schemas.openxmlformats.org/officeDocument/2006/relationships/image" Target="../media/image30.svg"/><Relationship Id="rId12" Type="http://schemas.openxmlformats.org/officeDocument/2006/relationships/image" Target="../media/image35.png"/><Relationship Id="rId17" Type="http://schemas.openxmlformats.org/officeDocument/2006/relationships/image" Target="../media/image44.png"/><Relationship Id="rId2" Type="http://schemas.openxmlformats.org/officeDocument/2006/relationships/image" Target="../media/image27.png"/><Relationship Id="rId16" Type="http://schemas.openxmlformats.org/officeDocument/2006/relationships/image" Target="../media/image43.png"/><Relationship Id="rId20" Type="http://schemas.openxmlformats.org/officeDocument/2006/relationships/image" Target="../media/image47.png"/><Relationship Id="rId1" Type="http://schemas.openxmlformats.org/officeDocument/2006/relationships/slideLayout" Target="../slideLayouts/slideLayout14.xml"/><Relationship Id="rId6" Type="http://schemas.openxmlformats.org/officeDocument/2006/relationships/image" Target="../media/image29.png"/><Relationship Id="rId11" Type="http://schemas.openxmlformats.org/officeDocument/2006/relationships/image" Target="../media/image34.svg"/><Relationship Id="rId5" Type="http://schemas.openxmlformats.org/officeDocument/2006/relationships/image" Target="../media/image42.svg"/><Relationship Id="rId15" Type="http://schemas.openxmlformats.org/officeDocument/2006/relationships/image" Target="../media/image38.svg"/><Relationship Id="rId10" Type="http://schemas.openxmlformats.org/officeDocument/2006/relationships/image" Target="../media/image33.png"/><Relationship Id="rId19" Type="http://schemas.openxmlformats.org/officeDocument/2006/relationships/image" Target="../media/image46.png"/><Relationship Id="rId4" Type="http://schemas.openxmlformats.org/officeDocument/2006/relationships/image" Target="../media/image41.png"/><Relationship Id="rId9" Type="http://schemas.openxmlformats.org/officeDocument/2006/relationships/image" Target="../media/image32.svg"/><Relationship Id="rId14" Type="http://schemas.openxmlformats.org/officeDocument/2006/relationships/image" Target="../media/image37.png"/></Relationships>
</file>

<file path=ppt/slides/_rels/slide1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platzhalter 6">
            <a:extLst>
              <a:ext uri="{FF2B5EF4-FFF2-40B4-BE49-F238E27FC236}">
                <a16:creationId xmlns:a16="http://schemas.microsoft.com/office/drawing/2014/main" id="{18D21E59-A2F1-47CC-BF2C-E28BB0920D6D}"/>
              </a:ext>
            </a:extLst>
          </p:cNvPr>
          <p:cNvSpPr>
            <a:spLocks noGrp="1"/>
          </p:cNvSpPr>
          <p:nvPr>
            <p:ph type="body" sz="quarter" idx="11"/>
          </p:nvPr>
        </p:nvSpPr>
        <p:spPr>
          <a:xfrm>
            <a:off x="6347484" y="1732035"/>
            <a:ext cx="5224414" cy="1541624"/>
          </a:xfrm>
        </p:spPr>
        <p:txBody>
          <a:bodyPr anchor="ctr"/>
          <a:lstStyle/>
          <a:p>
            <a:pPr algn="ctr"/>
            <a:r>
              <a:rPr lang="en-US" dirty="0">
                <a:solidFill>
                  <a:srgbClr val="FF0000"/>
                </a:solidFill>
              </a:rPr>
              <a:t>The AI Authenticity Paradox</a:t>
            </a:r>
          </a:p>
        </p:txBody>
      </p:sp>
      <p:sp>
        <p:nvSpPr>
          <p:cNvPr id="22" name="Rechteck 21">
            <a:extLst>
              <a:ext uri="{FF2B5EF4-FFF2-40B4-BE49-F238E27FC236}">
                <a16:creationId xmlns:a16="http://schemas.microsoft.com/office/drawing/2014/main" id="{B43C0E81-7A14-4435-B16A-770E70888775}"/>
              </a:ext>
            </a:extLst>
          </p:cNvPr>
          <p:cNvSpPr/>
          <p:nvPr/>
        </p:nvSpPr>
        <p:spPr bwMode="auto">
          <a:xfrm>
            <a:off x="187204" y="6476556"/>
            <a:ext cx="7200799" cy="285750"/>
          </a:xfrm>
          <a:prstGeom prst="rect">
            <a:avLst/>
          </a:prstGeom>
          <a:noFill/>
          <a:ln w="19050"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marL="0" marR="0" indent="0" defTabSz="914400" rtl="0" eaLnBrk="0" fontAlgn="base" latinLnBrk="0" hangingPunct="0">
              <a:lnSpc>
                <a:spcPct val="100000"/>
              </a:lnSpc>
              <a:spcBef>
                <a:spcPct val="20000"/>
              </a:spcBef>
              <a:spcAft>
                <a:spcPct val="0"/>
              </a:spcAft>
              <a:buClrTx/>
              <a:buSzTx/>
              <a:buFontTx/>
              <a:buNone/>
              <a:tabLst/>
            </a:pPr>
            <a:r>
              <a:rPr kumimoji="0" lang="en-US" sz="1200" b="0" i="1" u="none" strike="noStrike" cap="none" normalizeH="0" baseline="0" dirty="0">
                <a:ln>
                  <a:noFill/>
                </a:ln>
                <a:solidFill>
                  <a:schemeClr val="bg1"/>
                </a:solidFill>
                <a:effectLst/>
                <a:latin typeface="Arial" charset="0"/>
              </a:rPr>
              <a:t>Note</a:t>
            </a:r>
            <a:r>
              <a:rPr kumimoji="0" lang="en-US" sz="1200" b="0" i="0" u="none" strike="noStrike" cap="none" normalizeH="0" baseline="0" dirty="0">
                <a:ln>
                  <a:noFill/>
                </a:ln>
                <a:solidFill>
                  <a:schemeClr val="bg1"/>
                </a:solidFill>
                <a:effectLst/>
                <a:latin typeface="Arial" charset="0"/>
              </a:rPr>
              <a:t>: </a:t>
            </a:r>
            <a:r>
              <a:rPr lang="en-US" sz="1200" dirty="0">
                <a:solidFill>
                  <a:schemeClr val="bg1"/>
                </a:solidFill>
                <a:latin typeface="Arial" charset="0"/>
              </a:rPr>
              <a:t>References are available upon request.</a:t>
            </a:r>
            <a:endParaRPr kumimoji="0" lang="en-US" sz="1200" b="0" i="0" u="none" strike="noStrike" cap="none" normalizeH="0" baseline="0" dirty="0">
              <a:ln>
                <a:noFill/>
              </a:ln>
              <a:solidFill>
                <a:schemeClr val="bg1"/>
              </a:solidFill>
              <a:effectLst/>
              <a:latin typeface="Arial" charset="0"/>
            </a:endParaRPr>
          </a:p>
        </p:txBody>
      </p:sp>
      <p:pic>
        <p:nvPicPr>
          <p:cNvPr id="3" name="Grafik 2">
            <a:extLst>
              <a:ext uri="{FF2B5EF4-FFF2-40B4-BE49-F238E27FC236}">
                <a16:creationId xmlns:a16="http://schemas.microsoft.com/office/drawing/2014/main" id="{A7746C2A-406C-88AB-3E3A-F6A5C2CE19D7}"/>
              </a:ext>
            </a:extLst>
          </p:cNvPr>
          <p:cNvPicPr>
            <a:picLocks noChangeAspect="1"/>
          </p:cNvPicPr>
          <p:nvPr/>
        </p:nvPicPr>
        <p:blipFill>
          <a:blip r:embed="rId3"/>
          <a:stretch>
            <a:fillRect/>
          </a:stretch>
        </p:blipFill>
        <p:spPr>
          <a:xfrm>
            <a:off x="340240" y="395180"/>
            <a:ext cx="5463363" cy="5463363"/>
          </a:xfrm>
          <a:prstGeom prst="rect">
            <a:avLst/>
          </a:prstGeom>
        </p:spPr>
      </p:pic>
      <p:pic>
        <p:nvPicPr>
          <p:cNvPr id="9" name="Grafik 8">
            <a:extLst>
              <a:ext uri="{FF2B5EF4-FFF2-40B4-BE49-F238E27FC236}">
                <a16:creationId xmlns:a16="http://schemas.microsoft.com/office/drawing/2014/main" id="{29CB16DB-D3C9-753F-4CB8-64BA08576B52}"/>
              </a:ext>
            </a:extLst>
          </p:cNvPr>
          <p:cNvPicPr>
            <a:picLocks noChangeAspect="1"/>
          </p:cNvPicPr>
          <p:nvPr/>
        </p:nvPicPr>
        <p:blipFill>
          <a:blip r:embed="rId4"/>
          <a:stretch>
            <a:fillRect/>
          </a:stretch>
        </p:blipFill>
        <p:spPr>
          <a:xfrm>
            <a:off x="306790" y="356570"/>
            <a:ext cx="5643011" cy="5643011"/>
          </a:xfrm>
          <a:prstGeom prst="rect">
            <a:avLst/>
          </a:prstGeom>
        </p:spPr>
      </p:pic>
      <p:pic>
        <p:nvPicPr>
          <p:cNvPr id="5" name="Picture 4">
            <a:extLst>
              <a:ext uri="{FF2B5EF4-FFF2-40B4-BE49-F238E27FC236}">
                <a16:creationId xmlns:a16="http://schemas.microsoft.com/office/drawing/2014/main" id="{3AB114D0-C32D-301C-E461-025F1F934D6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97464" y="4753983"/>
            <a:ext cx="3314700" cy="1524000"/>
          </a:xfrm>
          <a:prstGeom prst="rect">
            <a:avLst/>
          </a:prstGeom>
        </p:spPr>
      </p:pic>
      <p:sp>
        <p:nvSpPr>
          <p:cNvPr id="6" name="TextBox 5">
            <a:extLst>
              <a:ext uri="{FF2B5EF4-FFF2-40B4-BE49-F238E27FC236}">
                <a16:creationId xmlns:a16="http://schemas.microsoft.com/office/drawing/2014/main" id="{DC39C8E8-CF8D-B02B-A0B2-845364C09882}"/>
              </a:ext>
            </a:extLst>
          </p:cNvPr>
          <p:cNvSpPr txBox="1"/>
          <p:nvPr/>
        </p:nvSpPr>
        <p:spPr>
          <a:xfrm>
            <a:off x="5753702" y="3462899"/>
            <a:ext cx="6098058" cy="701731"/>
          </a:xfrm>
          <a:prstGeom prst="rect">
            <a:avLst/>
          </a:prstGeom>
          <a:noFill/>
        </p:spPr>
        <p:txBody>
          <a:bodyPr wrap="square">
            <a:spAutoFit/>
          </a:bodyPr>
          <a:lstStyle/>
          <a:p>
            <a:pPr marL="0" marR="0" indent="0" algn="r" defTabSz="914400" rtl="0" eaLnBrk="0" fontAlgn="base" latinLnBrk="0" hangingPunct="0">
              <a:lnSpc>
                <a:spcPct val="100000"/>
              </a:lnSpc>
              <a:spcBef>
                <a:spcPct val="20000"/>
              </a:spcBef>
              <a:spcAft>
                <a:spcPct val="0"/>
              </a:spcAft>
              <a:buClrTx/>
              <a:buSzTx/>
              <a:buFontTx/>
              <a:buNone/>
              <a:tabLst/>
            </a:pPr>
            <a:r>
              <a:rPr lang="en-US" sz="1800" i="1" dirty="0">
                <a:latin typeface="Arial" charset="0"/>
              </a:rPr>
              <a:t>62</a:t>
            </a:r>
            <a:r>
              <a:rPr lang="en-US" sz="1800" i="1" baseline="30000" dirty="0">
                <a:latin typeface="Arial" charset="0"/>
              </a:rPr>
              <a:t>ND</a:t>
            </a:r>
            <a:r>
              <a:rPr lang="en-US" sz="1800" i="1" dirty="0">
                <a:latin typeface="Arial" charset="0"/>
              </a:rPr>
              <a:t> ROBERT KLEIN UNIVERSITY LECTURE </a:t>
            </a:r>
          </a:p>
          <a:p>
            <a:pPr marL="0" marR="0" indent="0" algn="r" defTabSz="914400" rtl="0" eaLnBrk="0" fontAlgn="base" latinLnBrk="0" hangingPunct="0">
              <a:lnSpc>
                <a:spcPct val="100000"/>
              </a:lnSpc>
              <a:spcBef>
                <a:spcPct val="20000"/>
              </a:spcBef>
              <a:spcAft>
                <a:spcPct val="0"/>
              </a:spcAft>
              <a:buClrTx/>
              <a:buSzTx/>
              <a:buFontTx/>
              <a:buNone/>
              <a:tabLst/>
            </a:pPr>
            <a:r>
              <a:rPr lang="en-US" sz="1800" b="1" dirty="0">
                <a:latin typeface="Arial" charset="0"/>
              </a:rPr>
              <a:t>Koen Pauwels, </a:t>
            </a:r>
            <a:r>
              <a:rPr lang="en-US" sz="1800" b="1" i="1" dirty="0">
                <a:latin typeface="Arial" charset="0"/>
              </a:rPr>
              <a:t>Northeastern University</a:t>
            </a:r>
            <a:endParaRPr kumimoji="0" lang="en-US" sz="1800" b="1" i="1" u="none" strike="noStrike" cap="none" normalizeH="0" baseline="0" dirty="0">
              <a:ln>
                <a:noFill/>
              </a:ln>
              <a:effectLst/>
              <a:latin typeface="Arial" charset="0"/>
            </a:endParaRPr>
          </a:p>
        </p:txBody>
      </p:sp>
    </p:spTree>
    <p:extLst>
      <p:ext uri="{BB962C8B-B14F-4D97-AF65-F5344CB8AC3E}">
        <p14:creationId xmlns:p14="http://schemas.microsoft.com/office/powerpoint/2010/main" val="14119697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2CB6980-D2C7-BDC3-9590-15DE4BC35796}"/>
              </a:ext>
            </a:extLst>
          </p:cNvPr>
          <p:cNvSpPr>
            <a:spLocks noGrp="1"/>
          </p:cNvSpPr>
          <p:nvPr>
            <p:ph type="sldNum" sz="quarter" idx="13"/>
          </p:nvPr>
        </p:nvSpPr>
        <p:spPr/>
        <p:txBody>
          <a:bodyPr/>
          <a:lstStyle/>
          <a:p>
            <a:pPr algn="l" rtl="0"/>
            <a:fld id="{78742581-81B1-425F-B25E-3CD197136A05}" type="slidenum">
              <a:rPr lang="en-US" smtClean="0"/>
              <a:pPr algn="l" rtl="0"/>
              <a:t>2</a:t>
            </a:fld>
            <a:endParaRPr lang="en-US" dirty="0"/>
          </a:p>
        </p:txBody>
      </p:sp>
      <p:sp>
        <p:nvSpPr>
          <p:cNvPr id="3" name="Title 2">
            <a:extLst>
              <a:ext uri="{FF2B5EF4-FFF2-40B4-BE49-F238E27FC236}">
                <a16:creationId xmlns:a16="http://schemas.microsoft.com/office/drawing/2014/main" id="{55D29D22-423C-83B2-BC92-C9D01BC47240}"/>
              </a:ext>
            </a:extLst>
          </p:cNvPr>
          <p:cNvSpPr>
            <a:spLocks noGrp="1"/>
          </p:cNvSpPr>
          <p:nvPr>
            <p:ph type="title"/>
          </p:nvPr>
        </p:nvSpPr>
        <p:spPr>
          <a:xfrm>
            <a:off x="340784" y="261698"/>
            <a:ext cx="10854438" cy="506461"/>
          </a:xfrm>
        </p:spPr>
        <p:txBody>
          <a:bodyPr>
            <a:noAutofit/>
          </a:bodyPr>
          <a:lstStyle/>
          <a:p>
            <a:r>
              <a:rPr lang="en-US" sz="3600" dirty="0">
                <a:solidFill>
                  <a:schemeClr val="tx1"/>
                </a:solidFill>
              </a:rPr>
              <a:t>What was this Superbowl ad all about?</a:t>
            </a:r>
          </a:p>
        </p:txBody>
      </p:sp>
      <p:sp>
        <p:nvSpPr>
          <p:cNvPr id="4" name="Text Placeholder 3">
            <a:extLst>
              <a:ext uri="{FF2B5EF4-FFF2-40B4-BE49-F238E27FC236}">
                <a16:creationId xmlns:a16="http://schemas.microsoft.com/office/drawing/2014/main" id="{40172481-587B-C0A6-25D3-421A11E84094}"/>
              </a:ext>
            </a:extLst>
          </p:cNvPr>
          <p:cNvSpPr>
            <a:spLocks noGrp="1"/>
          </p:cNvSpPr>
          <p:nvPr>
            <p:ph type="body" sz="quarter" idx="10"/>
          </p:nvPr>
        </p:nvSpPr>
        <p:spPr/>
        <p:txBody>
          <a:bodyPr/>
          <a:lstStyle/>
          <a:p>
            <a:endParaRPr lang="en-US" dirty="0"/>
          </a:p>
        </p:txBody>
      </p:sp>
      <p:sp>
        <p:nvSpPr>
          <p:cNvPr id="5" name="Footer Placeholder 4">
            <a:extLst>
              <a:ext uri="{FF2B5EF4-FFF2-40B4-BE49-F238E27FC236}">
                <a16:creationId xmlns:a16="http://schemas.microsoft.com/office/drawing/2014/main" id="{C1624839-7212-F69C-3B6E-9064C6CB209B}"/>
              </a:ext>
            </a:extLst>
          </p:cNvPr>
          <p:cNvSpPr>
            <a:spLocks noGrp="1"/>
          </p:cNvSpPr>
          <p:nvPr>
            <p:ph type="ftr" sz="quarter" idx="3"/>
          </p:nvPr>
        </p:nvSpPr>
        <p:spPr/>
        <p:txBody>
          <a:bodyPr/>
          <a:lstStyle/>
          <a:p>
            <a:r>
              <a:rPr lang="de-DE"/>
              <a:t>Generative AI and Consumer Privacy</a:t>
            </a:r>
            <a:endParaRPr lang="en-GB" dirty="0"/>
          </a:p>
        </p:txBody>
      </p:sp>
      <p:sp>
        <p:nvSpPr>
          <p:cNvPr id="6" name="Date Placeholder 5">
            <a:extLst>
              <a:ext uri="{FF2B5EF4-FFF2-40B4-BE49-F238E27FC236}">
                <a16:creationId xmlns:a16="http://schemas.microsoft.com/office/drawing/2014/main" id="{F1494B20-6265-58A9-A6E9-6BEEE24C7CE0}"/>
              </a:ext>
            </a:extLst>
          </p:cNvPr>
          <p:cNvSpPr>
            <a:spLocks noGrp="1"/>
          </p:cNvSpPr>
          <p:nvPr>
            <p:ph type="dt" sz="half" idx="2"/>
          </p:nvPr>
        </p:nvSpPr>
        <p:spPr/>
        <p:txBody>
          <a:bodyPr/>
          <a:lstStyle/>
          <a:p>
            <a:pPr algn="l" rtl="0"/>
            <a:fld id="{71E2B153-3107-0E45-9E1C-1CA19263475B}" type="datetime1">
              <a:rPr lang="de-DE" smtClean="0"/>
              <a:t>13.03.26</a:t>
            </a:fld>
            <a:endParaRPr lang="en-GB" dirty="0"/>
          </a:p>
        </p:txBody>
      </p:sp>
      <p:pic>
        <p:nvPicPr>
          <p:cNvPr id="8" name="Picture 7">
            <a:extLst>
              <a:ext uri="{FF2B5EF4-FFF2-40B4-BE49-F238E27FC236}">
                <a16:creationId xmlns:a16="http://schemas.microsoft.com/office/drawing/2014/main" id="{6F0D3898-5237-00E6-3BFF-64ECA3235E5B}"/>
              </a:ext>
            </a:extLst>
          </p:cNvPr>
          <p:cNvPicPr>
            <a:picLocks noChangeAspect="1"/>
          </p:cNvPicPr>
          <p:nvPr/>
        </p:nvPicPr>
        <p:blipFill>
          <a:blip r:embed="rId2"/>
          <a:stretch>
            <a:fillRect/>
          </a:stretch>
        </p:blipFill>
        <p:spPr>
          <a:xfrm>
            <a:off x="424757" y="1241632"/>
            <a:ext cx="6284962" cy="4955343"/>
          </a:xfrm>
          <a:prstGeom prst="rect">
            <a:avLst/>
          </a:prstGeom>
        </p:spPr>
      </p:pic>
      <p:pic>
        <p:nvPicPr>
          <p:cNvPr id="10" name="Picture 9">
            <a:extLst>
              <a:ext uri="{FF2B5EF4-FFF2-40B4-BE49-F238E27FC236}">
                <a16:creationId xmlns:a16="http://schemas.microsoft.com/office/drawing/2014/main" id="{22839AB5-3F3B-8D88-08AD-42ABF377F7C4}"/>
              </a:ext>
            </a:extLst>
          </p:cNvPr>
          <p:cNvPicPr>
            <a:picLocks noChangeAspect="1"/>
          </p:cNvPicPr>
          <p:nvPr/>
        </p:nvPicPr>
        <p:blipFill>
          <a:blip r:embed="rId3"/>
          <a:stretch>
            <a:fillRect/>
          </a:stretch>
        </p:blipFill>
        <p:spPr>
          <a:xfrm>
            <a:off x="6709719" y="1241632"/>
            <a:ext cx="4008322" cy="4955343"/>
          </a:xfrm>
          <a:prstGeom prst="rect">
            <a:avLst/>
          </a:prstGeom>
        </p:spPr>
      </p:pic>
    </p:spTree>
    <p:extLst>
      <p:ext uri="{BB962C8B-B14F-4D97-AF65-F5344CB8AC3E}">
        <p14:creationId xmlns:p14="http://schemas.microsoft.com/office/powerpoint/2010/main" val="33497362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10A1B1C-563B-069F-6151-18CE0ED14A97}"/>
              </a:ext>
            </a:extLst>
          </p:cNvPr>
          <p:cNvSpPr>
            <a:spLocks noGrp="1"/>
          </p:cNvSpPr>
          <p:nvPr>
            <p:ph type="sldNum" sz="quarter" idx="13"/>
          </p:nvPr>
        </p:nvSpPr>
        <p:spPr/>
        <p:txBody>
          <a:bodyPr/>
          <a:lstStyle/>
          <a:p>
            <a:pPr algn="l" rtl="0"/>
            <a:fld id="{78742581-81B1-425F-B25E-3CD197136A05}" type="slidenum">
              <a:rPr lang="en-US" smtClean="0"/>
              <a:pPr algn="l" rtl="0"/>
              <a:t>3</a:t>
            </a:fld>
            <a:endParaRPr lang="en-US" dirty="0"/>
          </a:p>
        </p:txBody>
      </p:sp>
      <p:sp>
        <p:nvSpPr>
          <p:cNvPr id="3" name="Title 2">
            <a:extLst>
              <a:ext uri="{FF2B5EF4-FFF2-40B4-BE49-F238E27FC236}">
                <a16:creationId xmlns:a16="http://schemas.microsoft.com/office/drawing/2014/main" id="{789B9CD3-DF2C-4A20-7B5F-55B9810223EC}"/>
              </a:ext>
            </a:extLst>
          </p:cNvPr>
          <p:cNvSpPr>
            <a:spLocks noGrp="1"/>
          </p:cNvSpPr>
          <p:nvPr>
            <p:ph type="title"/>
          </p:nvPr>
        </p:nvSpPr>
        <p:spPr/>
        <p:txBody>
          <a:bodyPr>
            <a:noAutofit/>
          </a:bodyPr>
          <a:lstStyle/>
          <a:p>
            <a:r>
              <a:rPr lang="en-US" sz="3600" dirty="0">
                <a:solidFill>
                  <a:schemeClr val="tx1"/>
                </a:solidFill>
              </a:rPr>
              <a:t>And how does this picture make you feel?</a:t>
            </a:r>
          </a:p>
        </p:txBody>
      </p:sp>
      <p:sp>
        <p:nvSpPr>
          <p:cNvPr id="4" name="Text Placeholder 3">
            <a:extLst>
              <a:ext uri="{FF2B5EF4-FFF2-40B4-BE49-F238E27FC236}">
                <a16:creationId xmlns:a16="http://schemas.microsoft.com/office/drawing/2014/main" id="{AD4FD3C2-6695-756C-65A5-038F357F8B0A}"/>
              </a:ext>
            </a:extLst>
          </p:cNvPr>
          <p:cNvSpPr>
            <a:spLocks noGrp="1"/>
          </p:cNvSpPr>
          <p:nvPr>
            <p:ph type="body" sz="quarter" idx="10"/>
          </p:nvPr>
        </p:nvSpPr>
        <p:spPr>
          <a:xfrm>
            <a:off x="340785" y="1268414"/>
            <a:ext cx="11515856" cy="4774934"/>
          </a:xfrm>
        </p:spPr>
        <p:txBody>
          <a:bodyPr/>
          <a:lstStyle/>
          <a:p>
            <a:endParaRPr lang="en-US" dirty="0"/>
          </a:p>
        </p:txBody>
      </p:sp>
      <p:sp>
        <p:nvSpPr>
          <p:cNvPr id="5" name="Footer Placeholder 4">
            <a:extLst>
              <a:ext uri="{FF2B5EF4-FFF2-40B4-BE49-F238E27FC236}">
                <a16:creationId xmlns:a16="http://schemas.microsoft.com/office/drawing/2014/main" id="{A4EFC542-B304-B027-4D01-6FC684224A70}"/>
              </a:ext>
            </a:extLst>
          </p:cNvPr>
          <p:cNvSpPr>
            <a:spLocks noGrp="1"/>
          </p:cNvSpPr>
          <p:nvPr>
            <p:ph type="ftr" sz="quarter" idx="3"/>
          </p:nvPr>
        </p:nvSpPr>
        <p:spPr/>
        <p:txBody>
          <a:bodyPr/>
          <a:lstStyle/>
          <a:p>
            <a:r>
              <a:rPr lang="de-DE"/>
              <a:t>Generative AI and Consumer Privacy</a:t>
            </a:r>
            <a:endParaRPr lang="en-GB" dirty="0"/>
          </a:p>
        </p:txBody>
      </p:sp>
      <p:pic>
        <p:nvPicPr>
          <p:cNvPr id="8" name="Picture 7">
            <a:extLst>
              <a:ext uri="{FF2B5EF4-FFF2-40B4-BE49-F238E27FC236}">
                <a16:creationId xmlns:a16="http://schemas.microsoft.com/office/drawing/2014/main" id="{82549046-2A15-8716-0C19-C56574C487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75016"/>
            <a:ext cx="12169746" cy="4774934"/>
          </a:xfrm>
          <a:prstGeom prst="rect">
            <a:avLst/>
          </a:prstGeom>
        </p:spPr>
      </p:pic>
    </p:spTree>
    <p:extLst>
      <p:ext uri="{BB962C8B-B14F-4D97-AF65-F5344CB8AC3E}">
        <p14:creationId xmlns:p14="http://schemas.microsoft.com/office/powerpoint/2010/main" val="39345817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F48BBE0-F51A-7687-C2A1-8D46132CED8E}"/>
              </a:ext>
            </a:extLst>
          </p:cNvPr>
          <p:cNvSpPr>
            <a:spLocks noGrp="1"/>
          </p:cNvSpPr>
          <p:nvPr>
            <p:ph type="sldNum" sz="quarter" idx="13"/>
          </p:nvPr>
        </p:nvSpPr>
        <p:spPr/>
        <p:txBody>
          <a:bodyPr/>
          <a:lstStyle/>
          <a:p>
            <a:pPr algn="l" rtl="0"/>
            <a:fld id="{78742581-81B1-425F-B25E-3CD197136A05}" type="slidenum">
              <a:rPr lang="en-US" smtClean="0"/>
              <a:pPr algn="l" rtl="0"/>
              <a:t>4</a:t>
            </a:fld>
            <a:endParaRPr lang="en-US" dirty="0"/>
          </a:p>
        </p:txBody>
      </p:sp>
      <p:sp>
        <p:nvSpPr>
          <p:cNvPr id="3" name="Title 2">
            <a:extLst>
              <a:ext uri="{FF2B5EF4-FFF2-40B4-BE49-F238E27FC236}">
                <a16:creationId xmlns:a16="http://schemas.microsoft.com/office/drawing/2014/main" id="{5696FC69-CD22-3D13-C683-1A91E4801205}"/>
              </a:ext>
            </a:extLst>
          </p:cNvPr>
          <p:cNvSpPr>
            <a:spLocks noGrp="1"/>
          </p:cNvSpPr>
          <p:nvPr>
            <p:ph type="title"/>
          </p:nvPr>
        </p:nvSpPr>
        <p:spPr/>
        <p:txBody>
          <a:bodyPr>
            <a:noAutofit/>
          </a:bodyPr>
          <a:lstStyle/>
          <a:p>
            <a:r>
              <a:rPr lang="en-US" sz="4000" dirty="0">
                <a:solidFill>
                  <a:schemeClr val="tx1"/>
                </a:solidFill>
              </a:rPr>
              <a:t>Roadmap</a:t>
            </a:r>
          </a:p>
        </p:txBody>
      </p:sp>
      <p:sp>
        <p:nvSpPr>
          <p:cNvPr id="4" name="Text Placeholder 3">
            <a:extLst>
              <a:ext uri="{FF2B5EF4-FFF2-40B4-BE49-F238E27FC236}">
                <a16:creationId xmlns:a16="http://schemas.microsoft.com/office/drawing/2014/main" id="{125AB43D-61E3-F7C4-5412-F5FD73881F36}"/>
              </a:ext>
            </a:extLst>
          </p:cNvPr>
          <p:cNvSpPr>
            <a:spLocks noGrp="1"/>
          </p:cNvSpPr>
          <p:nvPr>
            <p:ph type="body" sz="quarter" idx="10"/>
          </p:nvPr>
        </p:nvSpPr>
        <p:spPr/>
        <p:txBody>
          <a:bodyPr>
            <a:normAutofit/>
          </a:bodyPr>
          <a:lstStyle/>
          <a:p>
            <a:pPr>
              <a:buFont typeface="+mj-lt"/>
              <a:buAutoNum type="arabicPeriod"/>
            </a:pPr>
            <a:r>
              <a:rPr lang="en-US" sz="3600" dirty="0">
                <a:solidFill>
                  <a:schemeClr val="tx1"/>
                </a:solidFill>
              </a:rPr>
              <a:t> The AI Authenticity Paradox</a:t>
            </a:r>
          </a:p>
          <a:p>
            <a:pPr>
              <a:buFont typeface="+mj-lt"/>
              <a:buAutoNum type="arabicPeriod"/>
            </a:pPr>
            <a:r>
              <a:rPr lang="en-US" sz="3600" dirty="0">
                <a:solidFill>
                  <a:schemeClr val="tx1"/>
                </a:solidFill>
              </a:rPr>
              <a:t> What my research reveals</a:t>
            </a:r>
          </a:p>
          <a:p>
            <a:pPr>
              <a:buFont typeface="+mj-lt"/>
              <a:buAutoNum type="arabicPeriod"/>
            </a:pPr>
            <a:r>
              <a:rPr lang="en-US" sz="3600" dirty="0">
                <a:solidFill>
                  <a:schemeClr val="tx1"/>
                </a:solidFill>
              </a:rPr>
              <a:t> Examples in Business and University</a:t>
            </a:r>
          </a:p>
          <a:p>
            <a:pPr>
              <a:buFont typeface="+mj-lt"/>
              <a:buAutoNum type="arabicPeriod"/>
            </a:pPr>
            <a:r>
              <a:rPr lang="en-US" sz="3600" dirty="0">
                <a:solidFill>
                  <a:schemeClr val="tx1"/>
                </a:solidFill>
              </a:rPr>
              <a:t> Prediction and recommendations</a:t>
            </a:r>
          </a:p>
          <a:p>
            <a:pPr>
              <a:buFont typeface="+mj-lt"/>
              <a:buAutoNum type="arabicPeriod"/>
            </a:pPr>
            <a:r>
              <a:rPr lang="en-US" sz="3600" dirty="0">
                <a:solidFill>
                  <a:schemeClr val="tx1"/>
                </a:solidFill>
              </a:rPr>
              <a:t> Questions </a:t>
            </a:r>
            <a:r>
              <a:rPr lang="en-US" sz="3600" dirty="0"/>
              <a:t>for the audience</a:t>
            </a:r>
          </a:p>
        </p:txBody>
      </p:sp>
      <p:sp>
        <p:nvSpPr>
          <p:cNvPr id="5" name="Footer Placeholder 4">
            <a:extLst>
              <a:ext uri="{FF2B5EF4-FFF2-40B4-BE49-F238E27FC236}">
                <a16:creationId xmlns:a16="http://schemas.microsoft.com/office/drawing/2014/main" id="{102CC431-94E6-8F91-E987-5E1EA6D6C82E}"/>
              </a:ext>
            </a:extLst>
          </p:cNvPr>
          <p:cNvSpPr>
            <a:spLocks noGrp="1"/>
          </p:cNvSpPr>
          <p:nvPr>
            <p:ph type="ftr" sz="quarter" idx="3"/>
          </p:nvPr>
        </p:nvSpPr>
        <p:spPr/>
        <p:txBody>
          <a:bodyPr/>
          <a:lstStyle/>
          <a:p>
            <a:r>
              <a:rPr lang="de-DE"/>
              <a:t>Generative AI and Consumer Privacy</a:t>
            </a:r>
            <a:endParaRPr lang="en-GB" dirty="0"/>
          </a:p>
        </p:txBody>
      </p:sp>
      <p:sp>
        <p:nvSpPr>
          <p:cNvPr id="6" name="Date Placeholder 5">
            <a:extLst>
              <a:ext uri="{FF2B5EF4-FFF2-40B4-BE49-F238E27FC236}">
                <a16:creationId xmlns:a16="http://schemas.microsoft.com/office/drawing/2014/main" id="{937B9BAC-437B-E49C-F547-BBA087165C4C}"/>
              </a:ext>
            </a:extLst>
          </p:cNvPr>
          <p:cNvSpPr>
            <a:spLocks noGrp="1"/>
          </p:cNvSpPr>
          <p:nvPr>
            <p:ph type="dt" sz="half" idx="2"/>
          </p:nvPr>
        </p:nvSpPr>
        <p:spPr/>
        <p:txBody>
          <a:bodyPr/>
          <a:lstStyle/>
          <a:p>
            <a:pPr algn="l" rtl="0"/>
            <a:fld id="{71E2B153-3107-0E45-9E1C-1CA19263475B}" type="datetime1">
              <a:rPr lang="de-DE" smtClean="0"/>
              <a:t>13.03.26</a:t>
            </a:fld>
            <a:endParaRPr lang="en-GB" dirty="0"/>
          </a:p>
        </p:txBody>
      </p:sp>
      <p:pic>
        <p:nvPicPr>
          <p:cNvPr id="7" name="Content Placeholder 4">
            <a:extLst>
              <a:ext uri="{FF2B5EF4-FFF2-40B4-BE49-F238E27FC236}">
                <a16:creationId xmlns:a16="http://schemas.microsoft.com/office/drawing/2014/main" id="{14BC7564-1A96-63A4-2176-1C499D263209}"/>
              </a:ext>
            </a:extLst>
          </p:cNvPr>
          <p:cNvPicPr>
            <a:picLocks noChangeAspect="1"/>
          </p:cNvPicPr>
          <p:nvPr/>
        </p:nvPicPr>
        <p:blipFill>
          <a:blip r:embed="rId2"/>
          <a:stretch>
            <a:fillRect/>
          </a:stretch>
        </p:blipFill>
        <p:spPr>
          <a:xfrm>
            <a:off x="8616099" y="908049"/>
            <a:ext cx="3341867" cy="5024169"/>
          </a:xfrm>
          <a:prstGeom prst="rect">
            <a:avLst/>
          </a:prstGeom>
        </p:spPr>
      </p:pic>
    </p:spTree>
    <p:extLst>
      <p:ext uri="{BB962C8B-B14F-4D97-AF65-F5344CB8AC3E}">
        <p14:creationId xmlns:p14="http://schemas.microsoft.com/office/powerpoint/2010/main" val="5515192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F59E7-A4ED-B28C-86DC-85AFAF834A75}"/>
              </a:ext>
            </a:extLst>
          </p:cNvPr>
          <p:cNvSpPr>
            <a:spLocks noGrp="1"/>
          </p:cNvSpPr>
          <p:nvPr>
            <p:ph type="title"/>
          </p:nvPr>
        </p:nvSpPr>
        <p:spPr>
          <a:xfrm>
            <a:off x="333703" y="401600"/>
            <a:ext cx="3687491" cy="1594189"/>
          </a:xfrm>
        </p:spPr>
        <p:txBody>
          <a:bodyPr vert="horz" lIns="91440" tIns="45720" rIns="91440" bIns="45720" rtlCol="0" anchor="t">
            <a:noAutofit/>
          </a:bodyPr>
          <a:lstStyle/>
          <a:p>
            <a:r>
              <a:rPr lang="en-US" sz="4000" dirty="0"/>
              <a:t>The AI</a:t>
            </a:r>
            <a:br>
              <a:rPr lang="en-US" sz="4000" dirty="0"/>
            </a:br>
            <a:r>
              <a:rPr lang="en-US" sz="4000" dirty="0"/>
              <a:t>Authenticity</a:t>
            </a:r>
            <a:br>
              <a:rPr lang="en-US" sz="4000" dirty="0"/>
            </a:br>
            <a:r>
              <a:rPr lang="en-US" sz="4000" dirty="0"/>
              <a:t>Paradox</a:t>
            </a:r>
          </a:p>
        </p:txBody>
      </p:sp>
      <p:sp>
        <p:nvSpPr>
          <p:cNvPr id="3" name="Content Placeholder 2">
            <a:extLst>
              <a:ext uri="{FF2B5EF4-FFF2-40B4-BE49-F238E27FC236}">
                <a16:creationId xmlns:a16="http://schemas.microsoft.com/office/drawing/2014/main" id="{6F27033E-151D-9A0A-9BD5-A38AF1BEF5B5}"/>
              </a:ext>
            </a:extLst>
          </p:cNvPr>
          <p:cNvSpPr>
            <a:spLocks noGrp="1"/>
          </p:cNvSpPr>
          <p:nvPr>
            <p:ph sz="half" idx="1"/>
          </p:nvPr>
        </p:nvSpPr>
        <p:spPr>
          <a:xfrm>
            <a:off x="4262932" y="315310"/>
            <a:ext cx="7802944" cy="2202703"/>
          </a:xfrm>
        </p:spPr>
        <p:txBody>
          <a:bodyPr vert="horz" lIns="91440" tIns="45720" rIns="91440" bIns="45720" rtlCol="0" anchor="t">
            <a:noAutofit/>
          </a:bodyPr>
          <a:lstStyle/>
          <a:p>
            <a:r>
              <a:rPr lang="en-US" dirty="0"/>
              <a:t>As AI is improving human-like communication</a:t>
            </a:r>
          </a:p>
          <a:p>
            <a:pPr marL="0" indent="0">
              <a:buNone/>
            </a:pPr>
            <a:r>
              <a:rPr lang="en-US" dirty="0"/>
              <a:t>We get MORE attuned to what is genuinely human</a:t>
            </a:r>
          </a:p>
          <a:p>
            <a:r>
              <a:rPr lang="en-US" dirty="0"/>
              <a:t>In Business, Research and Society:</a:t>
            </a:r>
          </a:p>
          <a:p>
            <a:pPr marL="0" indent="0">
              <a:buNone/>
            </a:pPr>
            <a:r>
              <a:rPr lang="en-US" dirty="0"/>
              <a:t>Human judgment becomes MORE valuable</a:t>
            </a:r>
          </a:p>
        </p:txBody>
      </p:sp>
      <p:pic>
        <p:nvPicPr>
          <p:cNvPr id="10" name="Content Placeholder 9">
            <a:extLst>
              <a:ext uri="{FF2B5EF4-FFF2-40B4-BE49-F238E27FC236}">
                <a16:creationId xmlns:a16="http://schemas.microsoft.com/office/drawing/2014/main" id="{69060169-59C5-B3D3-17CE-46E2A83AC997}"/>
              </a:ext>
            </a:extLst>
          </p:cNvPr>
          <p:cNvPicPr>
            <a:picLocks noGrp="1" noChangeAspect="1"/>
          </p:cNvPicPr>
          <p:nvPr>
            <p:ph sz="half" idx="2"/>
          </p:nvPr>
        </p:nvPicPr>
        <p:blipFill>
          <a:blip r:embed="rId2"/>
          <a:srcRect b="17679"/>
          <a:stretch>
            <a:fillRect/>
          </a:stretch>
        </p:blipFill>
        <p:spPr>
          <a:xfrm>
            <a:off x="-2" y="2818262"/>
            <a:ext cx="12192002" cy="4039737"/>
          </a:xfrm>
          <a:prstGeom prst="rect">
            <a:avLst/>
          </a:prstGeom>
        </p:spPr>
      </p:pic>
      <p:grpSp>
        <p:nvGrpSpPr>
          <p:cNvPr id="15" name="Group 14">
            <a:extLst>
              <a:ext uri="{FF2B5EF4-FFF2-40B4-BE49-F238E27FC236}">
                <a16:creationId xmlns:a16="http://schemas.microsoft.com/office/drawing/2014/main" id="{F2221BB3-7B5D-C899-7745-66D7AC3232A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25" y="6737718"/>
            <a:ext cx="12207200" cy="123363"/>
            <a:chOff x="-5025" y="6737718"/>
            <a:chExt cx="12207200" cy="123363"/>
          </a:xfrm>
        </p:grpSpPr>
        <p:sp>
          <p:nvSpPr>
            <p:cNvPr id="16" name="Rectangle 15">
              <a:extLst>
                <a:ext uri="{FF2B5EF4-FFF2-40B4-BE49-F238E27FC236}">
                  <a16:creationId xmlns:a16="http://schemas.microsoft.com/office/drawing/2014/main" id="{3FD2D571-38D7-DB0F-166C-14FEDA7005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B88AEF72-50CD-C201-F6BF-C595BBBED8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TextBox 10">
            <a:extLst>
              <a:ext uri="{FF2B5EF4-FFF2-40B4-BE49-F238E27FC236}">
                <a16:creationId xmlns:a16="http://schemas.microsoft.com/office/drawing/2014/main" id="{C1AA9CF1-0FF9-C97B-BB22-4972E42E5414}"/>
              </a:ext>
            </a:extLst>
          </p:cNvPr>
          <p:cNvSpPr txBox="1"/>
          <p:nvPr/>
        </p:nvSpPr>
        <p:spPr>
          <a:xfrm>
            <a:off x="4466037" y="5957915"/>
            <a:ext cx="7836954" cy="584775"/>
          </a:xfrm>
          <a:prstGeom prst="rect">
            <a:avLst/>
          </a:prstGeom>
          <a:noFill/>
        </p:spPr>
        <p:txBody>
          <a:bodyPr wrap="none" rtlCol="0">
            <a:spAutoFit/>
          </a:bodyPr>
          <a:lstStyle/>
          <a:p>
            <a:r>
              <a:rPr lang="en-US" sz="3200" dirty="0"/>
              <a:t>AI capabilities grow   over time </a:t>
            </a:r>
            <a:r>
              <a:rPr lang="en-US" dirty="0"/>
              <a:t>(Huang and Rust 2024)</a:t>
            </a:r>
          </a:p>
        </p:txBody>
      </p:sp>
    </p:spTree>
    <p:extLst>
      <p:ext uri="{BB962C8B-B14F-4D97-AF65-F5344CB8AC3E}">
        <p14:creationId xmlns:p14="http://schemas.microsoft.com/office/powerpoint/2010/main" val="15875551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D15C29-ED4B-DA30-BB40-DB7787F388B0}"/>
              </a:ext>
            </a:extLst>
          </p:cNvPr>
          <p:cNvSpPr>
            <a:spLocks noGrp="1"/>
          </p:cNvSpPr>
          <p:nvPr>
            <p:ph type="title"/>
          </p:nvPr>
        </p:nvSpPr>
        <p:spPr/>
        <p:txBody>
          <a:bodyPr/>
          <a:lstStyle/>
          <a:p>
            <a:r>
              <a:rPr lang="en-US" dirty="0"/>
              <a:t>AI aversion well documented in marketing</a:t>
            </a:r>
          </a:p>
        </p:txBody>
      </p:sp>
      <p:sp>
        <p:nvSpPr>
          <p:cNvPr id="3" name="Content Placeholder 2">
            <a:extLst>
              <a:ext uri="{FF2B5EF4-FFF2-40B4-BE49-F238E27FC236}">
                <a16:creationId xmlns:a16="http://schemas.microsoft.com/office/drawing/2014/main" id="{3A7ABDCE-3B1B-6223-9466-ABBD096FE0CE}"/>
              </a:ext>
            </a:extLst>
          </p:cNvPr>
          <p:cNvSpPr>
            <a:spLocks noGrp="1"/>
          </p:cNvSpPr>
          <p:nvPr>
            <p:ph sz="half" idx="1"/>
          </p:nvPr>
        </p:nvSpPr>
        <p:spPr>
          <a:xfrm>
            <a:off x="438807" y="1762641"/>
            <a:ext cx="5983014" cy="4351338"/>
          </a:xfrm>
        </p:spPr>
        <p:txBody>
          <a:bodyPr>
            <a:noAutofit/>
          </a:bodyPr>
          <a:lstStyle/>
          <a:p>
            <a:pPr marL="0" indent="0">
              <a:buNone/>
            </a:pPr>
            <a:r>
              <a:rPr lang="en-US" sz="3200" dirty="0"/>
              <a:t>AI has improved in accuracy</a:t>
            </a:r>
          </a:p>
          <a:p>
            <a:pPr marL="0" indent="0">
              <a:buNone/>
            </a:pPr>
            <a:endParaRPr lang="en-US" sz="3200" dirty="0"/>
          </a:p>
          <a:p>
            <a:pPr marL="0" indent="0">
              <a:buNone/>
            </a:pPr>
            <a:r>
              <a:rPr lang="en-US" sz="3200" dirty="0"/>
              <a:t>But even when objectively better</a:t>
            </a:r>
          </a:p>
          <a:p>
            <a:pPr marL="0" indent="0">
              <a:buNone/>
            </a:pPr>
            <a:endParaRPr lang="en-US" sz="3200" dirty="0"/>
          </a:p>
          <a:p>
            <a:pPr marL="0" indent="0">
              <a:buNone/>
            </a:pPr>
            <a:r>
              <a:rPr lang="en-US" sz="3200" dirty="0"/>
              <a:t>Humans </a:t>
            </a:r>
            <a:r>
              <a:rPr lang="en-US" sz="3200" b="1" dirty="0"/>
              <a:t>dislike and avoid</a:t>
            </a:r>
          </a:p>
          <a:p>
            <a:pPr marL="0" indent="0">
              <a:buNone/>
            </a:pPr>
            <a:r>
              <a:rPr lang="en-US" sz="3200" i="1" dirty="0"/>
              <a:t>AI-supported, designed, edited</a:t>
            </a:r>
          </a:p>
          <a:p>
            <a:pPr marL="0" indent="0">
              <a:buNone/>
            </a:pPr>
            <a:r>
              <a:rPr lang="en-US" sz="3200" dirty="0"/>
              <a:t>Products and Experiences</a:t>
            </a:r>
          </a:p>
        </p:txBody>
      </p:sp>
      <p:pic>
        <p:nvPicPr>
          <p:cNvPr id="14" name="Content Placeholder 13">
            <a:extLst>
              <a:ext uri="{FF2B5EF4-FFF2-40B4-BE49-F238E27FC236}">
                <a16:creationId xmlns:a16="http://schemas.microsoft.com/office/drawing/2014/main" id="{FFD7A7AB-A5F4-42CC-19C2-5FB50F909545}"/>
              </a:ext>
            </a:extLst>
          </p:cNvPr>
          <p:cNvPicPr>
            <a:picLocks noGrp="1" noChangeAspect="1"/>
          </p:cNvPicPr>
          <p:nvPr>
            <p:ph sz="half" idx="2"/>
          </p:nvPr>
        </p:nvPicPr>
        <p:blipFill>
          <a:blip r:embed="rId2"/>
          <a:stretch>
            <a:fillRect/>
          </a:stretch>
        </p:blipFill>
        <p:spPr>
          <a:xfrm>
            <a:off x="6248399" y="2299494"/>
            <a:ext cx="5877553" cy="3977738"/>
          </a:xfrm>
        </p:spPr>
      </p:pic>
    </p:spTree>
    <p:extLst>
      <p:ext uri="{BB962C8B-B14F-4D97-AF65-F5344CB8AC3E}">
        <p14:creationId xmlns:p14="http://schemas.microsoft.com/office/powerpoint/2010/main" val="10995389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7E77735-4EA1-386A-E636-A49B99E0C6C9}"/>
              </a:ext>
            </a:extLst>
          </p:cNvPr>
          <p:cNvSpPr>
            <a:spLocks noGrp="1"/>
          </p:cNvSpPr>
          <p:nvPr>
            <p:ph type="title"/>
          </p:nvPr>
        </p:nvSpPr>
        <p:spPr>
          <a:xfrm>
            <a:off x="586478" y="1683756"/>
            <a:ext cx="3115265" cy="2396359"/>
          </a:xfrm>
        </p:spPr>
        <p:txBody>
          <a:bodyPr anchor="b">
            <a:normAutofit/>
          </a:bodyPr>
          <a:lstStyle/>
          <a:p>
            <a:pPr algn="r"/>
            <a:r>
              <a:rPr lang="en-US" dirty="0">
                <a:solidFill>
                  <a:srgbClr val="FFFFFF"/>
                </a:solidFill>
              </a:rPr>
              <a:t>My Research on AI in Business</a:t>
            </a:r>
          </a:p>
        </p:txBody>
      </p:sp>
      <p:graphicFrame>
        <p:nvGraphicFramePr>
          <p:cNvPr id="5" name="Content Placeholder 2">
            <a:extLst>
              <a:ext uri="{FF2B5EF4-FFF2-40B4-BE49-F238E27FC236}">
                <a16:creationId xmlns:a16="http://schemas.microsoft.com/office/drawing/2014/main" id="{FE46A7A5-A24B-D214-0B8F-C1684A9A8F33}"/>
              </a:ext>
            </a:extLst>
          </p:cNvPr>
          <p:cNvGraphicFramePr>
            <a:graphicFrameLocks noGrp="1"/>
          </p:cNvGraphicFramePr>
          <p:nvPr>
            <p:ph idx="1"/>
            <p:extLst>
              <p:ext uri="{D42A27DB-BD31-4B8C-83A1-F6EECF244321}">
                <p14:modId xmlns:p14="http://schemas.microsoft.com/office/powerpoint/2010/main" val="41858186"/>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043964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C507C3-B0B9-51B0-4594-370BC265D28E}"/>
            </a:ext>
          </a:extLst>
        </p:cNvPr>
        <p:cNvGrpSpPr/>
        <p:nvPr/>
      </p:nvGrpSpPr>
      <p:grpSpPr>
        <a:xfrm>
          <a:off x="0" y="0"/>
          <a:ext cx="0" cy="0"/>
          <a:chOff x="0" y="0"/>
          <a:chExt cx="0" cy="0"/>
        </a:xfrm>
      </p:grpSpPr>
      <p:sp>
        <p:nvSpPr>
          <p:cNvPr id="66" name="Titel 65">
            <a:extLst>
              <a:ext uri="{FF2B5EF4-FFF2-40B4-BE49-F238E27FC236}">
                <a16:creationId xmlns:a16="http://schemas.microsoft.com/office/drawing/2014/main" id="{F147B066-1089-B5E0-7FF1-73DA562CE267}"/>
              </a:ext>
            </a:extLst>
          </p:cNvPr>
          <p:cNvSpPr>
            <a:spLocks noGrp="1"/>
          </p:cNvSpPr>
          <p:nvPr>
            <p:ph type="title"/>
          </p:nvPr>
        </p:nvSpPr>
        <p:spPr>
          <a:xfrm>
            <a:off x="851102" y="175148"/>
            <a:ext cx="10515600" cy="1325563"/>
          </a:xfrm>
        </p:spPr>
        <p:txBody>
          <a:bodyPr/>
          <a:lstStyle/>
          <a:p>
            <a:r>
              <a:rPr lang="en-US" b="1" dirty="0"/>
              <a:t>1) Frame your </a:t>
            </a:r>
            <a:r>
              <a:rPr lang="en-US" b="1" noProof="0" dirty="0"/>
              <a:t>AI disclosure for benefits</a:t>
            </a:r>
          </a:p>
        </p:txBody>
      </p:sp>
      <p:sp>
        <p:nvSpPr>
          <p:cNvPr id="6" name="Textplatzhalter 5">
            <a:extLst>
              <a:ext uri="{FF2B5EF4-FFF2-40B4-BE49-F238E27FC236}">
                <a16:creationId xmlns:a16="http://schemas.microsoft.com/office/drawing/2014/main" id="{B645464A-9525-5156-D800-5CDC1E41DECF}"/>
              </a:ext>
            </a:extLst>
          </p:cNvPr>
          <p:cNvSpPr>
            <a:spLocks noGrp="1"/>
          </p:cNvSpPr>
          <p:nvPr>
            <p:ph type="body" sz="quarter" idx="11"/>
          </p:nvPr>
        </p:nvSpPr>
        <p:spPr>
          <a:xfrm>
            <a:off x="4046483" y="6165007"/>
            <a:ext cx="7448786" cy="404383"/>
          </a:xfrm>
        </p:spPr>
        <p:txBody>
          <a:bodyPr/>
          <a:lstStyle/>
          <a:p>
            <a:r>
              <a:rPr lang="en-US" dirty="0"/>
              <a:t>Pauwels, Bart, Buder and Schreiner, 2026</a:t>
            </a:r>
            <a:endParaRPr lang="en-US" noProof="0" dirty="0"/>
          </a:p>
        </p:txBody>
      </p:sp>
      <p:grpSp>
        <p:nvGrpSpPr>
          <p:cNvPr id="69" name="Gruppieren 68">
            <a:extLst>
              <a:ext uri="{FF2B5EF4-FFF2-40B4-BE49-F238E27FC236}">
                <a16:creationId xmlns:a16="http://schemas.microsoft.com/office/drawing/2014/main" id="{5D64481A-148D-3081-3FD2-7337F0F3F243}"/>
              </a:ext>
            </a:extLst>
          </p:cNvPr>
          <p:cNvGrpSpPr/>
          <p:nvPr/>
        </p:nvGrpSpPr>
        <p:grpSpPr>
          <a:xfrm>
            <a:off x="696732" y="1252582"/>
            <a:ext cx="3103576" cy="4439217"/>
            <a:chOff x="696913" y="1252015"/>
            <a:chExt cx="3104384" cy="4440373"/>
          </a:xfrm>
        </p:grpSpPr>
        <p:sp>
          <p:nvSpPr>
            <p:cNvPr id="9" name="Rechteck 8">
              <a:extLst>
                <a:ext uri="{FF2B5EF4-FFF2-40B4-BE49-F238E27FC236}">
                  <a16:creationId xmlns:a16="http://schemas.microsoft.com/office/drawing/2014/main" id="{CC99655C-37CB-6765-9B02-CC4BA544F41C}"/>
                </a:ext>
              </a:extLst>
            </p:cNvPr>
            <p:cNvSpPr/>
            <p:nvPr/>
          </p:nvSpPr>
          <p:spPr>
            <a:xfrm rot="5400000">
              <a:off x="631250" y="2530382"/>
              <a:ext cx="3227669" cy="3096344"/>
            </a:xfrm>
            <a:prstGeom prst="rect">
              <a:avLst/>
            </a:prstGeom>
            <a:ln/>
          </p:spPr>
          <p:style>
            <a:lnRef idx="2">
              <a:schemeClr val="accent1"/>
            </a:lnRef>
            <a:fillRef idx="1">
              <a:schemeClr val="lt1"/>
            </a:fillRef>
            <a:effectRef idx="0">
              <a:schemeClr val="accent1"/>
            </a:effectRef>
            <a:fontRef idx="minor">
              <a:schemeClr val="dk1"/>
            </a:fontRef>
          </p:style>
          <p:txBody>
            <a:bodyPr/>
            <a:lstStyle/>
            <a:p>
              <a:endParaRPr lang="en-US" sz="1799" dirty="0"/>
            </a:p>
          </p:txBody>
        </p:sp>
        <p:sp>
          <p:nvSpPr>
            <p:cNvPr id="10" name="Abgerundetes Rechteck 18">
              <a:extLst>
                <a:ext uri="{FF2B5EF4-FFF2-40B4-BE49-F238E27FC236}">
                  <a16:creationId xmlns:a16="http://schemas.microsoft.com/office/drawing/2014/main" id="{BC05D4A7-D449-D7E7-19C8-C04B9764D702}"/>
                </a:ext>
              </a:extLst>
            </p:cNvPr>
            <p:cNvSpPr/>
            <p:nvPr/>
          </p:nvSpPr>
          <p:spPr>
            <a:xfrm>
              <a:off x="696919" y="1296796"/>
              <a:ext cx="3096344" cy="429260"/>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799" dirty="0">
                  <a:solidFill>
                    <a:schemeClr val="bg1"/>
                  </a:solidFill>
                  <a:latin typeface="Berlin Sans FB Demi" panose="020E0802020502020306" pitchFamily="34" charset="0"/>
                  <a:ea typeface="STHupo" panose="020B0503020204020204" pitchFamily="2" charset="-122"/>
                </a:rPr>
                <a:t>Stimulus</a:t>
              </a:r>
            </a:p>
          </p:txBody>
        </p:sp>
        <p:sp>
          <p:nvSpPr>
            <p:cNvPr id="11" name="Rechteck 10">
              <a:extLst>
                <a:ext uri="{FF2B5EF4-FFF2-40B4-BE49-F238E27FC236}">
                  <a16:creationId xmlns:a16="http://schemas.microsoft.com/office/drawing/2014/main" id="{3A86289E-3CE7-31C5-C467-DCBF5C9141C9}"/>
                </a:ext>
              </a:extLst>
            </p:cNvPr>
            <p:cNvSpPr/>
            <p:nvPr/>
          </p:nvSpPr>
          <p:spPr>
            <a:xfrm rot="5400000">
              <a:off x="1875756" y="541331"/>
              <a:ext cx="738663" cy="3096345"/>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lstStyle/>
            <a:p>
              <a:endParaRPr lang="en-US" sz="1799" dirty="0"/>
            </a:p>
          </p:txBody>
        </p:sp>
        <p:sp>
          <p:nvSpPr>
            <p:cNvPr id="12" name="Textfeld 11">
              <a:extLst>
                <a:ext uri="{FF2B5EF4-FFF2-40B4-BE49-F238E27FC236}">
                  <a16:creationId xmlns:a16="http://schemas.microsoft.com/office/drawing/2014/main" id="{8C85C383-607F-6A4E-5ED5-C3344EFD086C}"/>
                </a:ext>
              </a:extLst>
            </p:cNvPr>
            <p:cNvSpPr txBox="1"/>
            <p:nvPr/>
          </p:nvSpPr>
          <p:spPr>
            <a:xfrm>
              <a:off x="704951" y="1876513"/>
              <a:ext cx="3096346" cy="523220"/>
            </a:xfrm>
            <a:prstGeom prst="rect">
              <a:avLst/>
            </a:prstGeom>
            <a:noFill/>
          </p:spPr>
          <p:txBody>
            <a:bodyPr wrap="square">
              <a:spAutoFit/>
            </a:bodyPr>
            <a:lstStyle/>
            <a:p>
              <a:pPr algn="ctr"/>
              <a:r>
                <a:rPr lang="en-US" sz="1400" b="1" dirty="0">
                  <a:latin typeface="Aptos" panose="020B0004020202020204" pitchFamily="34" charset="0"/>
                </a:rPr>
                <a:t>Input: </a:t>
              </a:r>
            </a:p>
            <a:p>
              <a:pPr algn="ctr"/>
              <a:r>
                <a:rPr lang="en-US" sz="1400" b="1" dirty="0">
                  <a:latin typeface="Aptos" panose="020B0004020202020204" pitchFamily="34" charset="0"/>
                </a:rPr>
                <a:t>AI generated ads (</a:t>
              </a:r>
              <a:r>
                <a:rPr lang="en-US" sz="1400" b="1" dirty="0" err="1">
                  <a:latin typeface="Aptos" panose="020B0004020202020204" pitchFamily="34" charset="0"/>
                </a:rPr>
                <a:t>Tiktok</a:t>
              </a:r>
              <a:r>
                <a:rPr lang="en-US" sz="1400" b="1" dirty="0">
                  <a:latin typeface="Aptos" panose="020B0004020202020204" pitchFamily="34" charset="0"/>
                </a:rPr>
                <a:t>, Meta)</a:t>
              </a:r>
            </a:p>
          </p:txBody>
        </p:sp>
        <p:pic>
          <p:nvPicPr>
            <p:cNvPr id="17" name="Grafik 16" descr="Megafon1 mit einfarbiger Füllung">
              <a:extLst>
                <a:ext uri="{FF2B5EF4-FFF2-40B4-BE49-F238E27FC236}">
                  <a16:creationId xmlns:a16="http://schemas.microsoft.com/office/drawing/2014/main" id="{837DD124-E957-32EB-FDFB-B1CADDD061F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51323" y="1252015"/>
              <a:ext cx="504000" cy="504000"/>
            </a:xfrm>
            <a:prstGeom prst="rect">
              <a:avLst/>
            </a:prstGeom>
          </p:spPr>
        </p:pic>
      </p:grpSp>
      <p:sp>
        <p:nvSpPr>
          <p:cNvPr id="62" name="Rechteck 61">
            <a:extLst>
              <a:ext uri="{FF2B5EF4-FFF2-40B4-BE49-F238E27FC236}">
                <a16:creationId xmlns:a16="http://schemas.microsoft.com/office/drawing/2014/main" id="{ACA6387A-518D-D51C-3984-4E1ABFC86E0F}"/>
              </a:ext>
            </a:extLst>
          </p:cNvPr>
          <p:cNvSpPr/>
          <p:nvPr/>
        </p:nvSpPr>
        <p:spPr>
          <a:xfrm rot="5400000">
            <a:off x="9573501" y="1043032"/>
            <a:ext cx="766049" cy="3082904"/>
          </a:xfrm>
          <a:prstGeom prst="rect">
            <a:avLst/>
          </a:prstGeom>
          <a:ln/>
        </p:spPr>
        <p:style>
          <a:lnRef idx="2">
            <a:schemeClr val="accent1"/>
          </a:lnRef>
          <a:fillRef idx="1">
            <a:schemeClr val="lt1"/>
          </a:fillRef>
          <a:effectRef idx="0">
            <a:schemeClr val="accent1"/>
          </a:effectRef>
          <a:fontRef idx="minor">
            <a:schemeClr val="dk1"/>
          </a:fontRef>
        </p:style>
        <p:txBody>
          <a:bodyPr/>
          <a:lstStyle/>
          <a:p>
            <a:endParaRPr lang="en-US" sz="1799" dirty="0"/>
          </a:p>
        </p:txBody>
      </p:sp>
      <p:sp>
        <p:nvSpPr>
          <p:cNvPr id="63" name="Abgerundetes Rechteck 18">
            <a:extLst>
              <a:ext uri="{FF2B5EF4-FFF2-40B4-BE49-F238E27FC236}">
                <a16:creationId xmlns:a16="http://schemas.microsoft.com/office/drawing/2014/main" id="{84027F71-296E-BE8A-DF04-5A99ABD7A503}"/>
              </a:ext>
            </a:extLst>
          </p:cNvPr>
          <p:cNvSpPr/>
          <p:nvPr/>
        </p:nvSpPr>
        <p:spPr>
          <a:xfrm>
            <a:off x="8407041" y="1294938"/>
            <a:ext cx="3095538" cy="429148"/>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799" dirty="0">
                <a:solidFill>
                  <a:schemeClr val="bg1"/>
                </a:solidFill>
                <a:latin typeface="Berlin Sans FB Demi" panose="020E0802020502020306" pitchFamily="34" charset="0"/>
                <a:ea typeface="STHupo" panose="020B0503020204020204" pitchFamily="2" charset="-122"/>
              </a:rPr>
              <a:t>Response</a:t>
            </a:r>
          </a:p>
        </p:txBody>
      </p:sp>
      <p:sp>
        <p:nvSpPr>
          <p:cNvPr id="64" name="Rechteck 63">
            <a:extLst>
              <a:ext uri="{FF2B5EF4-FFF2-40B4-BE49-F238E27FC236}">
                <a16:creationId xmlns:a16="http://schemas.microsoft.com/office/drawing/2014/main" id="{57EEA39C-EAAD-358D-E58C-A49E272F6121}"/>
              </a:ext>
            </a:extLst>
          </p:cNvPr>
          <p:cNvSpPr/>
          <p:nvPr/>
        </p:nvSpPr>
        <p:spPr>
          <a:xfrm rot="5400000">
            <a:off x="9718951" y="406291"/>
            <a:ext cx="471711" cy="3095539"/>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lstStyle/>
          <a:p>
            <a:endParaRPr lang="en-US" sz="1799" dirty="0"/>
          </a:p>
        </p:txBody>
      </p:sp>
      <p:sp>
        <p:nvSpPr>
          <p:cNvPr id="65" name="Textfeld 64">
            <a:extLst>
              <a:ext uri="{FF2B5EF4-FFF2-40B4-BE49-F238E27FC236}">
                <a16:creationId xmlns:a16="http://schemas.microsoft.com/office/drawing/2014/main" id="{09230031-EA0C-5704-B639-AA0398C48453}"/>
              </a:ext>
            </a:extLst>
          </p:cNvPr>
          <p:cNvSpPr txBox="1"/>
          <p:nvPr/>
        </p:nvSpPr>
        <p:spPr>
          <a:xfrm>
            <a:off x="8407034" y="1721275"/>
            <a:ext cx="2823581" cy="463792"/>
          </a:xfrm>
          <a:prstGeom prst="rect">
            <a:avLst/>
          </a:prstGeom>
          <a:noFill/>
        </p:spPr>
        <p:txBody>
          <a:bodyPr wrap="square" anchor="ctr">
            <a:noAutofit/>
          </a:bodyPr>
          <a:lstStyle/>
          <a:p>
            <a:pPr algn="ctr"/>
            <a:r>
              <a:rPr lang="en-US" sz="1400" b="1" dirty="0">
                <a:latin typeface="Aptos" panose="020B0004020202020204" pitchFamily="34" charset="0"/>
              </a:rPr>
              <a:t>Attitudes</a:t>
            </a:r>
          </a:p>
        </p:txBody>
      </p:sp>
      <p:sp>
        <p:nvSpPr>
          <p:cNvPr id="70" name="Textfeld 69">
            <a:extLst>
              <a:ext uri="{FF2B5EF4-FFF2-40B4-BE49-F238E27FC236}">
                <a16:creationId xmlns:a16="http://schemas.microsoft.com/office/drawing/2014/main" id="{4D676387-4E0C-786A-9498-C450BF8FCA5D}"/>
              </a:ext>
            </a:extLst>
          </p:cNvPr>
          <p:cNvSpPr txBox="1"/>
          <p:nvPr/>
        </p:nvSpPr>
        <p:spPr>
          <a:xfrm>
            <a:off x="8476891" y="2229034"/>
            <a:ext cx="3021087" cy="738472"/>
          </a:xfrm>
          <a:prstGeom prst="rect">
            <a:avLst/>
          </a:prstGeom>
          <a:noFill/>
        </p:spPr>
        <p:txBody>
          <a:bodyPr wrap="square" rtlCol="0">
            <a:spAutoFit/>
          </a:bodyPr>
          <a:lstStyle/>
          <a:p>
            <a:pPr marL="285664" indent="-285664">
              <a:buFont typeface="Wingdings" panose="05000000000000000000" pitchFamily="2" charset="2"/>
              <a:buChar char="§"/>
            </a:pPr>
            <a:r>
              <a:rPr lang="en-US" sz="1400" kern="100" dirty="0">
                <a:latin typeface="Aptos" panose="020B0004020202020204" pitchFamily="34" charset="0"/>
                <a:ea typeface="Aptos" panose="020B0004020202020204" pitchFamily="34" charset="0"/>
                <a:cs typeface="Times New Roman" panose="02020603050405020304" pitchFamily="18" charset="0"/>
              </a:rPr>
              <a:t>Ad-related</a:t>
            </a:r>
          </a:p>
          <a:p>
            <a:pPr marL="285664" indent="-285664">
              <a:buFont typeface="Wingdings" panose="05000000000000000000" pitchFamily="2" charset="2"/>
              <a:buChar char="§"/>
            </a:pPr>
            <a:r>
              <a:rPr lang="en-US" sz="1400" kern="100" dirty="0">
                <a:latin typeface="Aptos" panose="020B0004020202020204" pitchFamily="34" charset="0"/>
                <a:cs typeface="Times New Roman" panose="02020603050405020304" pitchFamily="18" charset="0"/>
              </a:rPr>
              <a:t>Brand-related</a:t>
            </a:r>
          </a:p>
          <a:p>
            <a:pPr marL="285664" indent="-285664">
              <a:buFont typeface="Wingdings" panose="05000000000000000000" pitchFamily="2" charset="2"/>
              <a:buChar char="§"/>
            </a:pPr>
            <a:r>
              <a:rPr lang="en-US" sz="1400" kern="100" dirty="0">
                <a:latin typeface="Aptos" panose="020B0004020202020204" pitchFamily="34" charset="0"/>
                <a:cs typeface="Times New Roman" panose="02020603050405020304" pitchFamily="18" charset="0"/>
              </a:rPr>
              <a:t>Product / charity attitudes</a:t>
            </a:r>
            <a:endParaRPr lang="en-US" sz="1400" dirty="0">
              <a:latin typeface="Aptos" panose="020B0004020202020204" pitchFamily="34" charset="0"/>
            </a:endParaRPr>
          </a:p>
        </p:txBody>
      </p:sp>
      <p:sp>
        <p:nvSpPr>
          <p:cNvPr id="71" name="Rechteck 70">
            <a:extLst>
              <a:ext uri="{FF2B5EF4-FFF2-40B4-BE49-F238E27FC236}">
                <a16:creationId xmlns:a16="http://schemas.microsoft.com/office/drawing/2014/main" id="{87780F62-7BEB-DBB3-A0F5-AD46ABB836E3}"/>
              </a:ext>
            </a:extLst>
          </p:cNvPr>
          <p:cNvSpPr/>
          <p:nvPr/>
        </p:nvSpPr>
        <p:spPr>
          <a:xfrm rot="5400000">
            <a:off x="9573501" y="2440936"/>
            <a:ext cx="766049" cy="3082904"/>
          </a:xfrm>
          <a:prstGeom prst="rect">
            <a:avLst/>
          </a:prstGeom>
          <a:ln/>
        </p:spPr>
        <p:style>
          <a:lnRef idx="2">
            <a:schemeClr val="accent1"/>
          </a:lnRef>
          <a:fillRef idx="1">
            <a:schemeClr val="lt1"/>
          </a:fillRef>
          <a:effectRef idx="0">
            <a:schemeClr val="accent1"/>
          </a:effectRef>
          <a:fontRef idx="minor">
            <a:schemeClr val="dk1"/>
          </a:fontRef>
        </p:style>
        <p:txBody>
          <a:bodyPr/>
          <a:lstStyle/>
          <a:p>
            <a:endParaRPr lang="en-US" sz="1799" dirty="0"/>
          </a:p>
        </p:txBody>
      </p:sp>
      <p:sp>
        <p:nvSpPr>
          <p:cNvPr id="72" name="Rechteck 71">
            <a:extLst>
              <a:ext uri="{FF2B5EF4-FFF2-40B4-BE49-F238E27FC236}">
                <a16:creationId xmlns:a16="http://schemas.microsoft.com/office/drawing/2014/main" id="{04E83D39-0376-3F80-F898-81C32C6DA7A5}"/>
              </a:ext>
            </a:extLst>
          </p:cNvPr>
          <p:cNvSpPr/>
          <p:nvPr/>
        </p:nvSpPr>
        <p:spPr>
          <a:xfrm rot="5400000">
            <a:off x="9718951" y="1804195"/>
            <a:ext cx="471711" cy="3095539"/>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lstStyle/>
          <a:p>
            <a:endParaRPr lang="en-US" sz="1799" dirty="0"/>
          </a:p>
        </p:txBody>
      </p:sp>
      <p:sp>
        <p:nvSpPr>
          <p:cNvPr id="73" name="Textfeld 72">
            <a:extLst>
              <a:ext uri="{FF2B5EF4-FFF2-40B4-BE49-F238E27FC236}">
                <a16:creationId xmlns:a16="http://schemas.microsoft.com/office/drawing/2014/main" id="{A2BE371C-2410-4A76-EF6C-DC03F87A12C1}"/>
              </a:ext>
            </a:extLst>
          </p:cNvPr>
          <p:cNvSpPr txBox="1"/>
          <p:nvPr/>
        </p:nvSpPr>
        <p:spPr>
          <a:xfrm>
            <a:off x="8407034" y="3119179"/>
            <a:ext cx="2823581" cy="463792"/>
          </a:xfrm>
          <a:prstGeom prst="rect">
            <a:avLst/>
          </a:prstGeom>
          <a:noFill/>
        </p:spPr>
        <p:txBody>
          <a:bodyPr wrap="square" anchor="ctr">
            <a:noAutofit/>
          </a:bodyPr>
          <a:lstStyle/>
          <a:p>
            <a:pPr algn="ctr"/>
            <a:r>
              <a:rPr lang="en-US" sz="1400" b="1" dirty="0">
                <a:latin typeface="Aptos" panose="020B0004020202020204" pitchFamily="34" charset="0"/>
              </a:rPr>
              <a:t>Intentions</a:t>
            </a:r>
          </a:p>
        </p:txBody>
      </p:sp>
      <p:sp>
        <p:nvSpPr>
          <p:cNvPr id="74" name="Textfeld 73">
            <a:extLst>
              <a:ext uri="{FF2B5EF4-FFF2-40B4-BE49-F238E27FC236}">
                <a16:creationId xmlns:a16="http://schemas.microsoft.com/office/drawing/2014/main" id="{90B30DF4-8688-0F2C-267F-C5D794E41209}"/>
              </a:ext>
            </a:extLst>
          </p:cNvPr>
          <p:cNvSpPr txBox="1"/>
          <p:nvPr/>
        </p:nvSpPr>
        <p:spPr>
          <a:xfrm>
            <a:off x="8476891" y="3626938"/>
            <a:ext cx="3021087" cy="738472"/>
          </a:xfrm>
          <a:prstGeom prst="rect">
            <a:avLst/>
          </a:prstGeom>
          <a:noFill/>
        </p:spPr>
        <p:txBody>
          <a:bodyPr wrap="square" rtlCol="0">
            <a:spAutoFit/>
          </a:bodyPr>
          <a:lstStyle/>
          <a:p>
            <a:pPr marL="285664" indent="-285664">
              <a:buFont typeface="Wingdings" panose="05000000000000000000" pitchFamily="2" charset="2"/>
              <a:buChar char="§"/>
            </a:pPr>
            <a:r>
              <a:rPr lang="en-US" sz="1400" kern="100" dirty="0">
                <a:latin typeface="Aptos" panose="020B0004020202020204" pitchFamily="34" charset="0"/>
                <a:ea typeface="Aptos" panose="020B0004020202020204" pitchFamily="34" charset="0"/>
                <a:cs typeface="Times New Roman" panose="02020603050405020304" pitchFamily="18" charset="0"/>
              </a:rPr>
              <a:t>Purchase / payment</a:t>
            </a:r>
          </a:p>
          <a:p>
            <a:pPr marL="285664" indent="-285664">
              <a:buFont typeface="Wingdings" panose="05000000000000000000" pitchFamily="2" charset="2"/>
              <a:buChar char="§"/>
            </a:pPr>
            <a:r>
              <a:rPr lang="en-US" sz="1400" kern="100" dirty="0">
                <a:latin typeface="Aptos" panose="020B0004020202020204" pitchFamily="34" charset="0"/>
                <a:cs typeface="Times New Roman" panose="02020603050405020304" pitchFamily="18" charset="0"/>
              </a:rPr>
              <a:t>Engagement on social media</a:t>
            </a:r>
          </a:p>
          <a:p>
            <a:pPr marL="285664" indent="-285664">
              <a:buFont typeface="Wingdings" panose="05000000000000000000" pitchFamily="2" charset="2"/>
              <a:buChar char="§"/>
            </a:pPr>
            <a:r>
              <a:rPr lang="en-US" sz="1400" kern="100" dirty="0">
                <a:latin typeface="Aptos" panose="020B0004020202020204" pitchFamily="34" charset="0"/>
                <a:cs typeface="Times New Roman" panose="02020603050405020304" pitchFamily="18" charset="0"/>
              </a:rPr>
              <a:t>Customer loyalty</a:t>
            </a:r>
          </a:p>
        </p:txBody>
      </p:sp>
      <p:sp>
        <p:nvSpPr>
          <p:cNvPr id="75" name="Rechteck 74">
            <a:extLst>
              <a:ext uri="{FF2B5EF4-FFF2-40B4-BE49-F238E27FC236}">
                <a16:creationId xmlns:a16="http://schemas.microsoft.com/office/drawing/2014/main" id="{5E0615B9-0304-E752-F4F1-8F37444D8065}"/>
              </a:ext>
            </a:extLst>
          </p:cNvPr>
          <p:cNvSpPr/>
          <p:nvPr/>
        </p:nvSpPr>
        <p:spPr>
          <a:xfrm rot="5400000">
            <a:off x="9581540" y="3837905"/>
            <a:ext cx="766049" cy="3082904"/>
          </a:xfrm>
          <a:prstGeom prst="rect">
            <a:avLst/>
          </a:prstGeom>
          <a:ln/>
        </p:spPr>
        <p:style>
          <a:lnRef idx="2">
            <a:schemeClr val="accent1"/>
          </a:lnRef>
          <a:fillRef idx="1">
            <a:schemeClr val="lt1"/>
          </a:fillRef>
          <a:effectRef idx="0">
            <a:schemeClr val="accent1"/>
          </a:effectRef>
          <a:fontRef idx="minor">
            <a:schemeClr val="dk1"/>
          </a:fontRef>
        </p:style>
        <p:txBody>
          <a:bodyPr/>
          <a:lstStyle/>
          <a:p>
            <a:endParaRPr lang="en-US" sz="1799" dirty="0"/>
          </a:p>
        </p:txBody>
      </p:sp>
      <p:sp>
        <p:nvSpPr>
          <p:cNvPr id="76" name="Rechteck 75">
            <a:extLst>
              <a:ext uri="{FF2B5EF4-FFF2-40B4-BE49-F238E27FC236}">
                <a16:creationId xmlns:a16="http://schemas.microsoft.com/office/drawing/2014/main" id="{26B7F64D-4083-FD93-123F-12939F2C67E7}"/>
              </a:ext>
            </a:extLst>
          </p:cNvPr>
          <p:cNvSpPr/>
          <p:nvPr/>
        </p:nvSpPr>
        <p:spPr>
          <a:xfrm rot="5400000">
            <a:off x="9726990" y="3201164"/>
            <a:ext cx="471711" cy="3095539"/>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lstStyle/>
          <a:p>
            <a:endParaRPr lang="en-US" sz="1799" dirty="0"/>
          </a:p>
        </p:txBody>
      </p:sp>
      <p:sp>
        <p:nvSpPr>
          <p:cNvPr id="77" name="Textfeld 76">
            <a:extLst>
              <a:ext uri="{FF2B5EF4-FFF2-40B4-BE49-F238E27FC236}">
                <a16:creationId xmlns:a16="http://schemas.microsoft.com/office/drawing/2014/main" id="{4E2B15D4-F533-EF02-3751-09717545994B}"/>
              </a:ext>
            </a:extLst>
          </p:cNvPr>
          <p:cNvSpPr txBox="1"/>
          <p:nvPr/>
        </p:nvSpPr>
        <p:spPr>
          <a:xfrm>
            <a:off x="8415073" y="4516148"/>
            <a:ext cx="2815542" cy="463792"/>
          </a:xfrm>
          <a:prstGeom prst="rect">
            <a:avLst/>
          </a:prstGeom>
          <a:noFill/>
        </p:spPr>
        <p:txBody>
          <a:bodyPr wrap="square" anchor="ctr">
            <a:noAutofit/>
          </a:bodyPr>
          <a:lstStyle/>
          <a:p>
            <a:pPr algn="ctr"/>
            <a:r>
              <a:rPr lang="en-US" sz="1400" b="1" dirty="0">
                <a:latin typeface="Aptos" panose="020B0004020202020204" pitchFamily="34" charset="0"/>
              </a:rPr>
              <a:t>Behavior</a:t>
            </a:r>
          </a:p>
        </p:txBody>
      </p:sp>
      <p:sp>
        <p:nvSpPr>
          <p:cNvPr id="78" name="Textfeld 77">
            <a:extLst>
              <a:ext uri="{FF2B5EF4-FFF2-40B4-BE49-F238E27FC236}">
                <a16:creationId xmlns:a16="http://schemas.microsoft.com/office/drawing/2014/main" id="{21B50A04-1C53-2F78-DD83-70D8C0A3B657}"/>
              </a:ext>
            </a:extLst>
          </p:cNvPr>
          <p:cNvSpPr txBox="1"/>
          <p:nvPr/>
        </p:nvSpPr>
        <p:spPr>
          <a:xfrm>
            <a:off x="8484930" y="5023908"/>
            <a:ext cx="3021087" cy="738472"/>
          </a:xfrm>
          <a:prstGeom prst="rect">
            <a:avLst/>
          </a:prstGeom>
          <a:noFill/>
        </p:spPr>
        <p:txBody>
          <a:bodyPr wrap="square" rtlCol="0">
            <a:spAutoFit/>
          </a:bodyPr>
          <a:lstStyle/>
          <a:p>
            <a:pPr marL="285664" indent="-285664">
              <a:buFont typeface="Wingdings" panose="05000000000000000000" pitchFamily="2" charset="2"/>
              <a:buChar char="§"/>
            </a:pPr>
            <a:r>
              <a:rPr lang="en-US" sz="1400" kern="100" dirty="0">
                <a:latin typeface="Aptos" panose="020B0004020202020204" pitchFamily="34" charset="0"/>
                <a:ea typeface="Aptos" panose="020B0004020202020204" pitchFamily="34" charset="0"/>
                <a:cs typeface="Times New Roman" panose="02020603050405020304" pitchFamily="18" charset="0"/>
              </a:rPr>
              <a:t>Click-through-rates (banner ads)</a:t>
            </a:r>
          </a:p>
          <a:p>
            <a:pPr marL="285664" indent="-285664">
              <a:buFont typeface="Wingdings" panose="05000000000000000000" pitchFamily="2" charset="2"/>
              <a:buChar char="§"/>
            </a:pPr>
            <a:r>
              <a:rPr lang="en-US" sz="1400" kern="100" dirty="0">
                <a:latin typeface="Aptos" panose="020B0004020202020204" pitchFamily="34" charset="0"/>
                <a:ea typeface="Aptos" panose="020B0004020202020204" pitchFamily="34" charset="0"/>
                <a:cs typeface="Times New Roman" panose="02020603050405020304" pitchFamily="18" charset="0"/>
              </a:rPr>
              <a:t>Donation behavior</a:t>
            </a:r>
          </a:p>
          <a:p>
            <a:pPr marL="285664" indent="-285664">
              <a:buFont typeface="Wingdings" panose="05000000000000000000" pitchFamily="2" charset="2"/>
              <a:buChar char="§"/>
            </a:pPr>
            <a:r>
              <a:rPr lang="en-US" sz="1400" kern="100" dirty="0">
                <a:latin typeface="Aptos" panose="020B0004020202020204" pitchFamily="34" charset="0"/>
                <a:ea typeface="Aptos" panose="020B0004020202020204" pitchFamily="34" charset="0"/>
                <a:cs typeface="Times New Roman" panose="02020603050405020304" pitchFamily="18" charset="0"/>
              </a:rPr>
              <a:t>Online engagement</a:t>
            </a:r>
          </a:p>
        </p:txBody>
      </p:sp>
      <p:pic>
        <p:nvPicPr>
          <p:cNvPr id="79" name="Grafik 78" descr="Kreis mit Pfeil nach links mit einfarbiger Füllung">
            <a:extLst>
              <a:ext uri="{FF2B5EF4-FFF2-40B4-BE49-F238E27FC236}">
                <a16:creationId xmlns:a16="http://schemas.microsoft.com/office/drawing/2014/main" id="{55C881C4-AD88-6856-C55C-B0DD6C1A59D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7200000">
            <a:off x="11034873" y="1697362"/>
            <a:ext cx="503869" cy="503869"/>
          </a:xfrm>
          <a:prstGeom prst="rect">
            <a:avLst/>
          </a:prstGeom>
        </p:spPr>
      </p:pic>
      <p:pic>
        <p:nvPicPr>
          <p:cNvPr id="81" name="Grafik 80" descr="Kreis mit Pfeil nach links mit einfarbiger Füllung">
            <a:extLst>
              <a:ext uri="{FF2B5EF4-FFF2-40B4-BE49-F238E27FC236}">
                <a16:creationId xmlns:a16="http://schemas.microsoft.com/office/drawing/2014/main" id="{D9264CFD-D1A3-1993-9939-E0046770B15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7200000">
            <a:off x="11030623" y="3097804"/>
            <a:ext cx="503869" cy="503869"/>
          </a:xfrm>
          <a:prstGeom prst="rect">
            <a:avLst/>
          </a:prstGeom>
        </p:spPr>
      </p:pic>
      <p:pic>
        <p:nvPicPr>
          <p:cNvPr id="82" name="Grafik 81" descr="Kreis mit Pfeil nach links mit einfarbiger Füllung">
            <a:extLst>
              <a:ext uri="{FF2B5EF4-FFF2-40B4-BE49-F238E27FC236}">
                <a16:creationId xmlns:a16="http://schemas.microsoft.com/office/drawing/2014/main" id="{AC18CBDA-B6A0-2E9A-00F3-5A07184559F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7200000">
            <a:off x="11040499" y="4502864"/>
            <a:ext cx="503869" cy="503869"/>
          </a:xfrm>
          <a:prstGeom prst="rect">
            <a:avLst/>
          </a:prstGeom>
        </p:spPr>
      </p:pic>
      <p:sp>
        <p:nvSpPr>
          <p:cNvPr id="83" name="Pfeil: nach rechts 82">
            <a:extLst>
              <a:ext uri="{FF2B5EF4-FFF2-40B4-BE49-F238E27FC236}">
                <a16:creationId xmlns:a16="http://schemas.microsoft.com/office/drawing/2014/main" id="{1697AE13-3CCD-44F9-844F-554CEAB2DB61}"/>
              </a:ext>
            </a:extLst>
          </p:cNvPr>
          <p:cNvSpPr/>
          <p:nvPr/>
        </p:nvSpPr>
        <p:spPr bwMode="gray">
          <a:xfrm>
            <a:off x="3831357" y="1326893"/>
            <a:ext cx="693927" cy="379953"/>
          </a:xfrm>
          <a:prstGeom prst="rightArrow">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de-DE" sz="1799" dirty="0" err="1">
              <a:solidFill>
                <a:schemeClr val="tx1"/>
              </a:solidFill>
            </a:endParaRPr>
          </a:p>
        </p:txBody>
      </p:sp>
      <p:sp>
        <p:nvSpPr>
          <p:cNvPr id="85" name="Pfeil: nach rechts 84">
            <a:extLst>
              <a:ext uri="{FF2B5EF4-FFF2-40B4-BE49-F238E27FC236}">
                <a16:creationId xmlns:a16="http://schemas.microsoft.com/office/drawing/2014/main" id="{A13B45A1-D94E-131E-51BF-1C7AB57F520A}"/>
              </a:ext>
            </a:extLst>
          </p:cNvPr>
          <p:cNvSpPr/>
          <p:nvPr/>
        </p:nvSpPr>
        <p:spPr bwMode="gray">
          <a:xfrm>
            <a:off x="7678450" y="1314540"/>
            <a:ext cx="693927" cy="379953"/>
          </a:xfrm>
          <a:prstGeom prst="rightArrow">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de-DE" sz="1799" dirty="0" err="1">
              <a:solidFill>
                <a:schemeClr val="tx1"/>
              </a:solidFill>
            </a:endParaRPr>
          </a:p>
        </p:txBody>
      </p:sp>
      <p:sp>
        <p:nvSpPr>
          <p:cNvPr id="29" name="Textfeld 28">
            <a:extLst>
              <a:ext uri="{FF2B5EF4-FFF2-40B4-BE49-F238E27FC236}">
                <a16:creationId xmlns:a16="http://schemas.microsoft.com/office/drawing/2014/main" id="{9AB30C50-BB78-CCB7-830B-6C2D72DB87C9}"/>
              </a:ext>
            </a:extLst>
          </p:cNvPr>
          <p:cNvSpPr txBox="1"/>
          <p:nvPr/>
        </p:nvSpPr>
        <p:spPr>
          <a:xfrm>
            <a:off x="6035605" y="7036357"/>
            <a:ext cx="3095540" cy="307697"/>
          </a:xfrm>
          <a:prstGeom prst="rect">
            <a:avLst/>
          </a:prstGeom>
          <a:noFill/>
        </p:spPr>
        <p:txBody>
          <a:bodyPr wrap="square">
            <a:spAutoFit/>
          </a:bodyPr>
          <a:lstStyle/>
          <a:p>
            <a:pPr algn="ctr"/>
            <a:r>
              <a:rPr lang="en-US" sz="1400" b="1" dirty="0">
                <a:latin typeface="Aptos" panose="020B0004020202020204" pitchFamily="34" charset="0"/>
              </a:rPr>
              <a:t>Disclosure / „awareness of falsity“</a:t>
            </a:r>
          </a:p>
        </p:txBody>
      </p:sp>
      <p:grpSp>
        <p:nvGrpSpPr>
          <p:cNvPr id="30" name="Gruppieren 29">
            <a:extLst>
              <a:ext uri="{FF2B5EF4-FFF2-40B4-BE49-F238E27FC236}">
                <a16:creationId xmlns:a16="http://schemas.microsoft.com/office/drawing/2014/main" id="{1535F737-46C3-E976-0E94-FFDAA99B3436}"/>
              </a:ext>
            </a:extLst>
          </p:cNvPr>
          <p:cNvGrpSpPr/>
          <p:nvPr/>
        </p:nvGrpSpPr>
        <p:grpSpPr>
          <a:xfrm>
            <a:off x="4548207" y="1263762"/>
            <a:ext cx="3095586" cy="3262916"/>
            <a:chOff x="4441361" y="1073021"/>
            <a:chExt cx="3096392" cy="3263766"/>
          </a:xfrm>
        </p:grpSpPr>
        <p:sp>
          <p:nvSpPr>
            <p:cNvPr id="32" name="Abgerundetes Rechteck 18">
              <a:extLst>
                <a:ext uri="{FF2B5EF4-FFF2-40B4-BE49-F238E27FC236}">
                  <a16:creationId xmlns:a16="http://schemas.microsoft.com/office/drawing/2014/main" id="{65514F63-5680-2E6A-EF1E-19F37FA47856}"/>
                </a:ext>
              </a:extLst>
            </p:cNvPr>
            <p:cNvSpPr/>
            <p:nvPr/>
          </p:nvSpPr>
          <p:spPr>
            <a:xfrm>
              <a:off x="4441409" y="1101552"/>
              <a:ext cx="3096344" cy="429260"/>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799" dirty="0">
                  <a:solidFill>
                    <a:schemeClr val="bg1"/>
                  </a:solidFill>
                  <a:latin typeface="Berlin Sans FB Demi" panose="020E0802020502020306" pitchFamily="34" charset="0"/>
                  <a:ea typeface="STHupo" panose="020B0503020204020204" pitchFamily="2" charset="-122"/>
                </a:rPr>
                <a:t>Organism</a:t>
              </a:r>
            </a:p>
          </p:txBody>
        </p:sp>
        <p:sp>
          <p:nvSpPr>
            <p:cNvPr id="33" name="Rechteck 32">
              <a:extLst>
                <a:ext uri="{FF2B5EF4-FFF2-40B4-BE49-F238E27FC236}">
                  <a16:creationId xmlns:a16="http://schemas.microsoft.com/office/drawing/2014/main" id="{27EFB58D-5782-6EC0-B628-090B751F01D2}"/>
                </a:ext>
              </a:extLst>
            </p:cNvPr>
            <p:cNvSpPr/>
            <p:nvPr/>
          </p:nvSpPr>
          <p:spPr>
            <a:xfrm rot="5400000">
              <a:off x="5620246" y="346087"/>
              <a:ext cx="738663" cy="3096345"/>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lstStyle/>
            <a:p>
              <a:endParaRPr lang="en-US" sz="1799" dirty="0"/>
            </a:p>
          </p:txBody>
        </p:sp>
        <p:sp>
          <p:nvSpPr>
            <p:cNvPr id="34" name="Textfeld 33">
              <a:extLst>
                <a:ext uri="{FF2B5EF4-FFF2-40B4-BE49-F238E27FC236}">
                  <a16:creationId xmlns:a16="http://schemas.microsoft.com/office/drawing/2014/main" id="{E9D9B185-C21B-D2EE-2BA2-91B91952F4BD}"/>
                </a:ext>
              </a:extLst>
            </p:cNvPr>
            <p:cNvSpPr txBox="1"/>
            <p:nvPr/>
          </p:nvSpPr>
          <p:spPr>
            <a:xfrm>
              <a:off x="4441404" y="1524927"/>
              <a:ext cx="3096346" cy="463913"/>
            </a:xfrm>
            <a:prstGeom prst="rect">
              <a:avLst/>
            </a:prstGeom>
            <a:noFill/>
          </p:spPr>
          <p:txBody>
            <a:bodyPr wrap="square" anchor="ctr">
              <a:noAutofit/>
            </a:bodyPr>
            <a:lstStyle/>
            <a:p>
              <a:pPr algn="ctr"/>
              <a:r>
                <a:rPr lang="en-US" sz="1400" b="1" dirty="0">
                  <a:latin typeface="Aptos" panose="020B0004020202020204" pitchFamily="34" charset="0"/>
                </a:rPr>
                <a:t>Processes </a:t>
              </a:r>
            </a:p>
          </p:txBody>
        </p:sp>
        <p:sp>
          <p:nvSpPr>
            <p:cNvPr id="36" name="Textfeld 35">
              <a:extLst>
                <a:ext uri="{FF2B5EF4-FFF2-40B4-BE49-F238E27FC236}">
                  <a16:creationId xmlns:a16="http://schemas.microsoft.com/office/drawing/2014/main" id="{8416064D-E70D-B8F4-6DDC-97F97993AB35}"/>
                </a:ext>
              </a:extLst>
            </p:cNvPr>
            <p:cNvSpPr txBox="1"/>
            <p:nvPr/>
          </p:nvSpPr>
          <p:spPr>
            <a:xfrm>
              <a:off x="4441401" y="1903552"/>
              <a:ext cx="1440160" cy="360040"/>
            </a:xfrm>
            <a:prstGeom prst="rect">
              <a:avLst/>
            </a:prstGeom>
            <a:noFill/>
          </p:spPr>
          <p:txBody>
            <a:bodyPr wrap="square" anchor="ctr">
              <a:noAutofit/>
            </a:bodyPr>
            <a:lstStyle/>
            <a:p>
              <a:pPr algn="ctr"/>
              <a:r>
                <a:rPr lang="en-US" sz="1400" b="1" dirty="0">
                  <a:latin typeface="Aptos" panose="020B0004020202020204" pitchFamily="34" charset="0"/>
                </a:rPr>
                <a:t>Cognitive </a:t>
              </a:r>
            </a:p>
          </p:txBody>
        </p:sp>
        <p:sp>
          <p:nvSpPr>
            <p:cNvPr id="37" name="Textfeld 36">
              <a:extLst>
                <a:ext uri="{FF2B5EF4-FFF2-40B4-BE49-F238E27FC236}">
                  <a16:creationId xmlns:a16="http://schemas.microsoft.com/office/drawing/2014/main" id="{027789B9-1888-B7F7-D27F-445F0C376030}"/>
                </a:ext>
              </a:extLst>
            </p:cNvPr>
            <p:cNvSpPr txBox="1"/>
            <p:nvPr/>
          </p:nvSpPr>
          <p:spPr>
            <a:xfrm>
              <a:off x="6097587" y="1903551"/>
              <a:ext cx="1440160" cy="360040"/>
            </a:xfrm>
            <a:prstGeom prst="rect">
              <a:avLst/>
            </a:prstGeom>
            <a:noFill/>
          </p:spPr>
          <p:txBody>
            <a:bodyPr wrap="square" anchor="ctr">
              <a:noAutofit/>
            </a:bodyPr>
            <a:lstStyle/>
            <a:p>
              <a:pPr algn="ctr"/>
              <a:r>
                <a:rPr lang="en-US" sz="1400" b="1" dirty="0">
                  <a:latin typeface="Aptos" panose="020B0004020202020204" pitchFamily="34" charset="0"/>
                </a:rPr>
                <a:t>Affective </a:t>
              </a:r>
            </a:p>
          </p:txBody>
        </p:sp>
        <p:pic>
          <p:nvPicPr>
            <p:cNvPr id="38" name="Grafik 37" descr="Kopf mit Zahnrädern Silhouette">
              <a:extLst>
                <a:ext uri="{FF2B5EF4-FFF2-40B4-BE49-F238E27FC236}">
                  <a16:creationId xmlns:a16="http://schemas.microsoft.com/office/drawing/2014/main" id="{FB55D3B1-C024-7D48-BC65-253397E1B76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513411" y="1073021"/>
              <a:ext cx="468000" cy="468000"/>
            </a:xfrm>
            <a:prstGeom prst="rect">
              <a:avLst/>
            </a:prstGeom>
          </p:spPr>
        </p:pic>
        <p:sp>
          <p:nvSpPr>
            <p:cNvPr id="40" name="Rechteck 39">
              <a:extLst>
                <a:ext uri="{FF2B5EF4-FFF2-40B4-BE49-F238E27FC236}">
                  <a16:creationId xmlns:a16="http://schemas.microsoft.com/office/drawing/2014/main" id="{2DE983CE-1BFD-52F3-1C24-48877553E7C2}"/>
                </a:ext>
              </a:extLst>
            </p:cNvPr>
            <p:cNvSpPr/>
            <p:nvPr/>
          </p:nvSpPr>
          <p:spPr>
            <a:xfrm rot="5400000">
              <a:off x="5681630" y="2480708"/>
              <a:ext cx="615813" cy="3096345"/>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lstStyle/>
            <a:p>
              <a:endParaRPr lang="en-US" sz="1799" dirty="0"/>
            </a:p>
          </p:txBody>
        </p:sp>
        <p:sp>
          <p:nvSpPr>
            <p:cNvPr id="41" name="Textfeld 40">
              <a:extLst>
                <a:ext uri="{FF2B5EF4-FFF2-40B4-BE49-F238E27FC236}">
                  <a16:creationId xmlns:a16="http://schemas.microsoft.com/office/drawing/2014/main" id="{87AA8F75-4D1D-D085-40C6-5698FF955359}"/>
                </a:ext>
              </a:extLst>
            </p:cNvPr>
            <p:cNvSpPr txBox="1"/>
            <p:nvPr/>
          </p:nvSpPr>
          <p:spPr>
            <a:xfrm>
              <a:off x="4441361" y="3798365"/>
              <a:ext cx="3096346" cy="463913"/>
            </a:xfrm>
            <a:prstGeom prst="rect">
              <a:avLst/>
            </a:prstGeom>
            <a:noFill/>
          </p:spPr>
          <p:txBody>
            <a:bodyPr wrap="square" anchor="ctr">
              <a:noAutofit/>
            </a:bodyPr>
            <a:lstStyle/>
            <a:p>
              <a:pPr algn="ctr"/>
              <a:r>
                <a:rPr lang="en-US" sz="1400" b="1" dirty="0">
                  <a:latin typeface="Aptos" panose="020B0004020202020204" pitchFamily="34" charset="0"/>
                </a:rPr>
                <a:t>Consumer perceptions  </a:t>
              </a:r>
              <a:br>
                <a:rPr lang="en-US" sz="1400" b="1" dirty="0">
                  <a:latin typeface="Aptos" panose="020B0004020202020204" pitchFamily="34" charset="0"/>
                </a:rPr>
              </a:br>
              <a:r>
                <a:rPr lang="en-US" sz="1400" b="1" dirty="0">
                  <a:latin typeface="Aptos" panose="020B0004020202020204" pitchFamily="34" charset="0"/>
                </a:rPr>
                <a:t>attitude formation </a:t>
              </a:r>
            </a:p>
          </p:txBody>
        </p:sp>
        <p:pic>
          <p:nvPicPr>
            <p:cNvPr id="44" name="Grafik 43" descr="Kreis mit Pfeil nach links mit einfarbiger Füllung">
              <a:extLst>
                <a:ext uri="{FF2B5EF4-FFF2-40B4-BE49-F238E27FC236}">
                  <a16:creationId xmlns:a16="http://schemas.microsoft.com/office/drawing/2014/main" id="{FF05869E-0D9E-66BB-EAA2-D93E80B2DAD3}"/>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rot="16200000">
              <a:off x="5578329" y="3024091"/>
              <a:ext cx="720000" cy="720000"/>
            </a:xfrm>
            <a:prstGeom prst="rect">
              <a:avLst/>
            </a:prstGeom>
          </p:spPr>
        </p:pic>
      </p:grpSp>
      <p:sp>
        <p:nvSpPr>
          <p:cNvPr id="46" name="Abgerundetes Rechteck 18">
            <a:extLst>
              <a:ext uri="{FF2B5EF4-FFF2-40B4-BE49-F238E27FC236}">
                <a16:creationId xmlns:a16="http://schemas.microsoft.com/office/drawing/2014/main" id="{A6DB1C75-FC0F-C38C-E595-2362E0783935}"/>
              </a:ext>
            </a:extLst>
          </p:cNvPr>
          <p:cNvSpPr/>
          <p:nvPr/>
        </p:nvSpPr>
        <p:spPr>
          <a:xfrm>
            <a:off x="4525284" y="4996332"/>
            <a:ext cx="3118464" cy="680689"/>
          </a:xfrm>
          <a:prstGeom prst="roundRect">
            <a:avLst>
              <a:gd name="adj" fmla="val 0"/>
            </a:avLst>
          </a:prstGeom>
          <a:ln/>
        </p:spPr>
        <p:style>
          <a:lnRef idx="2">
            <a:schemeClr val="accent2"/>
          </a:lnRef>
          <a:fillRef idx="1">
            <a:schemeClr val="lt1"/>
          </a:fillRef>
          <a:effectRef idx="0">
            <a:schemeClr val="accent2"/>
          </a:effectRef>
          <a:fontRef idx="minor">
            <a:schemeClr val="dk1"/>
          </a:fontRef>
        </p:style>
        <p:txBody>
          <a:bodyPr rtlCol="0" anchor="ctr"/>
          <a:lstStyle/>
          <a:p>
            <a:pPr algn="ctr"/>
            <a:r>
              <a:rPr lang="en-US" sz="1799" b="1" dirty="0">
                <a:latin typeface="Aptos" panose="020B0004020202020204" pitchFamily="34" charset="0"/>
              </a:rPr>
              <a:t>AI Disclosure </a:t>
            </a:r>
            <a:br>
              <a:rPr lang="en-US" sz="1799" b="1" dirty="0">
                <a:latin typeface="Aptos" panose="020B0004020202020204" pitchFamily="34" charset="0"/>
              </a:rPr>
            </a:br>
            <a:endParaRPr lang="en-US" sz="1799" b="1" dirty="0">
              <a:latin typeface="Aptos" panose="020B0004020202020204" pitchFamily="34" charset="0"/>
            </a:endParaRPr>
          </a:p>
        </p:txBody>
      </p:sp>
      <p:pic>
        <p:nvPicPr>
          <p:cNvPr id="23" name="Grafik 22" descr="Marke folgen mit einfarbiger Füllung">
            <a:extLst>
              <a:ext uri="{FF2B5EF4-FFF2-40B4-BE49-F238E27FC236}">
                <a16:creationId xmlns:a16="http://schemas.microsoft.com/office/drawing/2014/main" id="{CF668EC7-578E-AA4F-49D9-4CFAB42D2879}"/>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3769286" y="4876186"/>
            <a:ext cx="825333" cy="825333"/>
          </a:xfrm>
          <a:prstGeom prst="rect">
            <a:avLst/>
          </a:prstGeom>
        </p:spPr>
      </p:pic>
      <p:cxnSp>
        <p:nvCxnSpPr>
          <p:cNvPr id="49" name="Gerade Verbindung mit Pfeil 48">
            <a:extLst>
              <a:ext uri="{FF2B5EF4-FFF2-40B4-BE49-F238E27FC236}">
                <a16:creationId xmlns:a16="http://schemas.microsoft.com/office/drawing/2014/main" id="{D2ECB0BE-57BF-72EF-3678-C98215FC941E}"/>
              </a:ext>
            </a:extLst>
          </p:cNvPr>
          <p:cNvCxnSpPr>
            <a:cxnSpLocks/>
            <a:stCxn id="46" idx="3"/>
            <a:endCxn id="63" idx="1"/>
          </p:cNvCxnSpPr>
          <p:nvPr/>
        </p:nvCxnSpPr>
        <p:spPr bwMode="gray">
          <a:xfrm flipV="1">
            <a:off x="7643748" y="1509513"/>
            <a:ext cx="763293" cy="3827164"/>
          </a:xfrm>
          <a:prstGeom prst="straightConnector1">
            <a:avLst/>
          </a:prstGeom>
          <a:ln w="76200" cap="sq">
            <a:solidFill>
              <a:schemeClr val="accent2"/>
            </a:solidFill>
            <a:tailEnd type="triangle"/>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7AD64129-C9A0-BA1D-51B5-824CA71B5697}"/>
              </a:ext>
            </a:extLst>
          </p:cNvPr>
          <p:cNvPicPr>
            <a:picLocks noChangeAspect="1"/>
          </p:cNvPicPr>
          <p:nvPr/>
        </p:nvPicPr>
        <p:blipFill>
          <a:blip r:embed="rId12"/>
          <a:stretch>
            <a:fillRect/>
          </a:stretch>
        </p:blipFill>
        <p:spPr>
          <a:xfrm>
            <a:off x="5271716" y="5335486"/>
            <a:ext cx="1625600" cy="495300"/>
          </a:xfrm>
          <a:prstGeom prst="rect">
            <a:avLst/>
          </a:prstGeom>
        </p:spPr>
      </p:pic>
      <p:pic>
        <p:nvPicPr>
          <p:cNvPr id="8" name="Picture 2">
            <a:extLst>
              <a:ext uri="{FF2B5EF4-FFF2-40B4-BE49-F238E27FC236}">
                <a16:creationId xmlns:a16="http://schemas.microsoft.com/office/drawing/2014/main" id="{0CFFD461-4C35-1660-D153-7BB7A9533C20}"/>
              </a:ext>
            </a:extLst>
          </p:cNvPr>
          <p:cNvPicPr>
            <a:picLocks noChangeAspect="1" noChangeArrowheads="1"/>
          </p:cNvPicPr>
          <p:nvPr/>
        </p:nvPicPr>
        <p:blipFill rotWithShape="1">
          <a:blip r:embed="rId13">
            <a:extLst>
              <a:ext uri="{28A0092B-C50C-407E-A947-70E740481C1C}">
                <a14:useLocalDpi xmlns:a14="http://schemas.microsoft.com/office/drawing/2010/main" val="0"/>
              </a:ext>
            </a:extLst>
          </a:blip>
          <a:srcRect l="50724" t="5907" r="21216" b="6138"/>
          <a:stretch>
            <a:fillRect/>
          </a:stretch>
        </p:blipFill>
        <p:spPr bwMode="auto">
          <a:xfrm>
            <a:off x="-149088" y="2539874"/>
            <a:ext cx="2357833" cy="415723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3466EEBC-1C2C-A4C8-C7E9-CAF879DA1E8D}"/>
              </a:ext>
            </a:extLst>
          </p:cNvPr>
          <p:cNvPicPr>
            <a:picLocks noChangeAspect="1"/>
          </p:cNvPicPr>
          <p:nvPr/>
        </p:nvPicPr>
        <p:blipFill>
          <a:blip r:embed="rId14"/>
          <a:stretch>
            <a:fillRect/>
          </a:stretch>
        </p:blipFill>
        <p:spPr>
          <a:xfrm>
            <a:off x="1965312" y="2500236"/>
            <a:ext cx="1785177" cy="2275369"/>
          </a:xfrm>
          <a:prstGeom prst="rect">
            <a:avLst/>
          </a:prstGeom>
        </p:spPr>
      </p:pic>
      <p:pic>
        <p:nvPicPr>
          <p:cNvPr id="16" name="Picture 15">
            <a:extLst>
              <a:ext uri="{FF2B5EF4-FFF2-40B4-BE49-F238E27FC236}">
                <a16:creationId xmlns:a16="http://schemas.microsoft.com/office/drawing/2014/main" id="{383B9DE3-25A1-62FA-D562-2B861F3119AD}"/>
              </a:ext>
            </a:extLst>
          </p:cNvPr>
          <p:cNvPicPr>
            <a:picLocks noChangeAspect="1"/>
          </p:cNvPicPr>
          <p:nvPr/>
        </p:nvPicPr>
        <p:blipFill>
          <a:blip r:embed="rId15"/>
          <a:stretch>
            <a:fillRect/>
          </a:stretch>
        </p:blipFill>
        <p:spPr>
          <a:xfrm>
            <a:off x="1973347" y="4765539"/>
            <a:ext cx="1818923" cy="1905245"/>
          </a:xfrm>
          <a:prstGeom prst="rect">
            <a:avLst/>
          </a:prstGeom>
        </p:spPr>
      </p:pic>
      <p:pic>
        <p:nvPicPr>
          <p:cNvPr id="19" name="Picture 18">
            <a:extLst>
              <a:ext uri="{FF2B5EF4-FFF2-40B4-BE49-F238E27FC236}">
                <a16:creationId xmlns:a16="http://schemas.microsoft.com/office/drawing/2014/main" id="{B9B28851-B5A4-DC4F-5BA4-7C956911309B}"/>
              </a:ext>
            </a:extLst>
          </p:cNvPr>
          <p:cNvPicPr>
            <a:picLocks noChangeAspect="1"/>
          </p:cNvPicPr>
          <p:nvPr/>
        </p:nvPicPr>
        <p:blipFill>
          <a:blip r:embed="rId16"/>
          <a:stretch>
            <a:fillRect/>
          </a:stretch>
        </p:blipFill>
        <p:spPr>
          <a:xfrm>
            <a:off x="4532176" y="2466717"/>
            <a:ext cx="1187828" cy="1140315"/>
          </a:xfrm>
          <a:prstGeom prst="rect">
            <a:avLst/>
          </a:prstGeom>
        </p:spPr>
      </p:pic>
      <p:pic>
        <p:nvPicPr>
          <p:cNvPr id="21" name="Picture 20">
            <a:extLst>
              <a:ext uri="{FF2B5EF4-FFF2-40B4-BE49-F238E27FC236}">
                <a16:creationId xmlns:a16="http://schemas.microsoft.com/office/drawing/2014/main" id="{7CAD6CF0-5125-5AED-F61A-18E8FC95A626}"/>
              </a:ext>
            </a:extLst>
          </p:cNvPr>
          <p:cNvPicPr>
            <a:picLocks noChangeAspect="1"/>
          </p:cNvPicPr>
          <p:nvPr/>
        </p:nvPicPr>
        <p:blipFill>
          <a:blip r:embed="rId17"/>
          <a:stretch>
            <a:fillRect/>
          </a:stretch>
        </p:blipFill>
        <p:spPr>
          <a:xfrm>
            <a:off x="6380501" y="2448055"/>
            <a:ext cx="1271318" cy="1194009"/>
          </a:xfrm>
          <a:prstGeom prst="rect">
            <a:avLst/>
          </a:prstGeom>
        </p:spPr>
      </p:pic>
    </p:spTree>
    <p:extLst>
      <p:ext uri="{BB962C8B-B14F-4D97-AF65-F5344CB8AC3E}">
        <p14:creationId xmlns:p14="http://schemas.microsoft.com/office/powerpoint/2010/main" val="6837436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7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7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7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7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77"/>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78"/>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79"/>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81"/>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82"/>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85"/>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P spid="63" grpId="0" animBg="1"/>
      <p:bldP spid="64" grpId="0" animBg="1"/>
      <p:bldP spid="65" grpId="0"/>
      <p:bldP spid="70" grpId="0"/>
      <p:bldP spid="71" grpId="0" animBg="1"/>
      <p:bldP spid="72" grpId="0" animBg="1"/>
      <p:bldP spid="73" grpId="0"/>
      <p:bldP spid="74" grpId="0"/>
      <p:bldP spid="75" grpId="0" animBg="1"/>
      <p:bldP spid="76" grpId="0" animBg="1"/>
      <p:bldP spid="77" grpId="0"/>
      <p:bldP spid="78" grpId="0"/>
      <p:bldP spid="83" grpId="0" animBg="1"/>
      <p:bldP spid="85" grpId="0" animBg="1"/>
      <p:bldP spid="4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888C414C-9753-6336-DAC1-9591069A6DF7}"/>
              </a:ext>
            </a:extLst>
          </p:cNvPr>
          <p:cNvSpPr>
            <a:spLocks noGrp="1"/>
          </p:cNvSpPr>
          <p:nvPr>
            <p:ph type="title"/>
          </p:nvPr>
        </p:nvSpPr>
        <p:spPr>
          <a:xfrm>
            <a:off x="555537" y="284205"/>
            <a:ext cx="10798263" cy="1307629"/>
          </a:xfrm>
        </p:spPr>
        <p:txBody>
          <a:bodyPr>
            <a:normAutofit/>
          </a:bodyPr>
          <a:lstStyle/>
          <a:p>
            <a:r>
              <a:rPr lang="en-US" sz="3200" dirty="0"/>
              <a:t>We test consumer, company, employee environmental benefits</a:t>
            </a:r>
            <a:endParaRPr lang="de-DE" sz="3200" dirty="0"/>
          </a:p>
        </p:txBody>
      </p:sp>
      <p:sp>
        <p:nvSpPr>
          <p:cNvPr id="5" name="Foliennummernplatzhalter 4">
            <a:extLst>
              <a:ext uri="{FF2B5EF4-FFF2-40B4-BE49-F238E27FC236}">
                <a16:creationId xmlns:a16="http://schemas.microsoft.com/office/drawing/2014/main" id="{E0B84DBA-28A0-D240-479B-8A42B518E9C0}"/>
              </a:ext>
            </a:extLst>
          </p:cNvPr>
          <p:cNvSpPr>
            <a:spLocks noGrp="1"/>
          </p:cNvSpPr>
          <p:nvPr>
            <p:ph type="sldNum" sz="quarter" idx="14"/>
          </p:nvPr>
        </p:nvSpPr>
        <p:spPr/>
        <p:txBody>
          <a:bodyPr/>
          <a:lstStyle/>
          <a:p>
            <a:fld id="{1BAA112D-1489-4797-98EB-F4A3502A293E}" type="slidenum">
              <a:rPr lang="en-GB" smtClean="0"/>
              <a:pPr/>
              <a:t>9</a:t>
            </a:fld>
            <a:endParaRPr lang="en-GB"/>
          </a:p>
        </p:txBody>
      </p:sp>
      <p:graphicFrame>
        <p:nvGraphicFramePr>
          <p:cNvPr id="9" name="Inhaltsplatzhalter 8">
            <a:extLst>
              <a:ext uri="{FF2B5EF4-FFF2-40B4-BE49-F238E27FC236}">
                <a16:creationId xmlns:a16="http://schemas.microsoft.com/office/drawing/2014/main" id="{A08F000D-99E1-E3FB-BB30-AB4366CEDA17}"/>
              </a:ext>
            </a:extLst>
          </p:cNvPr>
          <p:cNvGraphicFramePr>
            <a:graphicFrameLocks noGrp="1"/>
          </p:cNvGraphicFramePr>
          <p:nvPr>
            <p:ph sz="quarter" idx="12"/>
            <p:extLst>
              <p:ext uri="{D42A27DB-BD31-4B8C-83A1-F6EECF244321}">
                <p14:modId xmlns:p14="http://schemas.microsoft.com/office/powerpoint/2010/main" val="3895820608"/>
              </p:ext>
            </p:extLst>
          </p:nvPr>
        </p:nvGraphicFramePr>
        <p:xfrm>
          <a:off x="696730" y="1380673"/>
          <a:ext cx="10798263" cy="3402311"/>
        </p:xfrm>
        <a:graphic>
          <a:graphicData uri="http://schemas.openxmlformats.org/drawingml/2006/table">
            <a:tbl>
              <a:tblPr firstRow="1" firstCol="1" bandRow="1"/>
              <a:tblGrid>
                <a:gridCol w="1055096">
                  <a:extLst>
                    <a:ext uri="{9D8B030D-6E8A-4147-A177-3AD203B41FA5}">
                      <a16:colId xmlns:a16="http://schemas.microsoft.com/office/drawing/2014/main" val="330751953"/>
                    </a:ext>
                  </a:extLst>
                </a:gridCol>
                <a:gridCol w="5136055">
                  <a:extLst>
                    <a:ext uri="{9D8B030D-6E8A-4147-A177-3AD203B41FA5}">
                      <a16:colId xmlns:a16="http://schemas.microsoft.com/office/drawing/2014/main" val="3710252658"/>
                    </a:ext>
                  </a:extLst>
                </a:gridCol>
                <a:gridCol w="2951559">
                  <a:extLst>
                    <a:ext uri="{9D8B030D-6E8A-4147-A177-3AD203B41FA5}">
                      <a16:colId xmlns:a16="http://schemas.microsoft.com/office/drawing/2014/main" val="3597971699"/>
                    </a:ext>
                  </a:extLst>
                </a:gridCol>
                <a:gridCol w="1655553">
                  <a:extLst>
                    <a:ext uri="{9D8B030D-6E8A-4147-A177-3AD203B41FA5}">
                      <a16:colId xmlns:a16="http://schemas.microsoft.com/office/drawing/2014/main" val="775241792"/>
                    </a:ext>
                  </a:extLst>
                </a:gridCol>
              </a:tblGrid>
              <a:tr h="304721">
                <a:tc>
                  <a:txBody>
                    <a:bodyPr/>
                    <a:lstStyle/>
                    <a:p>
                      <a:pPr algn="just">
                        <a:lnSpc>
                          <a:spcPct val="100000"/>
                        </a:lnSpc>
                        <a:spcBef>
                          <a:spcPts val="600"/>
                        </a:spcBef>
                        <a:spcAft>
                          <a:spcPts val="600"/>
                        </a:spcAft>
                        <a:buNone/>
                      </a:pPr>
                      <a:r>
                        <a:rPr lang="en-US" sz="1400" b="1" kern="100">
                          <a:solidFill>
                            <a:srgbClr val="FFFFFF"/>
                          </a:solidFill>
                          <a:effectLst/>
                          <a:latin typeface="Aptos" panose="020B0004020202020204" pitchFamily="34" charset="0"/>
                          <a:ea typeface="Aptos" panose="020B0004020202020204" pitchFamily="34" charset="0"/>
                          <a:cs typeface="Times New Roman" panose="02020603050405020304" pitchFamily="18" charset="0"/>
                        </a:rPr>
                        <a:t>Beneficiary</a:t>
                      </a:r>
                      <a:endParaRPr lang="de-DE" sz="1400" kern="100">
                        <a:effectLst/>
                        <a:latin typeface="Aptos" panose="020B0004020202020204" pitchFamily="34" charset="0"/>
                        <a:ea typeface="Aptos" panose="020B0004020202020204" pitchFamily="34" charset="0"/>
                        <a:cs typeface="Times New Roman" panose="02020603050405020304" pitchFamily="18" charset="0"/>
                      </a:endParaRPr>
                    </a:p>
                  </a:txBody>
                  <a:tcPr marL="45708" marR="45708" marT="45708" marB="45708">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just">
                        <a:lnSpc>
                          <a:spcPct val="100000"/>
                        </a:lnSpc>
                        <a:spcBef>
                          <a:spcPts val="600"/>
                        </a:spcBef>
                        <a:spcAft>
                          <a:spcPts val="600"/>
                        </a:spcAft>
                        <a:buNone/>
                      </a:pPr>
                      <a:r>
                        <a:rPr lang="en-US" sz="1400" b="1" kern="100" dirty="0">
                          <a:solidFill>
                            <a:srgbClr val="FFFFFF"/>
                          </a:solidFill>
                          <a:effectLst/>
                          <a:latin typeface="Aptos" panose="020B0004020202020204" pitchFamily="34" charset="0"/>
                          <a:ea typeface="Aptos" panose="020B0004020202020204" pitchFamily="34" charset="0"/>
                          <a:cs typeface="Times New Roman" panose="02020603050405020304" pitchFamily="18" charset="0"/>
                        </a:rPr>
                        <a:t>Specific explanation</a:t>
                      </a:r>
                      <a:endParaRPr lang="de-DE"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5708" marR="45708" marT="45708" marB="45708">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just">
                        <a:lnSpc>
                          <a:spcPct val="100000"/>
                        </a:lnSpc>
                        <a:spcBef>
                          <a:spcPts val="600"/>
                        </a:spcBef>
                        <a:spcAft>
                          <a:spcPts val="600"/>
                        </a:spcAft>
                        <a:buNone/>
                      </a:pPr>
                      <a:r>
                        <a:rPr lang="en-US" sz="1400" b="1" kern="100" dirty="0">
                          <a:solidFill>
                            <a:srgbClr val="FFFFFF"/>
                          </a:solidFill>
                          <a:effectLst/>
                          <a:latin typeface="Aptos" panose="020B0004020202020204" pitchFamily="34" charset="0"/>
                          <a:ea typeface="Aptos" panose="020B0004020202020204" pitchFamily="34" charset="0"/>
                          <a:cs typeface="Times New Roman" panose="02020603050405020304" pitchFamily="18" charset="0"/>
                        </a:rPr>
                        <a:t>Unspecific explanation</a:t>
                      </a:r>
                      <a:endParaRPr lang="de-DE"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5708" marR="45708" marT="45708" marB="45708">
                    <a:lnL>
                      <a:noFill/>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just">
                        <a:lnSpc>
                          <a:spcPct val="100000"/>
                        </a:lnSpc>
                        <a:spcBef>
                          <a:spcPts val="600"/>
                        </a:spcBef>
                        <a:spcAft>
                          <a:spcPts val="600"/>
                        </a:spcAft>
                        <a:buNone/>
                      </a:pPr>
                      <a:r>
                        <a:rPr lang="en-US" sz="1400" b="1" kern="100">
                          <a:solidFill>
                            <a:srgbClr val="FFFFFF"/>
                          </a:solidFill>
                          <a:effectLst/>
                          <a:latin typeface="Aptos" panose="020B0004020202020204" pitchFamily="34" charset="0"/>
                          <a:ea typeface="Aptos" panose="020B0004020202020204" pitchFamily="34" charset="0"/>
                          <a:cs typeface="Times New Roman" panose="02020603050405020304" pitchFamily="18" charset="0"/>
                        </a:rPr>
                        <a:t>Benefit</a:t>
                      </a:r>
                      <a:endParaRPr lang="de-DE" sz="1400" kern="100">
                        <a:effectLst/>
                        <a:latin typeface="Aptos" panose="020B0004020202020204" pitchFamily="34" charset="0"/>
                        <a:ea typeface="Aptos" panose="020B0004020202020204" pitchFamily="34" charset="0"/>
                        <a:cs typeface="Times New Roman" panose="02020603050405020304" pitchFamily="18" charset="0"/>
                      </a:endParaRPr>
                    </a:p>
                  </a:txBody>
                  <a:tcPr marL="45708" marR="45708" marT="45708" marB="45708">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extLst>
                  <a:ext uri="{0D108BD9-81ED-4DB2-BD59-A6C34878D82A}">
                    <a16:rowId xmlns:a16="http://schemas.microsoft.com/office/drawing/2014/main" val="2069329226"/>
                  </a:ext>
                </a:extLst>
              </a:tr>
              <a:tr h="354479">
                <a:tc>
                  <a:txBody>
                    <a:bodyPr/>
                    <a:lstStyle/>
                    <a:p>
                      <a:pPr>
                        <a:lnSpc>
                          <a:spcPct val="100000"/>
                        </a:lnSpc>
                        <a:spcBef>
                          <a:spcPts val="600"/>
                        </a:spcBef>
                        <a:spcAft>
                          <a:spcPts val="600"/>
                        </a:spcAft>
                        <a:buNone/>
                      </a:pPr>
                      <a:r>
                        <a:rPr lang="en-US" sz="1200" b="1"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Baseline</a:t>
                      </a:r>
                      <a:endParaRPr lang="de-DE"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5708" marR="45708" marT="45708" marB="45708"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gridSpan="2">
                  <a:txBody>
                    <a:bodyPr/>
                    <a:lstStyle/>
                    <a:p>
                      <a:pPr algn="ctr">
                        <a:lnSpc>
                          <a:spcPct val="100000"/>
                        </a:lnSpc>
                        <a:spcBef>
                          <a:spcPts val="600"/>
                        </a:spcBef>
                        <a:spcAft>
                          <a:spcPts val="600"/>
                        </a:spcAft>
                        <a:buNone/>
                      </a:pPr>
                      <a:r>
                        <a:rPr lang="de-DE" sz="1200" kern="100">
                          <a:effectLst/>
                          <a:latin typeface="Aptos" panose="020B0004020202020204" pitchFamily="34" charset="0"/>
                          <a:ea typeface="Aptos" panose="020B0004020202020204" pitchFamily="34" charset="0"/>
                          <a:cs typeface="Times New Roman" panose="02020603050405020304" pitchFamily="18" charset="0"/>
                        </a:rPr>
                        <a:t>„</a:t>
                      </a:r>
                      <a:r>
                        <a:rPr lang="de-DE" sz="1200" kern="100" err="1">
                          <a:effectLst/>
                          <a:latin typeface="Aptos" panose="020B0004020202020204" pitchFamily="34" charset="0"/>
                          <a:ea typeface="Aptos" panose="020B0004020202020204" pitchFamily="34" charset="0"/>
                          <a:cs typeface="Times New Roman" panose="02020603050405020304" pitchFamily="18" charset="0"/>
                        </a:rPr>
                        <a:t>Created</a:t>
                      </a:r>
                      <a:r>
                        <a:rPr lang="de-DE" sz="1200" kern="100">
                          <a:effectLst/>
                          <a:latin typeface="Aptos" panose="020B0004020202020204" pitchFamily="34" charset="0"/>
                          <a:ea typeface="Aptos" panose="020B0004020202020204" pitchFamily="34" charset="0"/>
                          <a:cs typeface="Times New Roman" panose="02020603050405020304" pitchFamily="18" charset="0"/>
                        </a:rPr>
                        <a:t> </a:t>
                      </a:r>
                      <a:r>
                        <a:rPr lang="de-DE" sz="1200" kern="100" err="1">
                          <a:effectLst/>
                          <a:latin typeface="Aptos" panose="020B0004020202020204" pitchFamily="34" charset="0"/>
                          <a:ea typeface="Aptos" panose="020B0004020202020204" pitchFamily="34" charset="0"/>
                          <a:cs typeface="Times New Roman" panose="02020603050405020304" pitchFamily="18" charset="0"/>
                        </a:rPr>
                        <a:t>with</a:t>
                      </a:r>
                      <a:r>
                        <a:rPr lang="de-DE" sz="1200" kern="100">
                          <a:effectLst/>
                          <a:latin typeface="Aptos" panose="020B0004020202020204" pitchFamily="34" charset="0"/>
                          <a:ea typeface="Aptos" panose="020B0004020202020204" pitchFamily="34" charset="0"/>
                          <a:cs typeface="Times New Roman" panose="02020603050405020304" pitchFamily="18" charset="0"/>
                        </a:rPr>
                        <a:t> AI“</a:t>
                      </a:r>
                    </a:p>
                  </a:txBody>
                  <a:tcPr marL="45708" marR="45708" marT="45708" marB="45708">
                    <a:lnL>
                      <a:noFill/>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pPr>
                        <a:lnSpc>
                          <a:spcPct val="100000"/>
                        </a:lnSpc>
                        <a:spcBef>
                          <a:spcPts val="600"/>
                        </a:spcBef>
                        <a:spcAft>
                          <a:spcPts val="600"/>
                        </a:spcAft>
                        <a:buNone/>
                      </a:pPr>
                      <a:endParaRPr lang="de-DE" sz="1200" kern="100">
                        <a:effectLst/>
                        <a:latin typeface="Aptos" panose="020B0004020202020204" pitchFamily="34" charset="0"/>
                        <a:ea typeface="Aptos" panose="020B0004020202020204" pitchFamily="34" charset="0"/>
                        <a:cs typeface="Times New Roman" panose="02020603050405020304" pitchFamily="18" charset="0"/>
                      </a:endParaRPr>
                    </a:p>
                  </a:txBody>
                  <a:tcPr marL="45720" marR="45720">
                    <a:lnL>
                      <a:noFill/>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0000"/>
                        </a:lnSpc>
                        <a:spcBef>
                          <a:spcPts val="600"/>
                        </a:spcBef>
                        <a:spcAft>
                          <a:spcPts val="600"/>
                        </a:spcAft>
                        <a:buNone/>
                      </a:pPr>
                      <a:endParaRPr lang="de-DE" sz="1200" kern="100">
                        <a:effectLst/>
                        <a:latin typeface="Aptos" panose="020B0004020202020204" pitchFamily="34" charset="0"/>
                        <a:ea typeface="Aptos" panose="020B0004020202020204" pitchFamily="34" charset="0"/>
                        <a:cs typeface="Times New Roman" panose="02020603050405020304" pitchFamily="18" charset="0"/>
                      </a:endParaRPr>
                    </a:p>
                  </a:txBody>
                  <a:tcPr marL="45708" marR="45708" marT="45708" marB="45708">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67274609"/>
                  </a:ext>
                </a:extLst>
              </a:tr>
              <a:tr h="457081">
                <a:tc rowSpan="2">
                  <a:txBody>
                    <a:bodyPr/>
                    <a:lstStyle/>
                    <a:p>
                      <a:pPr>
                        <a:lnSpc>
                          <a:spcPct val="100000"/>
                        </a:lnSpc>
                        <a:spcBef>
                          <a:spcPts val="600"/>
                        </a:spcBef>
                        <a:spcAft>
                          <a:spcPts val="600"/>
                        </a:spcAft>
                        <a:buNone/>
                      </a:pPr>
                      <a:r>
                        <a:rPr lang="en-US" sz="1200" b="1"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Consumer self-benefit</a:t>
                      </a:r>
                      <a:endParaRPr lang="de-DE"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5708" marR="45708" marT="45708" marB="45708"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00000"/>
                        </a:lnSpc>
                        <a:spcBef>
                          <a:spcPts val="600"/>
                        </a:spcBef>
                        <a:spcAft>
                          <a:spcPts val="600"/>
                        </a:spcAft>
                        <a:buNone/>
                      </a:pPr>
                      <a:r>
                        <a:rPr lang="en-US" sz="1200" kern="100" dirty="0">
                          <a:solidFill>
                            <a:srgbClr val="000000"/>
                          </a:solidFill>
                          <a:effectLst/>
                          <a:latin typeface="Aptos" panose="020B0004020202020204" pitchFamily="34" charset="0"/>
                          <a:ea typeface="Aptos" panose="020B0004020202020204" pitchFamily="34" charset="0"/>
                          <a:cs typeface="Calibri" panose="020F0502020204030204" pitchFamily="34" charset="0"/>
                        </a:rPr>
                        <a:t>“Created with AI to tailor this ad more closely to what matters to you, helping us show the product in a way that fits your everyday needs.”</a:t>
                      </a:r>
                      <a:endParaRPr lang="de-DE"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5708" marR="45708" marT="45708" marB="45708">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0000"/>
                        </a:lnSpc>
                        <a:spcBef>
                          <a:spcPts val="600"/>
                        </a:spcBef>
                        <a:spcAft>
                          <a:spcPts val="600"/>
                        </a:spcAft>
                        <a:buNone/>
                      </a:pPr>
                      <a:r>
                        <a:rPr lang="en-US" sz="1200" kern="100" dirty="0">
                          <a:solidFill>
                            <a:srgbClr val="000000"/>
                          </a:solidFill>
                          <a:effectLst/>
                          <a:latin typeface="Aptos" panose="020B0004020202020204" pitchFamily="34" charset="0"/>
                          <a:ea typeface="Aptos" panose="020B0004020202020204" pitchFamily="34" charset="0"/>
                          <a:cs typeface="Calibri Light" panose="020F0302020204030204" pitchFamily="34" charset="0"/>
                        </a:rPr>
                        <a:t>“Created with AI to </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tailor this ad to your needs”</a:t>
                      </a:r>
                      <a:endParaRPr lang="de-DE"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5708" marR="45708" marT="45708" marB="45708">
                    <a:lnL>
                      <a:noFill/>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0000"/>
                        </a:lnSpc>
                        <a:spcBef>
                          <a:spcPts val="600"/>
                        </a:spcBef>
                        <a:spcAft>
                          <a:spcPts val="600"/>
                        </a:spcAft>
                        <a:buNone/>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Personal relevance / personalization</a:t>
                      </a:r>
                      <a:endParaRPr lang="de-DE"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5708" marR="45708" marT="45708" marB="45708">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43412410"/>
                  </a:ext>
                </a:extLst>
              </a:tr>
              <a:tr h="457081">
                <a:tc vMerge="1">
                  <a:txBody>
                    <a:bodyPr/>
                    <a:lstStyle/>
                    <a:p>
                      <a:endParaRPr lang="de-DE"/>
                    </a:p>
                  </a:txBody>
                  <a:tcPr/>
                </a:tc>
                <a:tc>
                  <a:txBody>
                    <a:bodyPr/>
                    <a:lstStyle/>
                    <a:p>
                      <a:pPr>
                        <a:lnSpc>
                          <a:spcPct val="100000"/>
                        </a:lnSpc>
                        <a:spcBef>
                          <a:spcPts val="600"/>
                        </a:spcBef>
                        <a:spcAft>
                          <a:spcPts val="600"/>
                        </a:spcAft>
                        <a:buNone/>
                      </a:pPr>
                      <a:r>
                        <a:rPr lang="en-US" sz="1200" kern="100" dirty="0">
                          <a:solidFill>
                            <a:srgbClr val="000000"/>
                          </a:solidFill>
                          <a:effectLst/>
                          <a:latin typeface="Aptos" panose="020B0004020202020204" pitchFamily="34" charset="0"/>
                          <a:ea typeface="Aptos" panose="020B0004020202020204" pitchFamily="34" charset="0"/>
                          <a:cs typeface="Calibri Light" panose="020F0302020204030204" pitchFamily="34" charset="0"/>
                        </a:rPr>
                        <a:t>“Created with AI to offer you better value: less time spent on expensive ad production means more resources can go into product quality.”</a:t>
                      </a:r>
                      <a:endParaRPr lang="de-DE"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5708" marR="45708" marT="45708" marB="45708">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0000"/>
                        </a:lnSpc>
                        <a:spcBef>
                          <a:spcPts val="600"/>
                        </a:spcBef>
                        <a:spcAft>
                          <a:spcPts val="600"/>
                        </a:spcAft>
                        <a:buNone/>
                      </a:pPr>
                      <a:r>
                        <a:rPr lang="en-US" sz="1200" kern="100" dirty="0">
                          <a:solidFill>
                            <a:srgbClr val="000000"/>
                          </a:solidFill>
                          <a:effectLst/>
                          <a:latin typeface="Aptos" panose="020B0004020202020204" pitchFamily="34" charset="0"/>
                          <a:ea typeface="Aptos" panose="020B0004020202020204" pitchFamily="34" charset="0"/>
                          <a:cs typeface="Calibri Light" panose="020F0302020204030204" pitchFamily="34" charset="0"/>
                        </a:rPr>
                        <a:t>“Created with AI to </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offer you better value and quality”</a:t>
                      </a:r>
                      <a:endParaRPr lang="de-DE"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5708" marR="45708" marT="45708" marB="45708">
                    <a:lnL>
                      <a:noFill/>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0000"/>
                        </a:lnSpc>
                        <a:spcBef>
                          <a:spcPts val="600"/>
                        </a:spcBef>
                        <a:spcAft>
                          <a:spcPts val="600"/>
                        </a:spcAft>
                        <a:buNone/>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Higher consumer value quality focus</a:t>
                      </a:r>
                      <a:endParaRPr lang="de-DE"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5708" marR="45708" marT="45708" marB="45708">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30105653"/>
                  </a:ext>
                </a:extLst>
              </a:tr>
              <a:tr h="457081">
                <a:tc rowSpan="2">
                  <a:txBody>
                    <a:bodyPr/>
                    <a:lstStyle/>
                    <a:p>
                      <a:pPr>
                        <a:lnSpc>
                          <a:spcPct val="100000"/>
                        </a:lnSpc>
                        <a:spcBef>
                          <a:spcPts val="600"/>
                        </a:spcBef>
                        <a:spcAft>
                          <a:spcPts val="600"/>
                        </a:spcAft>
                        <a:buNone/>
                      </a:pPr>
                      <a:r>
                        <a:rPr lang="en-US" sz="1200" b="1"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Company self-benefit</a:t>
                      </a:r>
                      <a:endParaRPr lang="de-DE"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5708" marR="45708" marT="45708" marB="45708"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00000"/>
                        </a:lnSpc>
                        <a:spcBef>
                          <a:spcPts val="600"/>
                        </a:spcBef>
                        <a:spcAft>
                          <a:spcPts val="600"/>
                        </a:spcAft>
                        <a:buNone/>
                      </a:pPr>
                      <a:r>
                        <a:rPr lang="en-US" sz="1200" kern="100" dirty="0">
                          <a:solidFill>
                            <a:srgbClr val="000000"/>
                          </a:solidFill>
                          <a:effectLst/>
                          <a:latin typeface="Aptos" panose="020B0004020202020204" pitchFamily="34" charset="0"/>
                          <a:ea typeface="Aptos" panose="020B0004020202020204" pitchFamily="34" charset="0"/>
                          <a:cs typeface="Calibri Light" panose="020F0302020204030204" pitchFamily="34" charset="0"/>
                        </a:rPr>
                        <a:t>“Created with AI to</a:t>
                      </a:r>
                      <a:r>
                        <a:rPr lang="en-US" sz="1200" kern="100" dirty="0">
                          <a:solidFill>
                            <a:srgbClr val="000000"/>
                          </a:solidFill>
                          <a:effectLst/>
                          <a:latin typeface="Aptos" panose="020B0004020202020204" pitchFamily="34" charset="0"/>
                          <a:ea typeface="Aptos" panose="020B0004020202020204" pitchFamily="34" charset="0"/>
                          <a:cs typeface="Calibri" panose="020F0502020204030204" pitchFamily="34" charset="0"/>
                        </a:rPr>
                        <a:t> reduce the time and cost of producing marketing materials, helping us operate more efficiently.”</a:t>
                      </a:r>
                      <a:endParaRPr lang="de-DE"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5708" marR="45708" marT="45708" marB="45708">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0000"/>
                        </a:lnSpc>
                        <a:spcBef>
                          <a:spcPts val="600"/>
                        </a:spcBef>
                        <a:spcAft>
                          <a:spcPts val="600"/>
                        </a:spcAft>
                        <a:buNone/>
                      </a:pPr>
                      <a:r>
                        <a:rPr lang="en-US" sz="1200" kern="100" dirty="0">
                          <a:solidFill>
                            <a:srgbClr val="000000"/>
                          </a:solidFill>
                          <a:effectLst/>
                          <a:latin typeface="Aptos" panose="020B0004020202020204" pitchFamily="34" charset="0"/>
                          <a:ea typeface="Aptos" panose="020B0004020202020204" pitchFamily="34" charset="0"/>
                          <a:cs typeface="Calibri Light" panose="020F0302020204030204" pitchFamily="34" charset="0"/>
                        </a:rPr>
                        <a:t>“Created with AI to </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work more efficiently as a company”</a:t>
                      </a:r>
                      <a:endParaRPr lang="de-DE"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5708" marR="45708" marT="45708" marB="45708">
                    <a:lnL>
                      <a:noFill/>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0000"/>
                        </a:lnSpc>
                        <a:spcBef>
                          <a:spcPts val="600"/>
                        </a:spcBef>
                        <a:spcAft>
                          <a:spcPts val="600"/>
                        </a:spcAft>
                        <a:buNone/>
                      </a:pPr>
                      <a:r>
                        <a:rPr lang="en-US" sz="1200" kern="100">
                          <a:effectLst/>
                          <a:latin typeface="Aptos" panose="020B0004020202020204" pitchFamily="34" charset="0"/>
                          <a:ea typeface="Aptos" panose="020B0004020202020204" pitchFamily="34" charset="0"/>
                          <a:cs typeface="Times New Roman" panose="02020603050405020304" pitchFamily="18" charset="0"/>
                        </a:rPr>
                        <a:t>Efficiency</a:t>
                      </a:r>
                      <a:endParaRPr lang="de-DE" sz="1200" kern="100">
                        <a:effectLst/>
                        <a:latin typeface="Aptos" panose="020B0004020202020204" pitchFamily="34" charset="0"/>
                        <a:ea typeface="Aptos" panose="020B0004020202020204" pitchFamily="34" charset="0"/>
                        <a:cs typeface="Times New Roman" panose="02020603050405020304" pitchFamily="18" charset="0"/>
                      </a:endParaRPr>
                    </a:p>
                  </a:txBody>
                  <a:tcPr marL="45708" marR="45708" marT="45708" marB="45708">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06990699"/>
                  </a:ext>
                </a:extLst>
              </a:tr>
              <a:tr h="457081">
                <a:tc vMerge="1">
                  <a:txBody>
                    <a:bodyPr/>
                    <a:lstStyle/>
                    <a:p>
                      <a:endParaRPr lang="de-DE"/>
                    </a:p>
                  </a:txBody>
                  <a:tcPr/>
                </a:tc>
                <a:tc>
                  <a:txBody>
                    <a:bodyPr/>
                    <a:lstStyle/>
                    <a:p>
                      <a:pPr>
                        <a:lnSpc>
                          <a:spcPct val="100000"/>
                        </a:lnSpc>
                        <a:spcBef>
                          <a:spcPts val="600"/>
                        </a:spcBef>
                        <a:spcAft>
                          <a:spcPts val="600"/>
                        </a:spcAft>
                        <a:buNone/>
                      </a:pPr>
                      <a:r>
                        <a:rPr lang="en-US" sz="1200" kern="100" dirty="0">
                          <a:solidFill>
                            <a:srgbClr val="000000"/>
                          </a:solidFill>
                          <a:effectLst/>
                          <a:latin typeface="Aptos" panose="020B0004020202020204" pitchFamily="34" charset="0"/>
                          <a:ea typeface="Aptos" panose="020B0004020202020204" pitchFamily="34" charset="0"/>
                          <a:cs typeface="Calibri Light" panose="020F0302020204030204" pitchFamily="34" charset="0"/>
                        </a:rPr>
                        <a:t>“Created with AI to simplify internal workflows and speed up campaign production, allowing us to bring new messages to market faster.”</a:t>
                      </a:r>
                      <a:endParaRPr lang="de-DE"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5708" marR="45708" marT="45708" marB="45708">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0000"/>
                        </a:lnSpc>
                        <a:spcBef>
                          <a:spcPts val="600"/>
                        </a:spcBef>
                        <a:spcAft>
                          <a:spcPts val="600"/>
                        </a:spcAft>
                        <a:buNone/>
                      </a:pPr>
                      <a:r>
                        <a:rPr lang="en-US" sz="1200" kern="100">
                          <a:solidFill>
                            <a:srgbClr val="000000"/>
                          </a:solidFill>
                          <a:effectLst/>
                          <a:latin typeface="Aptos" panose="020B0004020202020204" pitchFamily="34" charset="0"/>
                          <a:ea typeface="Aptos" panose="020B0004020202020204" pitchFamily="34" charset="0"/>
                          <a:cs typeface="Calibri Light" panose="020F0302020204030204" pitchFamily="34" charset="0"/>
                        </a:rPr>
                        <a:t>“Created with AI to </a:t>
                      </a:r>
                      <a:r>
                        <a:rPr lang="en-US" sz="1200" kern="100">
                          <a:effectLst/>
                          <a:latin typeface="Aptos" panose="020B0004020202020204" pitchFamily="34" charset="0"/>
                          <a:ea typeface="Aptos" panose="020B0004020202020204" pitchFamily="34" charset="0"/>
                          <a:cs typeface="Times New Roman" panose="02020603050405020304" pitchFamily="18" charset="0"/>
                        </a:rPr>
                        <a:t>speed up how we create our campaigns”</a:t>
                      </a:r>
                      <a:endParaRPr lang="de-DE" sz="1200" kern="100">
                        <a:effectLst/>
                        <a:latin typeface="Aptos" panose="020B0004020202020204" pitchFamily="34" charset="0"/>
                        <a:ea typeface="Aptos" panose="020B0004020202020204" pitchFamily="34" charset="0"/>
                        <a:cs typeface="Times New Roman" panose="02020603050405020304" pitchFamily="18" charset="0"/>
                      </a:endParaRPr>
                    </a:p>
                  </a:txBody>
                  <a:tcPr marL="45708" marR="45708" marT="45708" marB="45708">
                    <a:lnL>
                      <a:noFill/>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0000"/>
                        </a:lnSpc>
                        <a:spcBef>
                          <a:spcPts val="600"/>
                        </a:spcBef>
                        <a:spcAft>
                          <a:spcPts val="600"/>
                        </a:spcAft>
                        <a:buNone/>
                      </a:pPr>
                      <a:r>
                        <a:rPr lang="en-US" sz="1200" kern="100">
                          <a:effectLst/>
                          <a:latin typeface="Aptos" panose="020B0004020202020204" pitchFamily="34" charset="0"/>
                          <a:ea typeface="Aptos" panose="020B0004020202020204" pitchFamily="34" charset="0"/>
                          <a:cs typeface="Times New Roman" panose="02020603050405020304" pitchFamily="18" charset="0"/>
                        </a:rPr>
                        <a:t>Pace</a:t>
                      </a:r>
                      <a:endParaRPr lang="de-DE" sz="1200" kern="100">
                        <a:effectLst/>
                        <a:latin typeface="Aptos" panose="020B0004020202020204" pitchFamily="34" charset="0"/>
                        <a:ea typeface="Aptos" panose="020B0004020202020204" pitchFamily="34" charset="0"/>
                        <a:cs typeface="Times New Roman" panose="02020603050405020304" pitchFamily="18" charset="0"/>
                      </a:endParaRPr>
                    </a:p>
                  </a:txBody>
                  <a:tcPr marL="45708" marR="45708" marT="45708" marB="45708">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81565426"/>
                  </a:ext>
                </a:extLst>
              </a:tr>
              <a:tr h="457081">
                <a:tc rowSpan="2">
                  <a:txBody>
                    <a:bodyPr/>
                    <a:lstStyle/>
                    <a:p>
                      <a:pPr>
                        <a:lnSpc>
                          <a:spcPct val="100000"/>
                        </a:lnSpc>
                        <a:spcBef>
                          <a:spcPts val="600"/>
                        </a:spcBef>
                        <a:spcAft>
                          <a:spcPts val="600"/>
                        </a:spcAft>
                        <a:buNone/>
                      </a:pPr>
                      <a:r>
                        <a:rPr lang="en-US" sz="1200" b="1"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Other benefit</a:t>
                      </a:r>
                      <a:endParaRPr lang="de-DE"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5708" marR="45708" marT="45708" marB="45708"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00000"/>
                        </a:lnSpc>
                        <a:spcBef>
                          <a:spcPts val="600"/>
                        </a:spcBef>
                        <a:spcAft>
                          <a:spcPts val="600"/>
                        </a:spcAft>
                        <a:buNone/>
                      </a:pPr>
                      <a:r>
                        <a:rPr lang="en-US" sz="1200" kern="100" dirty="0">
                          <a:solidFill>
                            <a:srgbClr val="000000"/>
                          </a:solidFill>
                          <a:effectLst/>
                          <a:latin typeface="Aptos" panose="020B0004020202020204" pitchFamily="34" charset="0"/>
                          <a:ea typeface="Aptos" panose="020B0004020202020204" pitchFamily="34" charset="0"/>
                          <a:cs typeface="Calibri Light" panose="020F0302020204030204" pitchFamily="34" charset="0"/>
                        </a:rPr>
                        <a:t>“Created with AI to </a:t>
                      </a:r>
                      <a:r>
                        <a:rPr lang="en-US" sz="1200" kern="100" dirty="0">
                          <a:solidFill>
                            <a:srgbClr val="000000"/>
                          </a:solidFill>
                          <a:effectLst/>
                          <a:latin typeface="Aptos" panose="020B0004020202020204" pitchFamily="34" charset="0"/>
                          <a:ea typeface="Aptos" panose="020B0004020202020204" pitchFamily="34" charset="0"/>
                          <a:cs typeface="Calibri" panose="020F0502020204030204" pitchFamily="34" charset="0"/>
                        </a:rPr>
                        <a:t>automate repetitive layout and editing steps, giving our creative team more time to focus on the core idea behind the campaign.”</a:t>
                      </a:r>
                      <a:endParaRPr lang="de-DE"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5708" marR="45708" marT="45708" marB="45708">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0000"/>
                        </a:lnSpc>
                        <a:spcBef>
                          <a:spcPts val="600"/>
                        </a:spcBef>
                        <a:spcAft>
                          <a:spcPts val="600"/>
                        </a:spcAft>
                        <a:buNone/>
                      </a:pPr>
                      <a:r>
                        <a:rPr lang="en-US" sz="1200" kern="100" dirty="0">
                          <a:solidFill>
                            <a:srgbClr val="000000"/>
                          </a:solidFill>
                          <a:effectLst/>
                          <a:latin typeface="Aptos" panose="020B0004020202020204" pitchFamily="34" charset="0"/>
                          <a:ea typeface="Aptos" panose="020B0004020202020204" pitchFamily="34" charset="0"/>
                          <a:cs typeface="Calibri Light" panose="020F0302020204030204" pitchFamily="34" charset="0"/>
                        </a:rPr>
                        <a:t>“Created with AI to </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 free our creative team from repetitive tasks”</a:t>
                      </a:r>
                      <a:endParaRPr lang="de-DE"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5708" marR="45708" marT="45708" marB="45708">
                    <a:lnL>
                      <a:noFill/>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0000"/>
                        </a:lnSpc>
                        <a:spcBef>
                          <a:spcPts val="600"/>
                        </a:spcBef>
                        <a:spcAft>
                          <a:spcPts val="600"/>
                        </a:spcAft>
                        <a:buNone/>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Less routine work</a:t>
                      </a:r>
                      <a:endParaRPr lang="de-DE"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5708" marR="45708" marT="45708" marB="45708">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97978871"/>
                  </a:ext>
                </a:extLst>
              </a:tr>
              <a:tr h="457081">
                <a:tc vMerge="1">
                  <a:txBody>
                    <a:bodyPr/>
                    <a:lstStyle/>
                    <a:p>
                      <a:endParaRPr lang="de-DE"/>
                    </a:p>
                  </a:txBody>
                  <a:tcP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00000"/>
                        </a:lnSpc>
                        <a:spcBef>
                          <a:spcPts val="600"/>
                        </a:spcBef>
                        <a:spcAft>
                          <a:spcPts val="600"/>
                        </a:spcAft>
                        <a:buNone/>
                      </a:pPr>
                      <a:r>
                        <a:rPr lang="en-US" sz="1200" kern="100" dirty="0">
                          <a:solidFill>
                            <a:srgbClr val="000000"/>
                          </a:solidFill>
                          <a:effectLst/>
                          <a:latin typeface="Aptos" panose="020B0004020202020204" pitchFamily="34" charset="0"/>
                          <a:ea typeface="Aptos" panose="020B0004020202020204" pitchFamily="34" charset="0"/>
                          <a:cs typeface="Calibri Light" panose="020F0302020204030204" pitchFamily="34" charset="0"/>
                        </a:rPr>
                        <a:t>“Created with AI to avoid resource-intensive photo and video shoots – helping reduce emissions and waste from our ad production.”</a:t>
                      </a:r>
                      <a:endParaRPr lang="de-DE"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5708" marR="45708" marT="45708" marB="45708">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0000"/>
                        </a:lnSpc>
                        <a:spcBef>
                          <a:spcPts val="600"/>
                        </a:spcBef>
                        <a:spcAft>
                          <a:spcPts val="600"/>
                        </a:spcAft>
                        <a:buNone/>
                      </a:pPr>
                      <a:r>
                        <a:rPr lang="en-US" sz="1200" kern="100">
                          <a:solidFill>
                            <a:srgbClr val="000000"/>
                          </a:solidFill>
                          <a:effectLst/>
                          <a:latin typeface="Aptos" panose="020B0004020202020204" pitchFamily="34" charset="0"/>
                          <a:ea typeface="Aptos" panose="020B0004020202020204" pitchFamily="34" charset="0"/>
                          <a:cs typeface="Calibri Light" panose="020F0302020204030204" pitchFamily="34" charset="0"/>
                        </a:rPr>
                        <a:t>“Created with AI to</a:t>
                      </a:r>
                      <a:r>
                        <a:rPr lang="en-US" sz="1200" kern="100">
                          <a:effectLst/>
                          <a:latin typeface="Aptos" panose="020B0004020202020204" pitchFamily="34" charset="0"/>
                          <a:ea typeface="Aptos" panose="020B0004020202020204" pitchFamily="34" charset="0"/>
                          <a:cs typeface="Times New Roman" panose="02020603050405020304" pitchFamily="18" charset="0"/>
                        </a:rPr>
                        <a:t> reduce the environmental impact”</a:t>
                      </a:r>
                      <a:endParaRPr lang="de-DE" sz="1200" kern="100">
                        <a:effectLst/>
                        <a:latin typeface="Aptos" panose="020B0004020202020204" pitchFamily="34" charset="0"/>
                        <a:ea typeface="Aptos" panose="020B0004020202020204" pitchFamily="34" charset="0"/>
                        <a:cs typeface="Times New Roman" panose="02020603050405020304" pitchFamily="18" charset="0"/>
                      </a:endParaRPr>
                    </a:p>
                  </a:txBody>
                  <a:tcPr marL="45708" marR="45708" marT="45708" marB="45708">
                    <a:lnL>
                      <a:noFill/>
                    </a:lnL>
                    <a:lnR w="12700" cap="flat" cmpd="sng" algn="ctr">
                      <a:no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00000"/>
                        </a:lnSpc>
                        <a:spcBef>
                          <a:spcPts val="600"/>
                        </a:spcBef>
                        <a:spcAft>
                          <a:spcPts val="600"/>
                        </a:spcAft>
                        <a:buNone/>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Lower environmental footprint</a:t>
                      </a:r>
                      <a:endParaRPr lang="de-DE"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5708" marR="45708" marT="45708" marB="45708">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26694920"/>
                  </a:ext>
                </a:extLst>
              </a:tr>
            </a:tbl>
          </a:graphicData>
        </a:graphic>
      </p:graphicFrame>
      <p:pic>
        <p:nvPicPr>
          <p:cNvPr id="4" name="Grafik 3" descr="Ein Bild, das Text, Schrift, Screenshot enthält.&#10;&#10;KI-generierte Inhalte können fehlerhaft sein.">
            <a:extLst>
              <a:ext uri="{FF2B5EF4-FFF2-40B4-BE49-F238E27FC236}">
                <a16:creationId xmlns:a16="http://schemas.microsoft.com/office/drawing/2014/main" id="{8AA4A9C7-2EDC-3308-3E06-7B180DA15E05}"/>
              </a:ext>
            </a:extLst>
          </p:cNvPr>
          <p:cNvPicPr>
            <a:picLocks noChangeAspect="1"/>
          </p:cNvPicPr>
          <p:nvPr/>
        </p:nvPicPr>
        <p:blipFill>
          <a:blip r:embed="rId2"/>
          <a:stretch>
            <a:fillRect/>
          </a:stretch>
        </p:blipFill>
        <p:spPr>
          <a:xfrm>
            <a:off x="2172335" y="4876115"/>
            <a:ext cx="7847330" cy="1360467"/>
          </a:xfrm>
          <a:prstGeom prst="rect">
            <a:avLst/>
          </a:prstGeom>
          <a:ln>
            <a:solidFill>
              <a:schemeClr val="tx1"/>
            </a:solidFill>
          </a:ln>
        </p:spPr>
      </p:pic>
    </p:spTree>
    <p:extLst>
      <p:ext uri="{BB962C8B-B14F-4D97-AF65-F5344CB8AC3E}">
        <p14:creationId xmlns:p14="http://schemas.microsoft.com/office/powerpoint/2010/main" val="2451620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7A1A32-07BB-3B17-499D-FBC8BB7AB56A}"/>
            </a:ext>
          </a:extLst>
        </p:cNvPr>
        <p:cNvGrpSpPr/>
        <p:nvPr/>
      </p:nvGrpSpPr>
      <p:grpSpPr>
        <a:xfrm>
          <a:off x="0" y="0"/>
          <a:ext cx="0" cy="0"/>
          <a:chOff x="0" y="0"/>
          <a:chExt cx="0" cy="0"/>
        </a:xfrm>
      </p:grpSpPr>
      <p:sp>
        <p:nvSpPr>
          <p:cNvPr id="5" name="Foliennummernplatzhalter 4">
            <a:extLst>
              <a:ext uri="{FF2B5EF4-FFF2-40B4-BE49-F238E27FC236}">
                <a16:creationId xmlns:a16="http://schemas.microsoft.com/office/drawing/2014/main" id="{3D82A914-AC83-11E6-7577-CCDFAD2B2026}"/>
              </a:ext>
            </a:extLst>
          </p:cNvPr>
          <p:cNvSpPr>
            <a:spLocks noGrp="1"/>
          </p:cNvSpPr>
          <p:nvPr>
            <p:ph type="sldNum" sz="quarter" idx="14"/>
          </p:nvPr>
        </p:nvSpPr>
        <p:spPr/>
        <p:txBody>
          <a:bodyPr/>
          <a:lstStyle/>
          <a:p>
            <a:fld id="{1BAA112D-1489-4797-98EB-F4A3502A293E}" type="slidenum">
              <a:rPr lang="en-US" noProof="0" smtClean="0"/>
              <a:pPr/>
              <a:t>10</a:t>
            </a:fld>
            <a:endParaRPr lang="en-US" noProof="0"/>
          </a:p>
        </p:txBody>
      </p:sp>
      <p:grpSp>
        <p:nvGrpSpPr>
          <p:cNvPr id="8" name="Gruppieren 7">
            <a:extLst>
              <a:ext uri="{FF2B5EF4-FFF2-40B4-BE49-F238E27FC236}">
                <a16:creationId xmlns:a16="http://schemas.microsoft.com/office/drawing/2014/main" id="{DAD665A8-51E7-3A84-A772-4029D8378205}"/>
              </a:ext>
            </a:extLst>
          </p:cNvPr>
          <p:cNvGrpSpPr/>
          <p:nvPr/>
        </p:nvGrpSpPr>
        <p:grpSpPr>
          <a:xfrm>
            <a:off x="696731" y="1415545"/>
            <a:ext cx="10798538" cy="775041"/>
            <a:chOff x="0" y="0"/>
            <a:chExt cx="10801350" cy="775243"/>
          </a:xfrm>
        </p:grpSpPr>
        <p:sp>
          <p:nvSpPr>
            <p:cNvPr id="12" name="Rechteck: abgerundete Ecken 11">
              <a:extLst>
                <a:ext uri="{FF2B5EF4-FFF2-40B4-BE49-F238E27FC236}">
                  <a16:creationId xmlns:a16="http://schemas.microsoft.com/office/drawing/2014/main" id="{C6A83068-5832-A9B5-6C84-BEE658EB2176}"/>
                </a:ext>
              </a:extLst>
            </p:cNvPr>
            <p:cNvSpPr/>
            <p:nvPr/>
          </p:nvSpPr>
          <p:spPr>
            <a:xfrm>
              <a:off x="0" y="0"/>
              <a:ext cx="10801350" cy="775243"/>
            </a:xfrm>
            <a:prstGeom prst="roundRect">
              <a:avLst>
                <a:gd name="adj" fmla="val 10000"/>
              </a:avLst>
            </a:prstGeom>
          </p:spPr>
          <p:style>
            <a:lnRef idx="2">
              <a:schemeClr val="accent6"/>
            </a:lnRef>
            <a:fillRef idx="1">
              <a:schemeClr val="lt1"/>
            </a:fillRef>
            <a:effectRef idx="0">
              <a:schemeClr val="accent6"/>
            </a:effectRef>
            <a:fontRef idx="minor">
              <a:schemeClr val="dk1"/>
            </a:fontRef>
          </p:style>
          <p:txBody>
            <a:bodyPr/>
            <a:lstStyle/>
            <a:p>
              <a:endParaRPr lang="en-US" sz="1799">
                <a:latin typeface="+mj-lt"/>
              </a:endParaRPr>
            </a:p>
          </p:txBody>
        </p:sp>
        <p:sp>
          <p:nvSpPr>
            <p:cNvPr id="13" name="Rechteck: abgerundete Ecken 4">
              <a:extLst>
                <a:ext uri="{FF2B5EF4-FFF2-40B4-BE49-F238E27FC236}">
                  <a16:creationId xmlns:a16="http://schemas.microsoft.com/office/drawing/2014/main" id="{D7A17F5F-DC81-8797-BFCB-23A9D4CA1652}"/>
                </a:ext>
              </a:extLst>
            </p:cNvPr>
            <p:cNvSpPr txBox="1"/>
            <p:nvPr/>
          </p:nvSpPr>
          <p:spPr>
            <a:xfrm>
              <a:off x="946912" y="0"/>
              <a:ext cx="9854437" cy="77524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35" tIns="57135" rIns="57135" bIns="57135" numCol="1" spcCol="1270" anchor="ctr" anchorCtr="0">
              <a:noAutofit/>
            </a:bodyPr>
            <a:lstStyle/>
            <a:p>
              <a:pPr defTabSz="666550">
                <a:lnSpc>
                  <a:spcPct val="90000"/>
                </a:lnSpc>
                <a:spcBef>
                  <a:spcPct val="0"/>
                </a:spcBef>
                <a:spcAft>
                  <a:spcPct val="35000"/>
                </a:spcAft>
              </a:pPr>
              <a:r>
                <a:rPr lang="en-US" sz="2800" b="1" dirty="0">
                  <a:solidFill>
                    <a:schemeClr val="accent6"/>
                  </a:solidFill>
                  <a:latin typeface="+mj-lt"/>
                </a:rPr>
                <a:t>Specific explanations outperform for </a:t>
              </a:r>
              <a:r>
                <a:rPr lang="en-US" sz="2800" b="1" dirty="0">
                  <a:solidFill>
                    <a:schemeClr val="tx2">
                      <a:lumMod val="75000"/>
                      <a:lumOff val="25000"/>
                    </a:schemeClr>
                  </a:solidFill>
                  <a:latin typeface="+mj-lt"/>
                </a:rPr>
                <a:t>consumer</a:t>
              </a:r>
              <a:r>
                <a:rPr lang="en-US" sz="2800" b="1" dirty="0">
                  <a:solidFill>
                    <a:schemeClr val="accent6"/>
                  </a:solidFill>
                  <a:latin typeface="+mj-lt"/>
                </a:rPr>
                <a:t> &amp; environment </a:t>
              </a:r>
              <a:endParaRPr lang="en-US" sz="2800" dirty="0">
                <a:solidFill>
                  <a:schemeClr val="tx1"/>
                </a:solidFill>
                <a:latin typeface="+mj-lt"/>
              </a:endParaRPr>
            </a:p>
          </p:txBody>
        </p:sp>
      </p:grpSp>
      <p:sp>
        <p:nvSpPr>
          <p:cNvPr id="26" name="Abgerundetes Rechteck 23">
            <a:extLst>
              <a:ext uri="{FF2B5EF4-FFF2-40B4-BE49-F238E27FC236}">
                <a16:creationId xmlns:a16="http://schemas.microsoft.com/office/drawing/2014/main" id="{6202D3A2-3292-0B09-9713-CE70C2CAAA45}"/>
              </a:ext>
            </a:extLst>
          </p:cNvPr>
          <p:cNvSpPr/>
          <p:nvPr/>
        </p:nvSpPr>
        <p:spPr bwMode="auto">
          <a:xfrm>
            <a:off x="887541" y="1514290"/>
            <a:ext cx="575850" cy="575850"/>
          </a:xfrm>
          <a:prstGeom prst="roundRect">
            <a:avLst/>
          </a:prstGeom>
          <a:ln>
            <a:headEnd type="none" w="med" len="med"/>
            <a:tailEnd type="none" w="med" len="med"/>
          </a:ln>
        </p:spPr>
        <p:style>
          <a:lnRef idx="1">
            <a:schemeClr val="accent6"/>
          </a:lnRef>
          <a:fillRef idx="3">
            <a:schemeClr val="accent6"/>
          </a:fillRef>
          <a:effectRef idx="2">
            <a:schemeClr val="accent6"/>
          </a:effectRef>
          <a:fontRef idx="minor">
            <a:schemeClr val="lt1"/>
          </a:fontRef>
        </p:style>
        <p:txBody>
          <a:bodyPr vert="horz" wrap="square" lIns="35991" tIns="35991" rIns="35991" bIns="35991" numCol="1" rtlCol="0" anchor="t" anchorCtr="0" compatLnSpc="1">
            <a:prstTxWarp prst="textNoShape">
              <a:avLst/>
            </a:prstTxWarp>
            <a:noAutofit/>
          </a:bodyPr>
          <a:lstStyle/>
          <a:p>
            <a:pPr defTabSz="914126" fontAlgn="base">
              <a:spcBef>
                <a:spcPct val="0"/>
              </a:spcBef>
              <a:spcAft>
                <a:spcPct val="0"/>
              </a:spcAft>
            </a:pPr>
            <a:endParaRPr lang="en-US" sz="1799">
              <a:solidFill>
                <a:schemeClr val="tx1"/>
              </a:solidFill>
              <a:latin typeface="Arial" pitchFamily="34" charset="0"/>
            </a:endParaRPr>
          </a:p>
        </p:txBody>
      </p:sp>
      <p:pic>
        <p:nvPicPr>
          <p:cNvPr id="19" name="Grafik 18" descr="Einstellungen Silhouette">
            <a:extLst>
              <a:ext uri="{FF2B5EF4-FFF2-40B4-BE49-F238E27FC236}">
                <a16:creationId xmlns:a16="http://schemas.microsoft.com/office/drawing/2014/main" id="{0E80EFAB-848A-91D6-7FCC-4E75F42F440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17811" y="2488516"/>
            <a:ext cx="503869" cy="503869"/>
          </a:xfrm>
          <a:prstGeom prst="rect">
            <a:avLst/>
          </a:prstGeom>
        </p:spPr>
      </p:pic>
      <p:pic>
        <p:nvPicPr>
          <p:cNvPr id="28" name="Grafik 27" descr="Klemmbrett Marke Silhouette">
            <a:extLst>
              <a:ext uri="{FF2B5EF4-FFF2-40B4-BE49-F238E27FC236}">
                <a16:creationId xmlns:a16="http://schemas.microsoft.com/office/drawing/2014/main" id="{6AD84FD1-06FE-F0B3-C655-DC4A2E22C40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22079" y="3416694"/>
            <a:ext cx="503869" cy="503869"/>
          </a:xfrm>
          <a:prstGeom prst="rect">
            <a:avLst/>
          </a:prstGeom>
        </p:spPr>
      </p:pic>
      <p:pic>
        <p:nvPicPr>
          <p:cNvPr id="35" name="Grafik 34" descr="Schließen Silhouette">
            <a:extLst>
              <a:ext uri="{FF2B5EF4-FFF2-40B4-BE49-F238E27FC236}">
                <a16:creationId xmlns:a16="http://schemas.microsoft.com/office/drawing/2014/main" id="{85EA42E1-DA20-0AB7-4898-5D1F6D04F24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65833" y="4288664"/>
            <a:ext cx="616362" cy="616362"/>
          </a:xfrm>
          <a:prstGeom prst="rect">
            <a:avLst/>
          </a:prstGeom>
        </p:spPr>
      </p:pic>
      <p:pic>
        <p:nvPicPr>
          <p:cNvPr id="37" name="Grafik 36" descr="Häkchen mit einfarbiger Füllung">
            <a:extLst>
              <a:ext uri="{FF2B5EF4-FFF2-40B4-BE49-F238E27FC236}">
                <a16:creationId xmlns:a16="http://schemas.microsoft.com/office/drawing/2014/main" id="{0290D676-3E40-24FA-248B-9311C5C7B1B3}"/>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917811" y="5433521"/>
            <a:ext cx="503869" cy="503869"/>
          </a:xfrm>
          <a:prstGeom prst="rect">
            <a:avLst/>
          </a:prstGeom>
        </p:spPr>
      </p:pic>
      <p:pic>
        <p:nvPicPr>
          <p:cNvPr id="10" name="Grafik 9" descr="Auge mit einfarbiger Füllung">
            <a:extLst>
              <a:ext uri="{FF2B5EF4-FFF2-40B4-BE49-F238E27FC236}">
                <a16:creationId xmlns:a16="http://schemas.microsoft.com/office/drawing/2014/main" id="{6B9E508D-F1CD-D59E-CD88-78AF402D8AE9}"/>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988947" y="1638853"/>
            <a:ext cx="251934" cy="251934"/>
          </a:xfrm>
          <a:prstGeom prst="rect">
            <a:avLst/>
          </a:prstGeom>
        </p:spPr>
      </p:pic>
      <p:pic>
        <p:nvPicPr>
          <p:cNvPr id="27" name="Grafik 26" descr="Lupe mit einfarbiger Füllung">
            <a:extLst>
              <a:ext uri="{FF2B5EF4-FFF2-40B4-BE49-F238E27FC236}">
                <a16:creationId xmlns:a16="http://schemas.microsoft.com/office/drawing/2014/main" id="{14620DA7-5D18-672B-8897-221624C5EE61}"/>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916958" y="1570711"/>
            <a:ext cx="503869" cy="503869"/>
          </a:xfrm>
          <a:prstGeom prst="rect">
            <a:avLst/>
          </a:prstGeom>
        </p:spPr>
      </p:pic>
      <p:sp>
        <p:nvSpPr>
          <p:cNvPr id="34" name="Title 33">
            <a:extLst>
              <a:ext uri="{FF2B5EF4-FFF2-40B4-BE49-F238E27FC236}">
                <a16:creationId xmlns:a16="http://schemas.microsoft.com/office/drawing/2014/main" id="{0A186414-224A-FC46-1F43-DF637A549C76}"/>
              </a:ext>
            </a:extLst>
          </p:cNvPr>
          <p:cNvSpPr>
            <a:spLocks noGrp="1"/>
          </p:cNvSpPr>
          <p:nvPr>
            <p:ph type="title"/>
          </p:nvPr>
        </p:nvSpPr>
        <p:spPr>
          <a:xfrm>
            <a:off x="838200" y="207308"/>
            <a:ext cx="10515600" cy="1325563"/>
          </a:xfrm>
        </p:spPr>
        <p:txBody>
          <a:bodyPr/>
          <a:lstStyle/>
          <a:p>
            <a:r>
              <a:rPr lang="en-US" dirty="0"/>
              <a:t>Advice: be specific, especially about others</a:t>
            </a:r>
          </a:p>
        </p:txBody>
      </p:sp>
      <p:pic>
        <p:nvPicPr>
          <p:cNvPr id="54" name="Picture 53">
            <a:extLst>
              <a:ext uri="{FF2B5EF4-FFF2-40B4-BE49-F238E27FC236}">
                <a16:creationId xmlns:a16="http://schemas.microsoft.com/office/drawing/2014/main" id="{E9253F8E-B78B-DC2E-0645-FF699E9C021A}"/>
              </a:ext>
            </a:extLst>
          </p:cNvPr>
          <p:cNvPicPr>
            <a:picLocks noChangeAspect="1"/>
          </p:cNvPicPr>
          <p:nvPr/>
        </p:nvPicPr>
        <p:blipFill>
          <a:blip r:embed="rId14"/>
          <a:stretch>
            <a:fillRect/>
          </a:stretch>
        </p:blipFill>
        <p:spPr>
          <a:xfrm>
            <a:off x="4214684" y="6018219"/>
            <a:ext cx="6629400" cy="304800"/>
          </a:xfrm>
          <a:prstGeom prst="rect">
            <a:avLst/>
          </a:prstGeom>
        </p:spPr>
      </p:pic>
      <p:pic>
        <p:nvPicPr>
          <p:cNvPr id="56" name="Picture 55">
            <a:extLst>
              <a:ext uri="{FF2B5EF4-FFF2-40B4-BE49-F238E27FC236}">
                <a16:creationId xmlns:a16="http://schemas.microsoft.com/office/drawing/2014/main" id="{321D13F2-EA11-11AC-F820-7665D44474DA}"/>
              </a:ext>
            </a:extLst>
          </p:cNvPr>
          <p:cNvPicPr>
            <a:picLocks noChangeAspect="1"/>
          </p:cNvPicPr>
          <p:nvPr/>
        </p:nvPicPr>
        <p:blipFill>
          <a:blip r:embed="rId15"/>
          <a:stretch>
            <a:fillRect/>
          </a:stretch>
        </p:blipFill>
        <p:spPr>
          <a:xfrm>
            <a:off x="626593" y="2425940"/>
            <a:ext cx="10699574" cy="3491833"/>
          </a:xfrm>
          <a:prstGeom prst="rect">
            <a:avLst/>
          </a:prstGeom>
        </p:spPr>
      </p:pic>
    </p:spTree>
    <p:extLst>
      <p:ext uri="{BB962C8B-B14F-4D97-AF65-F5344CB8AC3E}">
        <p14:creationId xmlns:p14="http://schemas.microsoft.com/office/powerpoint/2010/main" val="7001448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F464D6-11C4-D211-ED81-76BBEB40CCE6}"/>
            </a:ext>
          </a:extLst>
        </p:cNvPr>
        <p:cNvGrpSpPr/>
        <p:nvPr/>
      </p:nvGrpSpPr>
      <p:grpSpPr>
        <a:xfrm>
          <a:off x="0" y="0"/>
          <a:ext cx="0" cy="0"/>
          <a:chOff x="0" y="0"/>
          <a:chExt cx="0" cy="0"/>
        </a:xfrm>
      </p:grpSpPr>
      <p:sp>
        <p:nvSpPr>
          <p:cNvPr id="5" name="Foliennummernplatzhalter 4">
            <a:extLst>
              <a:ext uri="{FF2B5EF4-FFF2-40B4-BE49-F238E27FC236}">
                <a16:creationId xmlns:a16="http://schemas.microsoft.com/office/drawing/2014/main" id="{36FF589B-0728-3C46-755D-DA872F0A060F}"/>
              </a:ext>
            </a:extLst>
          </p:cNvPr>
          <p:cNvSpPr>
            <a:spLocks noGrp="1"/>
          </p:cNvSpPr>
          <p:nvPr>
            <p:ph type="sldNum" sz="quarter" idx="14"/>
          </p:nvPr>
        </p:nvSpPr>
        <p:spPr/>
        <p:txBody>
          <a:bodyPr/>
          <a:lstStyle/>
          <a:p>
            <a:fld id="{1BAA112D-1489-4797-98EB-F4A3502A293E}" type="slidenum">
              <a:rPr lang="en-US" noProof="0" smtClean="0"/>
              <a:pPr/>
              <a:t>11</a:t>
            </a:fld>
            <a:endParaRPr lang="en-US" noProof="0"/>
          </a:p>
        </p:txBody>
      </p:sp>
      <p:grpSp>
        <p:nvGrpSpPr>
          <p:cNvPr id="16" name="Gruppieren 15">
            <a:extLst>
              <a:ext uri="{FF2B5EF4-FFF2-40B4-BE49-F238E27FC236}">
                <a16:creationId xmlns:a16="http://schemas.microsoft.com/office/drawing/2014/main" id="{B4FBD8E4-B700-6593-E402-CB776EBF2738}"/>
              </a:ext>
            </a:extLst>
          </p:cNvPr>
          <p:cNvGrpSpPr/>
          <p:nvPr/>
        </p:nvGrpSpPr>
        <p:grpSpPr>
          <a:xfrm>
            <a:off x="748212" y="1529424"/>
            <a:ext cx="10798538" cy="775041"/>
            <a:chOff x="0" y="3411070"/>
            <a:chExt cx="10801350" cy="775243"/>
          </a:xfrm>
        </p:grpSpPr>
        <p:sp>
          <p:nvSpPr>
            <p:cNvPr id="20" name="Rechteck: abgerundete Ecken 19">
              <a:extLst>
                <a:ext uri="{FF2B5EF4-FFF2-40B4-BE49-F238E27FC236}">
                  <a16:creationId xmlns:a16="http://schemas.microsoft.com/office/drawing/2014/main" id="{D576F69A-F2C9-7071-B097-69E5B9D7B4C0}"/>
                </a:ext>
              </a:extLst>
            </p:cNvPr>
            <p:cNvSpPr/>
            <p:nvPr/>
          </p:nvSpPr>
          <p:spPr>
            <a:xfrm>
              <a:off x="0" y="3411070"/>
              <a:ext cx="10801350" cy="775243"/>
            </a:xfrm>
            <a:prstGeom prst="roundRect">
              <a:avLst>
                <a:gd name="adj" fmla="val 10000"/>
              </a:avLst>
            </a:prstGeom>
          </p:spPr>
          <p:style>
            <a:lnRef idx="2">
              <a:schemeClr val="accent6"/>
            </a:lnRef>
            <a:fillRef idx="1">
              <a:schemeClr val="lt1"/>
            </a:fillRef>
            <a:effectRef idx="0">
              <a:schemeClr val="accent6"/>
            </a:effectRef>
            <a:fontRef idx="minor">
              <a:schemeClr val="dk1"/>
            </a:fontRef>
          </p:style>
          <p:txBody>
            <a:bodyPr/>
            <a:lstStyle/>
            <a:p>
              <a:endParaRPr lang="en-US" sz="1799" dirty="0">
                <a:latin typeface="+mj-lt"/>
              </a:endParaRPr>
            </a:p>
          </p:txBody>
        </p:sp>
        <p:sp>
          <p:nvSpPr>
            <p:cNvPr id="21" name="Rechteck: abgerundete Ecken 8">
              <a:extLst>
                <a:ext uri="{FF2B5EF4-FFF2-40B4-BE49-F238E27FC236}">
                  <a16:creationId xmlns:a16="http://schemas.microsoft.com/office/drawing/2014/main" id="{9EE25840-32A1-D1A9-430F-48F31E8299FC}"/>
                </a:ext>
              </a:extLst>
            </p:cNvPr>
            <p:cNvSpPr txBox="1"/>
            <p:nvPr/>
          </p:nvSpPr>
          <p:spPr>
            <a:xfrm>
              <a:off x="936180" y="3411070"/>
              <a:ext cx="9865170" cy="77524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35" tIns="57135" rIns="57135" bIns="57135" numCol="1" spcCol="1270" anchor="ctr" anchorCtr="0">
              <a:noAutofit/>
            </a:bodyPr>
            <a:lstStyle/>
            <a:p>
              <a:pPr defTabSz="666550">
                <a:lnSpc>
                  <a:spcPct val="90000"/>
                </a:lnSpc>
                <a:spcBef>
                  <a:spcPct val="0"/>
                </a:spcBef>
                <a:spcAft>
                  <a:spcPct val="35000"/>
                </a:spcAft>
              </a:pPr>
              <a:r>
                <a:rPr lang="en-US" sz="2800" dirty="0">
                  <a:solidFill>
                    <a:schemeClr val="tx1"/>
                  </a:solidFill>
                  <a:latin typeface="+mj-lt"/>
                </a:rPr>
                <a:t>Credible? Most consumers believe you’re doing it for the company </a:t>
              </a:r>
            </a:p>
          </p:txBody>
        </p:sp>
      </p:grpSp>
      <p:pic>
        <p:nvPicPr>
          <p:cNvPr id="19" name="Grafik 18" descr="Einstellungen Silhouette">
            <a:extLst>
              <a:ext uri="{FF2B5EF4-FFF2-40B4-BE49-F238E27FC236}">
                <a16:creationId xmlns:a16="http://schemas.microsoft.com/office/drawing/2014/main" id="{D31E970A-531B-95CB-9EB9-0477B5AAE9A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17811" y="2488516"/>
            <a:ext cx="503869" cy="503869"/>
          </a:xfrm>
          <a:prstGeom prst="rect">
            <a:avLst/>
          </a:prstGeom>
        </p:spPr>
      </p:pic>
      <p:pic>
        <p:nvPicPr>
          <p:cNvPr id="25" name="Grafik 24" descr="Roboter mit einfarbiger Füllung">
            <a:extLst>
              <a:ext uri="{FF2B5EF4-FFF2-40B4-BE49-F238E27FC236}">
                <a16:creationId xmlns:a16="http://schemas.microsoft.com/office/drawing/2014/main" id="{8832B3FE-CB96-FDB8-49F9-9B7CB1BD684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28588" y="4360722"/>
            <a:ext cx="503869" cy="503869"/>
          </a:xfrm>
          <a:prstGeom prst="rect">
            <a:avLst/>
          </a:prstGeom>
        </p:spPr>
      </p:pic>
      <p:pic>
        <p:nvPicPr>
          <p:cNvPr id="28" name="Grafik 27" descr="Klemmbrett Marke Silhouette">
            <a:extLst>
              <a:ext uri="{FF2B5EF4-FFF2-40B4-BE49-F238E27FC236}">
                <a16:creationId xmlns:a16="http://schemas.microsoft.com/office/drawing/2014/main" id="{BDF3753F-CCD8-DC66-F7ED-60F759972DC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22079" y="3416694"/>
            <a:ext cx="503869" cy="503869"/>
          </a:xfrm>
          <a:prstGeom prst="rect">
            <a:avLst/>
          </a:prstGeom>
        </p:spPr>
      </p:pic>
      <p:pic>
        <p:nvPicPr>
          <p:cNvPr id="35" name="Grafik 34" descr="Schließen Silhouette">
            <a:extLst>
              <a:ext uri="{FF2B5EF4-FFF2-40B4-BE49-F238E27FC236}">
                <a16:creationId xmlns:a16="http://schemas.microsoft.com/office/drawing/2014/main" id="{CCE6A9A9-2F69-95D9-27C0-6626F721D2E8}"/>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65833" y="4288664"/>
            <a:ext cx="616362" cy="616362"/>
          </a:xfrm>
          <a:prstGeom prst="rect">
            <a:avLst/>
          </a:prstGeom>
        </p:spPr>
      </p:pic>
      <p:pic>
        <p:nvPicPr>
          <p:cNvPr id="37" name="Grafik 36" descr="Häkchen mit einfarbiger Füllung">
            <a:extLst>
              <a:ext uri="{FF2B5EF4-FFF2-40B4-BE49-F238E27FC236}">
                <a16:creationId xmlns:a16="http://schemas.microsoft.com/office/drawing/2014/main" id="{52C87C0A-DBDB-80C7-DACD-5F8DAD4F95FD}"/>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917811" y="5433521"/>
            <a:ext cx="503869" cy="503869"/>
          </a:xfrm>
          <a:prstGeom prst="rect">
            <a:avLst/>
          </a:prstGeom>
        </p:spPr>
      </p:pic>
      <p:pic>
        <p:nvPicPr>
          <p:cNvPr id="10" name="Grafik 9" descr="Auge mit einfarbiger Füllung">
            <a:extLst>
              <a:ext uri="{FF2B5EF4-FFF2-40B4-BE49-F238E27FC236}">
                <a16:creationId xmlns:a16="http://schemas.microsoft.com/office/drawing/2014/main" id="{01C8FDE4-EAE6-45E7-CD15-381C4EBF7811}"/>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988947" y="1638853"/>
            <a:ext cx="251934" cy="251934"/>
          </a:xfrm>
          <a:prstGeom prst="rect">
            <a:avLst/>
          </a:prstGeom>
        </p:spPr>
      </p:pic>
      <p:pic>
        <p:nvPicPr>
          <p:cNvPr id="27" name="Grafik 26" descr="Lupe mit einfarbiger Füllung">
            <a:extLst>
              <a:ext uri="{FF2B5EF4-FFF2-40B4-BE49-F238E27FC236}">
                <a16:creationId xmlns:a16="http://schemas.microsoft.com/office/drawing/2014/main" id="{A63CCB27-CE4D-7809-75AD-89593EF03C94}"/>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916958" y="1570711"/>
            <a:ext cx="503869" cy="503869"/>
          </a:xfrm>
          <a:prstGeom prst="rect">
            <a:avLst/>
          </a:prstGeom>
        </p:spPr>
      </p:pic>
      <p:sp>
        <p:nvSpPr>
          <p:cNvPr id="34" name="Title 33">
            <a:extLst>
              <a:ext uri="{FF2B5EF4-FFF2-40B4-BE49-F238E27FC236}">
                <a16:creationId xmlns:a16="http://schemas.microsoft.com/office/drawing/2014/main" id="{97D50150-EB18-9B09-4290-0F1CCFA8B725}"/>
              </a:ext>
            </a:extLst>
          </p:cNvPr>
          <p:cNvSpPr>
            <a:spLocks noGrp="1"/>
          </p:cNvSpPr>
          <p:nvPr>
            <p:ph type="title"/>
          </p:nvPr>
        </p:nvSpPr>
        <p:spPr>
          <a:xfrm>
            <a:off x="838199" y="207308"/>
            <a:ext cx="10708551" cy="1325563"/>
          </a:xfrm>
        </p:spPr>
        <p:txBody>
          <a:bodyPr/>
          <a:lstStyle/>
          <a:p>
            <a:r>
              <a:rPr lang="en-US" dirty="0"/>
              <a:t>Individual AI aversion is the strongest predictor</a:t>
            </a:r>
          </a:p>
        </p:txBody>
      </p:sp>
      <p:pic>
        <p:nvPicPr>
          <p:cNvPr id="48" name="Picture 47">
            <a:extLst>
              <a:ext uri="{FF2B5EF4-FFF2-40B4-BE49-F238E27FC236}">
                <a16:creationId xmlns:a16="http://schemas.microsoft.com/office/drawing/2014/main" id="{07C7A276-3306-1840-D36A-61A83DCC1C31}"/>
              </a:ext>
            </a:extLst>
          </p:cNvPr>
          <p:cNvPicPr>
            <a:picLocks noChangeAspect="1"/>
          </p:cNvPicPr>
          <p:nvPr/>
        </p:nvPicPr>
        <p:blipFill>
          <a:blip r:embed="rId16"/>
          <a:stretch>
            <a:fillRect/>
          </a:stretch>
        </p:blipFill>
        <p:spPr>
          <a:xfrm>
            <a:off x="3819082" y="2414595"/>
            <a:ext cx="7965351" cy="440392"/>
          </a:xfrm>
          <a:prstGeom prst="rect">
            <a:avLst/>
          </a:prstGeom>
        </p:spPr>
      </p:pic>
      <p:pic>
        <p:nvPicPr>
          <p:cNvPr id="50" name="Picture 49">
            <a:extLst>
              <a:ext uri="{FF2B5EF4-FFF2-40B4-BE49-F238E27FC236}">
                <a16:creationId xmlns:a16="http://schemas.microsoft.com/office/drawing/2014/main" id="{54A55BDA-B65C-CD4D-4EA3-B94527A863AC}"/>
              </a:ext>
            </a:extLst>
          </p:cNvPr>
          <p:cNvPicPr>
            <a:picLocks noChangeAspect="1"/>
          </p:cNvPicPr>
          <p:nvPr/>
        </p:nvPicPr>
        <p:blipFill>
          <a:blip r:embed="rId17"/>
          <a:stretch>
            <a:fillRect/>
          </a:stretch>
        </p:blipFill>
        <p:spPr>
          <a:xfrm>
            <a:off x="3819084" y="2740450"/>
            <a:ext cx="8372916" cy="883219"/>
          </a:xfrm>
          <a:prstGeom prst="rect">
            <a:avLst/>
          </a:prstGeom>
        </p:spPr>
      </p:pic>
      <p:pic>
        <p:nvPicPr>
          <p:cNvPr id="52" name="Picture 51">
            <a:extLst>
              <a:ext uri="{FF2B5EF4-FFF2-40B4-BE49-F238E27FC236}">
                <a16:creationId xmlns:a16="http://schemas.microsoft.com/office/drawing/2014/main" id="{E1E7D335-F56E-13C7-6DA6-FF81E1A01026}"/>
              </a:ext>
            </a:extLst>
          </p:cNvPr>
          <p:cNvPicPr>
            <a:picLocks noChangeAspect="1"/>
          </p:cNvPicPr>
          <p:nvPr/>
        </p:nvPicPr>
        <p:blipFill>
          <a:blip r:embed="rId18"/>
          <a:stretch>
            <a:fillRect/>
          </a:stretch>
        </p:blipFill>
        <p:spPr>
          <a:xfrm>
            <a:off x="207694" y="2802153"/>
            <a:ext cx="3611388" cy="883220"/>
          </a:xfrm>
          <a:prstGeom prst="rect">
            <a:avLst/>
          </a:prstGeom>
        </p:spPr>
      </p:pic>
      <p:grpSp>
        <p:nvGrpSpPr>
          <p:cNvPr id="3" name="Gruppieren 15">
            <a:extLst>
              <a:ext uri="{FF2B5EF4-FFF2-40B4-BE49-F238E27FC236}">
                <a16:creationId xmlns:a16="http://schemas.microsoft.com/office/drawing/2014/main" id="{5796D4F0-57A7-39F9-8F49-796951254915}"/>
              </a:ext>
            </a:extLst>
          </p:cNvPr>
          <p:cNvGrpSpPr/>
          <p:nvPr/>
        </p:nvGrpSpPr>
        <p:grpSpPr>
          <a:xfrm>
            <a:off x="730029" y="3927105"/>
            <a:ext cx="5912509" cy="1252475"/>
            <a:chOff x="0" y="3411070"/>
            <a:chExt cx="10801350" cy="775244"/>
          </a:xfrm>
        </p:grpSpPr>
        <p:sp>
          <p:nvSpPr>
            <p:cNvPr id="4" name="Rechteck: abgerundete Ecken 19">
              <a:extLst>
                <a:ext uri="{FF2B5EF4-FFF2-40B4-BE49-F238E27FC236}">
                  <a16:creationId xmlns:a16="http://schemas.microsoft.com/office/drawing/2014/main" id="{B46A1FE9-BD42-C925-263C-05421520EA0D}"/>
                </a:ext>
              </a:extLst>
            </p:cNvPr>
            <p:cNvSpPr/>
            <p:nvPr/>
          </p:nvSpPr>
          <p:spPr>
            <a:xfrm>
              <a:off x="0" y="3411070"/>
              <a:ext cx="10801350" cy="775243"/>
            </a:xfrm>
            <a:prstGeom prst="roundRect">
              <a:avLst>
                <a:gd name="adj" fmla="val 10000"/>
              </a:avLst>
            </a:prstGeom>
          </p:spPr>
          <p:style>
            <a:lnRef idx="2">
              <a:schemeClr val="accent6"/>
            </a:lnRef>
            <a:fillRef idx="1">
              <a:schemeClr val="lt1"/>
            </a:fillRef>
            <a:effectRef idx="0">
              <a:schemeClr val="accent6"/>
            </a:effectRef>
            <a:fontRef idx="minor">
              <a:schemeClr val="dk1"/>
            </a:fontRef>
          </p:style>
          <p:txBody>
            <a:bodyPr/>
            <a:lstStyle/>
            <a:p>
              <a:endParaRPr lang="en-US" sz="1799">
                <a:latin typeface="+mj-lt"/>
              </a:endParaRPr>
            </a:p>
          </p:txBody>
        </p:sp>
        <p:sp>
          <p:nvSpPr>
            <p:cNvPr id="6" name="Rechteck: abgerundete Ecken 8">
              <a:extLst>
                <a:ext uri="{FF2B5EF4-FFF2-40B4-BE49-F238E27FC236}">
                  <a16:creationId xmlns:a16="http://schemas.microsoft.com/office/drawing/2014/main" id="{F3CB6179-A597-EE3D-09B4-A0CB1A7C0B31}"/>
                </a:ext>
              </a:extLst>
            </p:cNvPr>
            <p:cNvSpPr txBox="1"/>
            <p:nvPr/>
          </p:nvSpPr>
          <p:spPr>
            <a:xfrm>
              <a:off x="936179" y="3411071"/>
              <a:ext cx="8757679" cy="77524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7135" tIns="57135" rIns="57135" bIns="57135" numCol="1" spcCol="1270" anchor="ctr" anchorCtr="0">
              <a:noAutofit/>
            </a:bodyPr>
            <a:lstStyle/>
            <a:p>
              <a:pPr defTabSz="666550">
                <a:lnSpc>
                  <a:spcPct val="90000"/>
                </a:lnSpc>
                <a:spcBef>
                  <a:spcPct val="0"/>
                </a:spcBef>
                <a:spcAft>
                  <a:spcPct val="35000"/>
                </a:spcAft>
              </a:pPr>
              <a:r>
                <a:rPr lang="en-US" sz="2800" b="1" dirty="0">
                  <a:solidFill>
                    <a:schemeClr val="accent6"/>
                  </a:solidFill>
                  <a:latin typeface="+mj-lt"/>
                </a:rPr>
                <a:t>      AI aversion strong predictor,</a:t>
              </a:r>
              <a:endParaRPr lang="en-US" sz="2800" b="1" dirty="0">
                <a:solidFill>
                  <a:schemeClr val="accent2"/>
                </a:solidFill>
                <a:latin typeface="+mj-lt"/>
              </a:endParaRPr>
            </a:p>
            <a:p>
              <a:pPr defTabSz="666550">
                <a:lnSpc>
                  <a:spcPct val="90000"/>
                </a:lnSpc>
                <a:spcBef>
                  <a:spcPct val="0"/>
                </a:spcBef>
                <a:spcAft>
                  <a:spcPct val="35000"/>
                </a:spcAft>
              </a:pPr>
              <a:r>
                <a:rPr lang="en-US" sz="2800" dirty="0">
                  <a:solidFill>
                    <a:schemeClr val="tx1"/>
                  </a:solidFill>
                  <a:latin typeface="+mj-lt"/>
                </a:rPr>
                <a:t>      especially in high involvement </a:t>
              </a:r>
            </a:p>
          </p:txBody>
        </p:sp>
      </p:grpSp>
      <p:pic>
        <p:nvPicPr>
          <p:cNvPr id="9" name="Picture 8">
            <a:extLst>
              <a:ext uri="{FF2B5EF4-FFF2-40B4-BE49-F238E27FC236}">
                <a16:creationId xmlns:a16="http://schemas.microsoft.com/office/drawing/2014/main" id="{6130E9A7-FAC7-AB07-4274-00024CCB92F7}"/>
              </a:ext>
            </a:extLst>
          </p:cNvPr>
          <p:cNvPicPr>
            <a:picLocks noChangeAspect="1"/>
          </p:cNvPicPr>
          <p:nvPr/>
        </p:nvPicPr>
        <p:blipFill>
          <a:blip r:embed="rId19"/>
          <a:stretch>
            <a:fillRect/>
          </a:stretch>
        </p:blipFill>
        <p:spPr>
          <a:xfrm>
            <a:off x="904331" y="3965301"/>
            <a:ext cx="673100" cy="647700"/>
          </a:xfrm>
          <a:prstGeom prst="rect">
            <a:avLst/>
          </a:prstGeom>
        </p:spPr>
      </p:pic>
      <p:pic>
        <p:nvPicPr>
          <p:cNvPr id="14" name="Picture 13">
            <a:extLst>
              <a:ext uri="{FF2B5EF4-FFF2-40B4-BE49-F238E27FC236}">
                <a16:creationId xmlns:a16="http://schemas.microsoft.com/office/drawing/2014/main" id="{333322D6-5F16-34D6-3BBA-126C669908E1}"/>
              </a:ext>
            </a:extLst>
          </p:cNvPr>
          <p:cNvPicPr>
            <a:picLocks noChangeAspect="1"/>
          </p:cNvPicPr>
          <p:nvPr/>
        </p:nvPicPr>
        <p:blipFill>
          <a:blip r:embed="rId20"/>
          <a:stretch>
            <a:fillRect/>
          </a:stretch>
        </p:blipFill>
        <p:spPr>
          <a:xfrm>
            <a:off x="928588" y="1678420"/>
            <a:ext cx="520700" cy="558800"/>
          </a:xfrm>
          <a:prstGeom prst="rect">
            <a:avLst/>
          </a:prstGeom>
        </p:spPr>
      </p:pic>
      <p:pic>
        <p:nvPicPr>
          <p:cNvPr id="17" name="Picture 16">
            <a:extLst>
              <a:ext uri="{FF2B5EF4-FFF2-40B4-BE49-F238E27FC236}">
                <a16:creationId xmlns:a16="http://schemas.microsoft.com/office/drawing/2014/main" id="{31C73317-9959-1B4B-06D5-D4E7C72C8208}"/>
              </a:ext>
            </a:extLst>
          </p:cNvPr>
          <p:cNvPicPr>
            <a:picLocks noChangeAspect="1"/>
          </p:cNvPicPr>
          <p:nvPr/>
        </p:nvPicPr>
        <p:blipFill>
          <a:blip r:embed="rId21"/>
          <a:stretch>
            <a:fillRect/>
          </a:stretch>
        </p:blipFill>
        <p:spPr>
          <a:xfrm>
            <a:off x="6926317" y="3835836"/>
            <a:ext cx="5166265" cy="3022163"/>
          </a:xfrm>
          <a:prstGeom prst="rect">
            <a:avLst/>
          </a:prstGeom>
        </p:spPr>
      </p:pic>
    </p:spTree>
    <p:extLst>
      <p:ext uri="{BB962C8B-B14F-4D97-AF65-F5344CB8AC3E}">
        <p14:creationId xmlns:p14="http://schemas.microsoft.com/office/powerpoint/2010/main" val="16664320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DA7AE5-4602-3C21-48CA-6095399D54A9}"/>
            </a:ext>
          </a:extLst>
        </p:cNvPr>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7CF7816C-3D27-3926-5937-7586E7A4242B}"/>
              </a:ext>
            </a:extLst>
          </p:cNvPr>
          <p:cNvSpPr>
            <a:spLocks noGrp="1"/>
          </p:cNvSpPr>
          <p:nvPr>
            <p:ph type="sldNum" sz="quarter" idx="13"/>
          </p:nvPr>
        </p:nvSpPr>
        <p:spPr/>
        <p:txBody>
          <a:bodyPr/>
          <a:lstStyle/>
          <a:p>
            <a:pPr algn="l" rtl="0"/>
            <a:fld id="{78742581-81B1-425F-B25E-3CD197136A05}" type="slidenum">
              <a:rPr lang="de-DE" smtClean="0"/>
              <a:pPr algn="l" rtl="0"/>
              <a:t>12</a:t>
            </a:fld>
            <a:endParaRPr lang="de-DE" dirty="0"/>
          </a:p>
        </p:txBody>
      </p:sp>
      <p:sp>
        <p:nvSpPr>
          <p:cNvPr id="3" name="Titel 2">
            <a:extLst>
              <a:ext uri="{FF2B5EF4-FFF2-40B4-BE49-F238E27FC236}">
                <a16:creationId xmlns:a16="http://schemas.microsoft.com/office/drawing/2014/main" id="{5A816DF4-ACB8-DECA-7288-E7D727A712FA}"/>
              </a:ext>
            </a:extLst>
          </p:cNvPr>
          <p:cNvSpPr>
            <a:spLocks noGrp="1"/>
          </p:cNvSpPr>
          <p:nvPr>
            <p:ph type="title"/>
          </p:nvPr>
        </p:nvSpPr>
        <p:spPr>
          <a:xfrm>
            <a:off x="427282" y="258475"/>
            <a:ext cx="10372523" cy="506461"/>
          </a:xfrm>
        </p:spPr>
        <p:txBody>
          <a:bodyPr>
            <a:noAutofit/>
          </a:bodyPr>
          <a:lstStyle/>
          <a:p>
            <a:r>
              <a:rPr lang="en-US" sz="4000" b="0" dirty="0">
                <a:solidFill>
                  <a:schemeClr val="tx2">
                    <a:lumMod val="75000"/>
                    <a:lumOff val="25000"/>
                  </a:schemeClr>
                </a:solidFill>
              </a:rPr>
              <a:t>2) Beyond passive exposure, we cocreate with AI</a:t>
            </a:r>
          </a:p>
        </p:txBody>
      </p:sp>
      <p:sp>
        <p:nvSpPr>
          <p:cNvPr id="4" name="Textplatzhalter 3">
            <a:extLst>
              <a:ext uri="{FF2B5EF4-FFF2-40B4-BE49-F238E27FC236}">
                <a16:creationId xmlns:a16="http://schemas.microsoft.com/office/drawing/2014/main" id="{7D9DCE01-0CC2-7248-1772-7FD22511DC49}"/>
              </a:ext>
            </a:extLst>
          </p:cNvPr>
          <p:cNvSpPr>
            <a:spLocks noGrp="1"/>
          </p:cNvSpPr>
          <p:nvPr>
            <p:ph type="body" sz="quarter" idx="10"/>
          </p:nvPr>
        </p:nvSpPr>
        <p:spPr>
          <a:xfrm>
            <a:off x="313940" y="1344322"/>
            <a:ext cx="6162185" cy="4695064"/>
          </a:xfrm>
        </p:spPr>
        <p:txBody>
          <a:bodyPr>
            <a:noAutofit/>
          </a:bodyPr>
          <a:lstStyle/>
          <a:p>
            <a:r>
              <a:rPr lang="en-US" sz="2800" dirty="0">
                <a:solidFill>
                  <a:srgbClr val="404040"/>
                </a:solidFill>
                <a:latin typeface="+mj-lt"/>
                <a:cs typeface="Times New Roman" panose="02020603050405020304" pitchFamily="18" charset="0"/>
              </a:rPr>
              <a:t>Old Privacy: data flow and handling</a:t>
            </a:r>
          </a:p>
          <a:p>
            <a:r>
              <a:rPr lang="en-US" sz="2800" dirty="0">
                <a:solidFill>
                  <a:srgbClr val="404040"/>
                </a:solidFill>
                <a:latin typeface="+mj-lt"/>
                <a:cs typeface="Times New Roman" panose="02020603050405020304" pitchFamily="18" charset="0"/>
              </a:rPr>
              <a:t>In contrast, </a:t>
            </a:r>
            <a:r>
              <a:rPr lang="en-US" sz="2800" b="1" dirty="0">
                <a:solidFill>
                  <a:srgbClr val="ED7D31"/>
                </a:solidFill>
                <a:latin typeface="+mj-lt"/>
                <a:cs typeface="Times New Roman" panose="02020603050405020304" pitchFamily="18" charset="0"/>
              </a:rPr>
              <a:t>GenAI enables an interactive and iterative disclosure process where users actively shape both the input and the output</a:t>
            </a:r>
            <a:r>
              <a:rPr lang="en-US" sz="2800" dirty="0">
                <a:solidFill>
                  <a:srgbClr val="ED7D31"/>
                </a:solidFill>
                <a:latin typeface="+mj-lt"/>
                <a:cs typeface="Times New Roman" panose="02020603050405020304" pitchFamily="18" charset="0"/>
              </a:rPr>
              <a:t>.</a:t>
            </a:r>
          </a:p>
          <a:p>
            <a:r>
              <a:rPr lang="en-US" sz="2800" dirty="0">
                <a:solidFill>
                  <a:srgbClr val="404040"/>
                </a:solidFill>
                <a:latin typeface="+mj-lt"/>
                <a:cs typeface="Times New Roman" panose="02020603050405020304" pitchFamily="18" charset="0"/>
              </a:rPr>
              <a:t>Process reflects </a:t>
            </a:r>
            <a:r>
              <a:rPr lang="en-US" sz="2800" b="1" dirty="0">
                <a:solidFill>
                  <a:srgbClr val="404040"/>
                </a:solidFill>
                <a:latin typeface="+mj-lt"/>
                <a:cs typeface="Times New Roman" panose="02020603050405020304" pitchFamily="18" charset="0"/>
              </a:rPr>
              <a:t>self-investment</a:t>
            </a:r>
            <a:r>
              <a:rPr lang="en-US" sz="2800" dirty="0">
                <a:solidFill>
                  <a:srgbClr val="404040"/>
                </a:solidFill>
                <a:latin typeface="+mj-lt"/>
                <a:cs typeface="Times New Roman" panose="02020603050405020304" pitchFamily="18" charset="0"/>
              </a:rPr>
              <a:t>, where users contribute effort, data, and intent to co-create valuable, tailored outputs.</a:t>
            </a:r>
          </a:p>
        </p:txBody>
      </p:sp>
      <p:sp>
        <p:nvSpPr>
          <p:cNvPr id="5" name="Fußzeilenplatzhalter 4">
            <a:extLst>
              <a:ext uri="{FF2B5EF4-FFF2-40B4-BE49-F238E27FC236}">
                <a16:creationId xmlns:a16="http://schemas.microsoft.com/office/drawing/2014/main" id="{3C7ABA0D-B09C-FEA7-8C0D-E5E88B93FCC9}"/>
              </a:ext>
            </a:extLst>
          </p:cNvPr>
          <p:cNvSpPr>
            <a:spLocks noGrp="1"/>
          </p:cNvSpPr>
          <p:nvPr>
            <p:ph type="ftr" sz="quarter" idx="3"/>
          </p:nvPr>
        </p:nvSpPr>
        <p:spPr>
          <a:xfrm>
            <a:off x="-205368" y="5580040"/>
            <a:ext cx="7200800" cy="360000"/>
          </a:xfrm>
        </p:spPr>
        <p:txBody>
          <a:bodyPr/>
          <a:lstStyle/>
          <a:p>
            <a:r>
              <a:rPr lang="de-DE" dirty="0">
                <a:solidFill>
                  <a:schemeClr val="tx1"/>
                </a:solidFill>
              </a:rPr>
              <a:t>Zimmerman, Pauwels and Bart, Generative AI and Individual Privacy, 2026</a:t>
            </a:r>
            <a:endParaRPr lang="en-GB" dirty="0">
              <a:solidFill>
                <a:schemeClr val="tx1"/>
              </a:solidFill>
            </a:endParaRPr>
          </a:p>
        </p:txBody>
      </p:sp>
      <p:pic>
        <p:nvPicPr>
          <p:cNvPr id="34" name="Grafik 33">
            <a:extLst>
              <a:ext uri="{FF2B5EF4-FFF2-40B4-BE49-F238E27FC236}">
                <a16:creationId xmlns:a16="http://schemas.microsoft.com/office/drawing/2014/main" id="{52467A5D-9FBD-E735-ABD1-F85672E05434}"/>
              </a:ext>
            </a:extLst>
          </p:cNvPr>
          <p:cNvPicPr>
            <a:picLocks noChangeAspect="1"/>
          </p:cNvPicPr>
          <p:nvPr/>
        </p:nvPicPr>
        <p:blipFill>
          <a:blip r:embed="rId3"/>
          <a:stretch>
            <a:fillRect/>
          </a:stretch>
        </p:blipFill>
        <p:spPr>
          <a:xfrm>
            <a:off x="6476126" y="862551"/>
            <a:ext cx="5380514" cy="5230604"/>
          </a:xfrm>
          <a:prstGeom prst="rect">
            <a:avLst/>
          </a:prstGeom>
        </p:spPr>
      </p:pic>
    </p:spTree>
    <p:extLst>
      <p:ext uri="{BB962C8B-B14F-4D97-AF65-F5344CB8AC3E}">
        <p14:creationId xmlns:p14="http://schemas.microsoft.com/office/powerpoint/2010/main" val="2478022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B81E4C-C41F-34A2-9458-594F612CBB11}"/>
            </a:ext>
          </a:extLst>
        </p:cNvPr>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61DADF37-93D8-58E7-6706-C81A9A19CA27}"/>
              </a:ext>
            </a:extLst>
          </p:cNvPr>
          <p:cNvSpPr>
            <a:spLocks noGrp="1"/>
          </p:cNvSpPr>
          <p:nvPr>
            <p:ph type="sldNum" sz="quarter" idx="13"/>
          </p:nvPr>
        </p:nvSpPr>
        <p:spPr/>
        <p:txBody>
          <a:bodyPr/>
          <a:lstStyle/>
          <a:p>
            <a:pPr algn="l" rtl="0"/>
            <a:fld id="{78742581-81B1-425F-B25E-3CD197136A05}" type="slidenum">
              <a:rPr lang="de-DE" smtClean="0"/>
              <a:pPr algn="l" rtl="0"/>
              <a:t>13</a:t>
            </a:fld>
            <a:endParaRPr lang="de-DE" dirty="0"/>
          </a:p>
        </p:txBody>
      </p:sp>
      <p:sp>
        <p:nvSpPr>
          <p:cNvPr id="3" name="Titel 2">
            <a:extLst>
              <a:ext uri="{FF2B5EF4-FFF2-40B4-BE49-F238E27FC236}">
                <a16:creationId xmlns:a16="http://schemas.microsoft.com/office/drawing/2014/main" id="{D8B3E4F8-3914-5107-390C-7C6B62B0A727}"/>
              </a:ext>
            </a:extLst>
          </p:cNvPr>
          <p:cNvSpPr>
            <a:spLocks noGrp="1"/>
          </p:cNvSpPr>
          <p:nvPr>
            <p:ph type="title"/>
          </p:nvPr>
        </p:nvSpPr>
        <p:spPr>
          <a:xfrm>
            <a:off x="340784" y="176165"/>
            <a:ext cx="11719411" cy="506461"/>
          </a:xfrm>
        </p:spPr>
        <p:txBody>
          <a:bodyPr>
            <a:noAutofit/>
          </a:bodyPr>
          <a:lstStyle/>
          <a:p>
            <a:r>
              <a:rPr lang="en-US" sz="2800" b="0" dirty="0">
                <a:solidFill>
                  <a:schemeClr val="tx1"/>
                </a:solidFill>
              </a:rPr>
              <a:t>Across 4 studies and 2 continents, AI literacy </a:t>
            </a:r>
            <a:r>
              <a:rPr lang="en-US" sz="2800" b="0" dirty="0">
                <a:solidFill>
                  <a:schemeClr val="tx1"/>
                </a:solidFill>
                <a:sym typeface="Wingdings" pitchFamily="2" charset="2"/>
              </a:rPr>
              <a:t> Self-investment  Privacy Value</a:t>
            </a:r>
            <a:endParaRPr lang="en-US" sz="2800" b="0" dirty="0">
              <a:solidFill>
                <a:schemeClr val="tx1"/>
              </a:solidFill>
            </a:endParaRPr>
          </a:p>
        </p:txBody>
      </p:sp>
      <p:grpSp>
        <p:nvGrpSpPr>
          <p:cNvPr id="12" name="Gruppieren 11">
            <a:extLst>
              <a:ext uri="{FF2B5EF4-FFF2-40B4-BE49-F238E27FC236}">
                <a16:creationId xmlns:a16="http://schemas.microsoft.com/office/drawing/2014/main" id="{8738ACF2-458E-F1AD-C6AC-B8E8CA966328}"/>
              </a:ext>
            </a:extLst>
          </p:cNvPr>
          <p:cNvGrpSpPr/>
          <p:nvPr/>
        </p:nvGrpSpPr>
        <p:grpSpPr>
          <a:xfrm>
            <a:off x="468374" y="1603660"/>
            <a:ext cx="10929727" cy="3650680"/>
            <a:chOff x="1249052" y="1830336"/>
            <a:chExt cx="9601300" cy="2939970"/>
          </a:xfrm>
        </p:grpSpPr>
        <p:sp>
          <p:nvSpPr>
            <p:cNvPr id="36" name="Rechteck 35">
              <a:extLst>
                <a:ext uri="{FF2B5EF4-FFF2-40B4-BE49-F238E27FC236}">
                  <a16:creationId xmlns:a16="http://schemas.microsoft.com/office/drawing/2014/main" id="{EC8CB9AB-AE9E-359E-61DC-E867D09CE650}"/>
                </a:ext>
              </a:extLst>
            </p:cNvPr>
            <p:cNvSpPr/>
            <p:nvPr/>
          </p:nvSpPr>
          <p:spPr bwMode="auto">
            <a:xfrm>
              <a:off x="6640322" y="2018727"/>
              <a:ext cx="2465031" cy="2331783"/>
            </a:xfrm>
            <a:prstGeom prst="rect">
              <a:avLst/>
            </a:prstGeom>
            <a:solidFill>
              <a:sysClr val="window" lastClr="FFFFFF"/>
            </a:solidFill>
            <a:ln w="19050" cap="flat" cmpd="sng" algn="ctr">
              <a:solidFill>
                <a:sysClr val="windowText" lastClr="000000"/>
              </a:solidFill>
              <a:prstDash val="solid"/>
              <a:round/>
              <a:headEnd type="none" w="med" len="med"/>
              <a:tailEnd type="none" w="med" len="med"/>
            </a:ln>
            <a:effectLst/>
          </p:spPr>
          <p:txBody>
            <a:bodyPr vert="horz" wrap="square" lIns="90000" tIns="46800" rIns="90000" bIns="46800" numCol="1" rtlCol="0" anchor="b" anchorCtr="0" compatLnSpc="1">
              <a:prstTxWarp prst="textNoShape">
                <a:avLst/>
              </a:prstTxWarp>
            </a:bodyPr>
            <a:lstStyle/>
            <a:p>
              <a:pPr marL="0" marR="0" lvl="0" indent="0" algn="ctr" defTabSz="457200" eaLnBrk="0" fontAlgn="base" latinLnBrk="0" hangingPunct="0">
                <a:lnSpc>
                  <a:spcPct val="100000"/>
                </a:lnSpc>
                <a:spcBef>
                  <a:spcPct val="20000"/>
                </a:spcBef>
                <a:spcAft>
                  <a:spcPct val="0"/>
                </a:spcAft>
                <a:buClrTx/>
                <a:buSzTx/>
                <a:buFontTx/>
                <a:buNone/>
                <a:tabLst/>
                <a:defRPr/>
              </a:pPr>
              <a:r>
                <a:rPr kumimoji="0" lang="en-US" sz="1600" b="1" i="0" u="none" strike="noStrike" kern="0" cap="none" spc="0" normalizeH="0" baseline="0" noProof="0" dirty="0">
                  <a:ln>
                    <a:noFill/>
                  </a:ln>
                  <a:effectLst/>
                  <a:uLnTx/>
                  <a:uFillTx/>
                  <a:cs typeface="Times New Roman" panose="02020603050405020304" pitchFamily="18" charset="0"/>
                </a:rPr>
                <a:t>Privacy Calculus</a:t>
              </a:r>
            </a:p>
          </p:txBody>
        </p:sp>
        <p:sp>
          <p:nvSpPr>
            <p:cNvPr id="37" name="Rechteck: abgerundete Ecken 36">
              <a:extLst>
                <a:ext uri="{FF2B5EF4-FFF2-40B4-BE49-F238E27FC236}">
                  <a16:creationId xmlns:a16="http://schemas.microsoft.com/office/drawing/2014/main" id="{2154A171-8A5E-BCC7-3B0D-420A4C78055B}"/>
                </a:ext>
              </a:extLst>
            </p:cNvPr>
            <p:cNvSpPr/>
            <p:nvPr/>
          </p:nvSpPr>
          <p:spPr bwMode="auto">
            <a:xfrm>
              <a:off x="7178921" y="2225664"/>
              <a:ext cx="1439607" cy="688398"/>
            </a:xfrm>
            <a:prstGeom prst="roundRect">
              <a:avLst/>
            </a:prstGeom>
            <a:solidFill>
              <a:sysClr val="window" lastClr="FFFFFF"/>
            </a:solidFill>
            <a:ln w="19050" cap="flat" cmpd="sng" algn="ctr">
              <a:solidFill>
                <a:sysClr val="windowText" lastClr="000000"/>
              </a:solidFill>
              <a:prstDash val="dash"/>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marL="0" marR="0" lvl="0" indent="0" algn="ctr" defTabSz="457200" eaLnBrk="0" fontAlgn="base" latinLnBrk="0" hangingPunct="0">
                <a:lnSpc>
                  <a:spcPct val="100000"/>
                </a:lnSpc>
                <a:spcBef>
                  <a:spcPct val="20000"/>
                </a:spcBef>
                <a:spcAft>
                  <a:spcPct val="0"/>
                </a:spcAft>
                <a:buClrTx/>
                <a:buSzTx/>
                <a:buFontTx/>
                <a:buNone/>
                <a:tabLst/>
                <a:defRPr/>
              </a:pPr>
              <a:r>
                <a:rPr kumimoji="0" lang="en-US" sz="1400" b="0" i="0" u="none" strike="noStrike" kern="0" cap="none" spc="0" normalizeH="0" baseline="0" noProof="0" dirty="0">
                  <a:ln>
                    <a:noFill/>
                  </a:ln>
                  <a:effectLst/>
                  <a:uLnTx/>
                  <a:uFillTx/>
                  <a:cs typeface="Times New Roman" panose="02020603050405020304" pitchFamily="18" charset="0"/>
                </a:rPr>
                <a:t>Perceived Benefits</a:t>
              </a:r>
            </a:p>
            <a:p>
              <a:pPr marL="0" marR="0" lvl="0" indent="0" algn="ctr" defTabSz="457200" eaLnBrk="0" fontAlgn="base" latinLnBrk="0" hangingPunct="0">
                <a:lnSpc>
                  <a:spcPct val="100000"/>
                </a:lnSpc>
                <a:spcBef>
                  <a:spcPct val="20000"/>
                </a:spcBef>
                <a:spcAft>
                  <a:spcPct val="0"/>
                </a:spcAft>
                <a:buClrTx/>
                <a:buSzTx/>
                <a:buFontTx/>
                <a:buNone/>
                <a:tabLst/>
                <a:defRPr/>
              </a:pPr>
              <a:r>
                <a:rPr lang="en-US" sz="1400" kern="0" dirty="0">
                  <a:cs typeface="Times New Roman" panose="02020603050405020304" pitchFamily="18" charset="0"/>
                </a:rPr>
                <a:t>(S2-S4)</a:t>
              </a:r>
              <a:endParaRPr kumimoji="0" lang="en-US" sz="1400" b="0" i="0" u="none" strike="noStrike" kern="0" cap="none" spc="0" normalizeH="0" baseline="0" noProof="0" dirty="0">
                <a:ln>
                  <a:noFill/>
                </a:ln>
                <a:effectLst/>
                <a:uLnTx/>
                <a:uFillTx/>
                <a:cs typeface="Times New Roman" panose="02020603050405020304" pitchFamily="18" charset="0"/>
              </a:endParaRPr>
            </a:p>
          </p:txBody>
        </p:sp>
        <p:sp>
          <p:nvSpPr>
            <p:cNvPr id="38" name="Rechteck: abgerundete Ecken 37">
              <a:extLst>
                <a:ext uri="{FF2B5EF4-FFF2-40B4-BE49-F238E27FC236}">
                  <a16:creationId xmlns:a16="http://schemas.microsoft.com/office/drawing/2014/main" id="{B575585C-E180-B049-A4CC-4B8B9C2892EF}"/>
                </a:ext>
              </a:extLst>
            </p:cNvPr>
            <p:cNvSpPr/>
            <p:nvPr/>
          </p:nvSpPr>
          <p:spPr bwMode="auto">
            <a:xfrm>
              <a:off x="7180735" y="3087861"/>
              <a:ext cx="1439607" cy="688398"/>
            </a:xfrm>
            <a:prstGeom prst="roundRect">
              <a:avLst/>
            </a:prstGeom>
            <a:solidFill>
              <a:sysClr val="window" lastClr="FFFFFF"/>
            </a:solidFill>
            <a:ln w="19050" cap="flat" cmpd="sng" algn="ctr">
              <a:solidFill>
                <a:sysClr val="windowText" lastClr="000000"/>
              </a:solidFill>
              <a:prstDash val="dash"/>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marL="0" marR="0" lvl="0" indent="0" algn="ctr" defTabSz="457200" eaLnBrk="0" fontAlgn="base" latinLnBrk="0" hangingPunct="0">
                <a:lnSpc>
                  <a:spcPct val="100000"/>
                </a:lnSpc>
                <a:spcBef>
                  <a:spcPct val="20000"/>
                </a:spcBef>
                <a:spcAft>
                  <a:spcPct val="0"/>
                </a:spcAft>
                <a:buClrTx/>
                <a:buSzTx/>
                <a:buFontTx/>
                <a:buNone/>
                <a:tabLst/>
                <a:defRPr/>
              </a:pPr>
              <a:r>
                <a:rPr kumimoji="0" lang="en-US" sz="1400" b="0" i="0" u="none" strike="noStrike" kern="0" cap="none" spc="0" normalizeH="0" baseline="0" noProof="0" dirty="0">
                  <a:ln>
                    <a:noFill/>
                  </a:ln>
                  <a:effectLst/>
                  <a:uLnTx/>
                  <a:uFillTx/>
                  <a:cs typeface="Times New Roman" panose="02020603050405020304" pitchFamily="18" charset="0"/>
                </a:rPr>
                <a:t>Perceived Privacy Risks</a:t>
              </a:r>
            </a:p>
            <a:p>
              <a:pPr marL="0" marR="0" lvl="0" indent="0" algn="ctr" defTabSz="457200" eaLnBrk="0" fontAlgn="base" latinLnBrk="0" hangingPunct="0">
                <a:lnSpc>
                  <a:spcPct val="100000"/>
                </a:lnSpc>
                <a:spcBef>
                  <a:spcPct val="20000"/>
                </a:spcBef>
                <a:spcAft>
                  <a:spcPct val="0"/>
                </a:spcAft>
                <a:buClrTx/>
                <a:buSzTx/>
                <a:buFontTx/>
                <a:buNone/>
                <a:tabLst/>
                <a:defRPr/>
              </a:pPr>
              <a:r>
                <a:rPr lang="en-US" sz="1400" kern="0" dirty="0">
                  <a:cs typeface="Times New Roman" panose="02020603050405020304" pitchFamily="18" charset="0"/>
                </a:rPr>
                <a:t>(S2-S4)</a:t>
              </a:r>
              <a:endParaRPr kumimoji="0" lang="en-US" sz="1400" b="0" i="0" u="none" strike="noStrike" kern="0" cap="none" spc="0" normalizeH="0" baseline="0" noProof="0" dirty="0">
                <a:ln>
                  <a:noFill/>
                </a:ln>
                <a:effectLst/>
                <a:uLnTx/>
                <a:uFillTx/>
                <a:cs typeface="Times New Roman" panose="02020603050405020304" pitchFamily="18" charset="0"/>
              </a:endParaRPr>
            </a:p>
          </p:txBody>
        </p:sp>
        <p:sp>
          <p:nvSpPr>
            <p:cNvPr id="40" name="Rechteck: abgerundete Ecken 39">
              <a:extLst>
                <a:ext uri="{FF2B5EF4-FFF2-40B4-BE49-F238E27FC236}">
                  <a16:creationId xmlns:a16="http://schemas.microsoft.com/office/drawing/2014/main" id="{298B0FA3-944C-A632-9F19-8DEEF5628A5E}"/>
                </a:ext>
              </a:extLst>
            </p:cNvPr>
            <p:cNvSpPr/>
            <p:nvPr/>
          </p:nvSpPr>
          <p:spPr bwMode="auto">
            <a:xfrm>
              <a:off x="5173966" y="2639034"/>
              <a:ext cx="1465955" cy="688398"/>
            </a:xfrm>
            <a:prstGeom prst="roundRect">
              <a:avLst/>
            </a:prstGeom>
            <a:noFill/>
            <a:ln w="19050" cap="flat" cmpd="sng" algn="ctr">
              <a:solidFill>
                <a:srgbClr val="4D4D4D"/>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algn="ctr" defTabSz="457200" eaLnBrk="0" fontAlgn="base" hangingPunct="0">
                <a:spcBef>
                  <a:spcPct val="20000"/>
                </a:spcBef>
                <a:spcAft>
                  <a:spcPct val="0"/>
                </a:spcAft>
                <a:defRPr/>
              </a:pPr>
              <a:r>
                <a:rPr lang="en-US" sz="1400" kern="0" dirty="0">
                  <a:cs typeface="Times New Roman" panose="02020603050405020304" pitchFamily="18" charset="0"/>
                </a:rPr>
                <a:t>Perceived Output Ownership </a:t>
              </a:r>
            </a:p>
            <a:p>
              <a:pPr algn="ctr" defTabSz="457200" eaLnBrk="0" fontAlgn="base" hangingPunct="0">
                <a:spcBef>
                  <a:spcPct val="20000"/>
                </a:spcBef>
                <a:spcAft>
                  <a:spcPct val="0"/>
                </a:spcAft>
                <a:defRPr/>
              </a:pPr>
              <a:r>
                <a:rPr lang="en-US" sz="1400" kern="0" dirty="0">
                  <a:cs typeface="Times New Roman" panose="02020603050405020304" pitchFamily="18" charset="0"/>
                </a:rPr>
                <a:t>(S1-S4)</a:t>
              </a:r>
            </a:p>
          </p:txBody>
        </p:sp>
        <p:sp>
          <p:nvSpPr>
            <p:cNvPr id="41" name="Rechteck 40">
              <a:extLst>
                <a:ext uri="{FF2B5EF4-FFF2-40B4-BE49-F238E27FC236}">
                  <a16:creationId xmlns:a16="http://schemas.microsoft.com/office/drawing/2014/main" id="{4324BEAC-0190-659F-6D93-9960CE3FD3F7}"/>
                </a:ext>
              </a:extLst>
            </p:cNvPr>
            <p:cNvSpPr/>
            <p:nvPr/>
          </p:nvSpPr>
          <p:spPr bwMode="auto">
            <a:xfrm>
              <a:off x="1249052" y="1830336"/>
              <a:ext cx="9601300" cy="2939970"/>
            </a:xfrm>
            <a:prstGeom prst="rect">
              <a:avLst/>
            </a:prstGeom>
            <a:noFill/>
            <a:ln w="19050" cap="flat" cmpd="sng" algn="ctr">
              <a:solidFill>
                <a:srgbClr val="4D4D4D"/>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algn="ctr" defTabSz="457200" eaLnBrk="0" fontAlgn="base" hangingPunct="0">
                <a:spcBef>
                  <a:spcPct val="20000"/>
                </a:spcBef>
                <a:spcAft>
                  <a:spcPct val="0"/>
                </a:spcAft>
                <a:defRPr/>
              </a:pPr>
              <a:endParaRPr lang="en-US" sz="2000" kern="0">
                <a:cs typeface="Times New Roman" panose="02020603050405020304" pitchFamily="18" charset="0"/>
              </a:endParaRPr>
            </a:p>
          </p:txBody>
        </p:sp>
        <p:cxnSp>
          <p:nvCxnSpPr>
            <p:cNvPr id="42" name="Gerade Verbindung mit Pfeil 41">
              <a:extLst>
                <a:ext uri="{FF2B5EF4-FFF2-40B4-BE49-F238E27FC236}">
                  <a16:creationId xmlns:a16="http://schemas.microsoft.com/office/drawing/2014/main" id="{C208F3CC-50CE-8147-5E02-A991E9F20283}"/>
                </a:ext>
              </a:extLst>
            </p:cNvPr>
            <p:cNvCxnSpPr>
              <a:cxnSpLocks/>
              <a:stCxn id="40" idx="3"/>
              <a:endCxn id="37" idx="1"/>
            </p:cNvCxnSpPr>
            <p:nvPr/>
          </p:nvCxnSpPr>
          <p:spPr bwMode="auto">
            <a:xfrm flipV="1">
              <a:off x="6639921" y="2569863"/>
              <a:ext cx="539000" cy="413370"/>
            </a:xfrm>
            <a:prstGeom prst="straightConnector1">
              <a:avLst/>
            </a:prstGeom>
            <a:solidFill>
              <a:srgbClr val="DDDDDD"/>
            </a:solidFill>
            <a:ln w="19050" cap="flat" cmpd="sng" algn="ctr">
              <a:solidFill>
                <a:srgbClr val="4D4D4D"/>
              </a:solidFill>
              <a:prstDash val="solid"/>
              <a:round/>
              <a:headEnd type="none" w="med" len="med"/>
              <a:tailEnd type="triangle"/>
            </a:ln>
            <a:effectLst/>
          </p:spPr>
        </p:cxnSp>
        <p:sp>
          <p:nvSpPr>
            <p:cNvPr id="43" name="Rechteck: abgerundete Ecken 42">
              <a:extLst>
                <a:ext uri="{FF2B5EF4-FFF2-40B4-BE49-F238E27FC236}">
                  <a16:creationId xmlns:a16="http://schemas.microsoft.com/office/drawing/2014/main" id="{90D710B8-ADD1-E8A5-DDFC-E0A2DE05E176}"/>
                </a:ext>
              </a:extLst>
            </p:cNvPr>
            <p:cNvSpPr/>
            <p:nvPr/>
          </p:nvSpPr>
          <p:spPr bwMode="auto">
            <a:xfrm>
              <a:off x="3417708" y="2639035"/>
              <a:ext cx="1439607" cy="688398"/>
            </a:xfrm>
            <a:prstGeom prst="roundRect">
              <a:avLst/>
            </a:prstGeom>
            <a:solidFill>
              <a:sysClr val="window" lastClr="FFFFFF">
                <a:lumMod val="95000"/>
              </a:sysClr>
            </a:solidFill>
            <a:ln w="19050" cap="flat" cmpd="sng" algn="ctr">
              <a:solidFill>
                <a:srgbClr val="4D4D4D"/>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marL="0" marR="0" lvl="0" indent="0" algn="ctr" defTabSz="457200" eaLnBrk="0" fontAlgn="base" latinLnBrk="0" hangingPunct="0">
                <a:lnSpc>
                  <a:spcPct val="100000"/>
                </a:lnSpc>
                <a:spcBef>
                  <a:spcPct val="20000"/>
                </a:spcBef>
                <a:spcAft>
                  <a:spcPct val="0"/>
                </a:spcAft>
                <a:buClrTx/>
                <a:buSzTx/>
                <a:buFontTx/>
                <a:buNone/>
                <a:tabLst/>
                <a:defRPr/>
              </a:pPr>
              <a:r>
                <a:rPr kumimoji="0" lang="en-US" sz="1400" b="0" i="0" u="none" strike="noStrike" kern="0" cap="none" spc="0" normalizeH="0" baseline="0" noProof="0" dirty="0">
                  <a:ln>
                    <a:noFill/>
                  </a:ln>
                  <a:effectLst/>
                  <a:uLnTx/>
                  <a:uFillTx/>
                  <a:cs typeface="Times New Roman" panose="02020603050405020304" pitchFamily="18" charset="0"/>
                </a:rPr>
                <a:t>Self-Investment (S1-S4)</a:t>
              </a:r>
            </a:p>
          </p:txBody>
        </p:sp>
        <p:cxnSp>
          <p:nvCxnSpPr>
            <p:cNvPr id="44" name="Gerade Verbindung mit Pfeil 43">
              <a:extLst>
                <a:ext uri="{FF2B5EF4-FFF2-40B4-BE49-F238E27FC236}">
                  <a16:creationId xmlns:a16="http://schemas.microsoft.com/office/drawing/2014/main" id="{BD54FF32-F274-0776-B146-0E73BB9CB685}"/>
                </a:ext>
              </a:extLst>
            </p:cNvPr>
            <p:cNvCxnSpPr>
              <a:cxnSpLocks/>
              <a:stCxn id="40" idx="3"/>
              <a:endCxn id="38" idx="1"/>
            </p:cNvCxnSpPr>
            <p:nvPr/>
          </p:nvCxnSpPr>
          <p:spPr bwMode="auto">
            <a:xfrm>
              <a:off x="6639921" y="2983233"/>
              <a:ext cx="540814" cy="448827"/>
            </a:xfrm>
            <a:prstGeom prst="straightConnector1">
              <a:avLst/>
            </a:prstGeom>
            <a:solidFill>
              <a:srgbClr val="DDDDDD"/>
            </a:solidFill>
            <a:ln w="19050" cap="flat" cmpd="sng" algn="ctr">
              <a:solidFill>
                <a:srgbClr val="4D4D4D"/>
              </a:solidFill>
              <a:prstDash val="solid"/>
              <a:round/>
              <a:headEnd type="none" w="med" len="med"/>
              <a:tailEnd type="triangle"/>
            </a:ln>
            <a:effectLst/>
          </p:spPr>
        </p:cxnSp>
        <p:cxnSp>
          <p:nvCxnSpPr>
            <p:cNvPr id="45" name="Gerade Verbindung mit Pfeil 44">
              <a:extLst>
                <a:ext uri="{FF2B5EF4-FFF2-40B4-BE49-F238E27FC236}">
                  <a16:creationId xmlns:a16="http://schemas.microsoft.com/office/drawing/2014/main" id="{39C26FB2-DD6F-D5FD-6CC6-E6E2261FB6E7}"/>
                </a:ext>
              </a:extLst>
            </p:cNvPr>
            <p:cNvCxnSpPr>
              <a:cxnSpLocks/>
              <a:stCxn id="43" idx="3"/>
              <a:endCxn id="40" idx="1"/>
            </p:cNvCxnSpPr>
            <p:nvPr/>
          </p:nvCxnSpPr>
          <p:spPr bwMode="auto">
            <a:xfrm flipV="1">
              <a:off x="4857315" y="2983233"/>
              <a:ext cx="316651" cy="1"/>
            </a:xfrm>
            <a:prstGeom prst="straightConnector1">
              <a:avLst/>
            </a:prstGeom>
            <a:solidFill>
              <a:srgbClr val="DDDDDD"/>
            </a:solidFill>
            <a:ln w="19050" cap="flat" cmpd="sng" algn="ctr">
              <a:solidFill>
                <a:srgbClr val="4D4D4D"/>
              </a:solidFill>
              <a:prstDash val="solid"/>
              <a:round/>
              <a:headEnd type="none" w="med" len="med"/>
              <a:tailEnd type="triangle"/>
            </a:ln>
            <a:effectLst/>
          </p:spPr>
        </p:cxnSp>
        <p:sp>
          <p:nvSpPr>
            <p:cNvPr id="46" name="Rechteck: abgerundete Ecken 45">
              <a:extLst>
                <a:ext uri="{FF2B5EF4-FFF2-40B4-BE49-F238E27FC236}">
                  <a16:creationId xmlns:a16="http://schemas.microsoft.com/office/drawing/2014/main" id="{87598CAC-2A4A-385F-26A5-5417023B89A0}"/>
                </a:ext>
              </a:extLst>
            </p:cNvPr>
            <p:cNvSpPr/>
            <p:nvPr/>
          </p:nvSpPr>
          <p:spPr bwMode="auto">
            <a:xfrm>
              <a:off x="9104211" y="2675252"/>
              <a:ext cx="1439607" cy="688398"/>
            </a:xfrm>
            <a:prstGeom prst="roundRect">
              <a:avLst/>
            </a:prstGeom>
            <a:solidFill>
              <a:sysClr val="window" lastClr="FFFFFF">
                <a:lumMod val="95000"/>
              </a:sysClr>
            </a:solidFill>
            <a:ln w="19050" cap="flat" cmpd="sng" algn="ctr">
              <a:solidFill>
                <a:srgbClr val="4D4D4D"/>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marL="0" marR="0" lvl="0" indent="0" algn="ctr" defTabSz="457200" eaLnBrk="0" fontAlgn="base" latinLnBrk="0" hangingPunct="0">
                <a:lnSpc>
                  <a:spcPct val="100000"/>
                </a:lnSpc>
                <a:spcBef>
                  <a:spcPct val="20000"/>
                </a:spcBef>
                <a:spcAft>
                  <a:spcPct val="0"/>
                </a:spcAft>
                <a:buClrTx/>
                <a:buSzTx/>
                <a:buFontTx/>
                <a:buNone/>
                <a:tabLst/>
                <a:defRPr/>
              </a:pPr>
              <a:r>
                <a:rPr kumimoji="0" lang="en-US" sz="1400" b="0" i="0" u="none" strike="noStrike" kern="0" cap="none" spc="0" normalizeH="0" baseline="0" noProof="0" dirty="0">
                  <a:ln>
                    <a:noFill/>
                  </a:ln>
                  <a:effectLst/>
                  <a:uLnTx/>
                  <a:uFillTx/>
                  <a:cs typeface="Times New Roman" panose="02020603050405020304" pitchFamily="18" charset="0"/>
                </a:rPr>
                <a:t>Perceived Privacy Value</a:t>
              </a:r>
            </a:p>
            <a:p>
              <a:pPr marL="0" marR="0" lvl="0" indent="0" algn="ctr" defTabSz="457200" eaLnBrk="0" fontAlgn="base" latinLnBrk="0" hangingPunct="0">
                <a:lnSpc>
                  <a:spcPct val="100000"/>
                </a:lnSpc>
                <a:spcBef>
                  <a:spcPct val="20000"/>
                </a:spcBef>
                <a:spcAft>
                  <a:spcPct val="0"/>
                </a:spcAft>
                <a:buClrTx/>
                <a:buSzTx/>
                <a:buFontTx/>
                <a:buNone/>
                <a:tabLst/>
                <a:defRPr/>
              </a:pPr>
              <a:r>
                <a:rPr lang="en-US" sz="1400" kern="0" dirty="0">
                  <a:cs typeface="Times New Roman" panose="02020603050405020304" pitchFamily="18" charset="0"/>
                </a:rPr>
                <a:t>(S1-S4)</a:t>
              </a:r>
              <a:endParaRPr kumimoji="0" lang="en-US" sz="1400" b="0" i="0" u="none" strike="noStrike" kern="0" cap="none" spc="0" normalizeH="0" baseline="0" noProof="0" dirty="0">
                <a:ln>
                  <a:noFill/>
                </a:ln>
                <a:effectLst/>
                <a:uLnTx/>
                <a:uFillTx/>
                <a:cs typeface="Times New Roman" panose="02020603050405020304" pitchFamily="18" charset="0"/>
              </a:endParaRPr>
            </a:p>
          </p:txBody>
        </p:sp>
        <p:cxnSp>
          <p:nvCxnSpPr>
            <p:cNvPr id="50" name="Gerade Verbindung mit Pfeil 49">
              <a:extLst>
                <a:ext uri="{FF2B5EF4-FFF2-40B4-BE49-F238E27FC236}">
                  <a16:creationId xmlns:a16="http://schemas.microsoft.com/office/drawing/2014/main" id="{53A5DAF6-9983-EB26-D180-146F4FD70A1E}"/>
                </a:ext>
              </a:extLst>
            </p:cNvPr>
            <p:cNvCxnSpPr>
              <a:stCxn id="37" idx="3"/>
              <a:endCxn id="46" idx="1"/>
            </p:cNvCxnSpPr>
            <p:nvPr/>
          </p:nvCxnSpPr>
          <p:spPr bwMode="auto">
            <a:xfrm>
              <a:off x="8618528" y="2569863"/>
              <a:ext cx="485683" cy="449588"/>
            </a:xfrm>
            <a:prstGeom prst="straightConnector1">
              <a:avLst/>
            </a:prstGeom>
            <a:solidFill>
              <a:srgbClr val="DDDDDD"/>
            </a:solidFill>
            <a:ln w="19050" cap="flat" cmpd="sng" algn="ctr">
              <a:solidFill>
                <a:srgbClr val="4D4D4D"/>
              </a:solidFill>
              <a:prstDash val="solid"/>
              <a:round/>
              <a:headEnd type="none" w="med" len="med"/>
              <a:tailEnd type="triangle"/>
            </a:ln>
            <a:effectLst/>
          </p:spPr>
        </p:cxnSp>
        <p:cxnSp>
          <p:nvCxnSpPr>
            <p:cNvPr id="51" name="Gerade Verbindung mit Pfeil 50">
              <a:extLst>
                <a:ext uri="{FF2B5EF4-FFF2-40B4-BE49-F238E27FC236}">
                  <a16:creationId xmlns:a16="http://schemas.microsoft.com/office/drawing/2014/main" id="{32203CC9-0344-0F3F-429E-A3042F75708E}"/>
                </a:ext>
              </a:extLst>
            </p:cNvPr>
            <p:cNvCxnSpPr>
              <a:stCxn id="38" idx="3"/>
              <a:endCxn id="46" idx="1"/>
            </p:cNvCxnSpPr>
            <p:nvPr/>
          </p:nvCxnSpPr>
          <p:spPr bwMode="auto">
            <a:xfrm flipV="1">
              <a:off x="8620342" y="3019451"/>
              <a:ext cx="483869" cy="412609"/>
            </a:xfrm>
            <a:prstGeom prst="straightConnector1">
              <a:avLst/>
            </a:prstGeom>
            <a:solidFill>
              <a:srgbClr val="DDDDDD"/>
            </a:solidFill>
            <a:ln w="19050" cap="flat" cmpd="sng" algn="ctr">
              <a:solidFill>
                <a:srgbClr val="4D4D4D"/>
              </a:solidFill>
              <a:prstDash val="solid"/>
              <a:round/>
              <a:headEnd type="none" w="med" len="med"/>
              <a:tailEnd type="triangle"/>
            </a:ln>
            <a:effectLst/>
          </p:spPr>
        </p:cxnSp>
        <p:cxnSp>
          <p:nvCxnSpPr>
            <p:cNvPr id="53" name="Verbinder: gewinkelt 52">
              <a:extLst>
                <a:ext uri="{FF2B5EF4-FFF2-40B4-BE49-F238E27FC236}">
                  <a16:creationId xmlns:a16="http://schemas.microsoft.com/office/drawing/2014/main" id="{B24DA243-630F-4E3F-29F9-56EF75318761}"/>
                </a:ext>
              </a:extLst>
            </p:cNvPr>
            <p:cNvCxnSpPr>
              <a:cxnSpLocks/>
              <a:stCxn id="54" idx="2"/>
              <a:endCxn id="46" idx="2"/>
            </p:cNvCxnSpPr>
            <p:nvPr/>
          </p:nvCxnSpPr>
          <p:spPr bwMode="auto">
            <a:xfrm rot="16200000" flipH="1">
              <a:off x="6083964" y="-376401"/>
              <a:ext cx="34010" cy="7446091"/>
            </a:xfrm>
            <a:prstGeom prst="bentConnector3">
              <a:avLst>
                <a:gd name="adj1" fmla="val 3559585"/>
              </a:avLst>
            </a:prstGeom>
            <a:solidFill>
              <a:srgbClr val="DDDDDD"/>
            </a:solidFill>
            <a:ln w="19050" cap="flat" cmpd="sng" algn="ctr">
              <a:solidFill>
                <a:srgbClr val="4D4D4D"/>
              </a:solidFill>
              <a:prstDash val="solid"/>
              <a:round/>
              <a:headEnd type="none" w="med" len="med"/>
              <a:tailEnd type="triangle"/>
            </a:ln>
            <a:effectLst/>
          </p:spPr>
        </p:cxnSp>
        <p:sp>
          <p:nvSpPr>
            <p:cNvPr id="54" name="Rechteck: abgerundete Ecken 53">
              <a:extLst>
                <a:ext uri="{FF2B5EF4-FFF2-40B4-BE49-F238E27FC236}">
                  <a16:creationId xmlns:a16="http://schemas.microsoft.com/office/drawing/2014/main" id="{7D3E449C-FFE8-CB16-336B-1E4B0ED59FF1}"/>
                </a:ext>
              </a:extLst>
            </p:cNvPr>
            <p:cNvSpPr/>
            <p:nvPr/>
          </p:nvSpPr>
          <p:spPr bwMode="auto">
            <a:xfrm>
              <a:off x="1658121" y="2641241"/>
              <a:ext cx="1439607" cy="688398"/>
            </a:xfrm>
            <a:prstGeom prst="roundRect">
              <a:avLst/>
            </a:prstGeom>
            <a:noFill/>
            <a:ln w="19050" cap="flat" cmpd="sng" algn="ctr">
              <a:solidFill>
                <a:srgbClr val="4D4D4D"/>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algn="ctr" defTabSz="457200" eaLnBrk="0" fontAlgn="base" hangingPunct="0">
                <a:spcBef>
                  <a:spcPct val="20000"/>
                </a:spcBef>
                <a:spcAft>
                  <a:spcPct val="0"/>
                </a:spcAft>
              </a:pPr>
              <a:r>
                <a:rPr lang="en-US" sz="1400" kern="0" dirty="0">
                  <a:cs typeface="Times New Roman" panose="02020603050405020304" pitchFamily="18" charset="0"/>
                </a:rPr>
                <a:t>AI (Prompt) Literacy (S1, S2)</a:t>
              </a:r>
            </a:p>
          </p:txBody>
        </p:sp>
        <p:cxnSp>
          <p:nvCxnSpPr>
            <p:cNvPr id="55" name="Gerade Verbindung mit Pfeil 54">
              <a:extLst>
                <a:ext uri="{FF2B5EF4-FFF2-40B4-BE49-F238E27FC236}">
                  <a16:creationId xmlns:a16="http://schemas.microsoft.com/office/drawing/2014/main" id="{F327154B-90A7-52F7-9811-C8880E39325C}"/>
                </a:ext>
              </a:extLst>
            </p:cNvPr>
            <p:cNvCxnSpPr>
              <a:cxnSpLocks/>
              <a:stCxn id="54" idx="3"/>
              <a:endCxn id="43" idx="1"/>
            </p:cNvCxnSpPr>
            <p:nvPr/>
          </p:nvCxnSpPr>
          <p:spPr bwMode="auto">
            <a:xfrm flipV="1">
              <a:off x="3097728" y="2983234"/>
              <a:ext cx="319980" cy="2206"/>
            </a:xfrm>
            <a:prstGeom prst="straightConnector1">
              <a:avLst/>
            </a:prstGeom>
            <a:solidFill>
              <a:srgbClr val="DDDDDD"/>
            </a:solidFill>
            <a:ln w="19050" cap="flat" cmpd="sng" algn="ctr">
              <a:solidFill>
                <a:srgbClr val="4D4D4D"/>
              </a:solidFill>
              <a:prstDash val="solid"/>
              <a:round/>
              <a:headEnd type="none" w="med" len="med"/>
              <a:tailEnd type="triangle"/>
            </a:ln>
            <a:effectLst/>
          </p:spPr>
        </p:cxnSp>
        <p:sp>
          <p:nvSpPr>
            <p:cNvPr id="4" name="Rechteck 3">
              <a:extLst>
                <a:ext uri="{FF2B5EF4-FFF2-40B4-BE49-F238E27FC236}">
                  <a16:creationId xmlns:a16="http://schemas.microsoft.com/office/drawing/2014/main" id="{5975907C-3608-D009-3B24-C8C4E6ACB9F2}"/>
                </a:ext>
              </a:extLst>
            </p:cNvPr>
            <p:cNvSpPr/>
            <p:nvPr/>
          </p:nvSpPr>
          <p:spPr bwMode="auto">
            <a:xfrm>
              <a:off x="3111174" y="2688360"/>
              <a:ext cx="271852" cy="228458"/>
            </a:xfrm>
            <a:prstGeom prst="rect">
              <a:avLst/>
            </a:prstGeom>
            <a:noFill/>
            <a:ln w="19050"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marL="0" marR="0" indent="0" algn="ctr"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dirty="0">
                  <a:ln>
                    <a:noFill/>
                  </a:ln>
                  <a:effectLst/>
                  <a:latin typeface="Arial" charset="0"/>
                </a:rPr>
                <a:t>+</a:t>
              </a:r>
            </a:p>
          </p:txBody>
        </p:sp>
        <p:sp>
          <p:nvSpPr>
            <p:cNvPr id="6" name="Rechteck 5">
              <a:extLst>
                <a:ext uri="{FF2B5EF4-FFF2-40B4-BE49-F238E27FC236}">
                  <a16:creationId xmlns:a16="http://schemas.microsoft.com/office/drawing/2014/main" id="{2702A52B-189F-7894-F498-F491A4CB1776}"/>
                </a:ext>
              </a:extLst>
            </p:cNvPr>
            <p:cNvSpPr/>
            <p:nvPr/>
          </p:nvSpPr>
          <p:spPr bwMode="auto">
            <a:xfrm>
              <a:off x="4879896" y="2708474"/>
              <a:ext cx="271852" cy="228458"/>
            </a:xfrm>
            <a:prstGeom prst="rect">
              <a:avLst/>
            </a:prstGeom>
            <a:noFill/>
            <a:ln w="19050"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marL="0" marR="0" indent="0" algn="ctr"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dirty="0">
                  <a:ln>
                    <a:noFill/>
                  </a:ln>
                  <a:effectLst/>
                  <a:latin typeface="Arial" charset="0"/>
                </a:rPr>
                <a:t>+</a:t>
              </a:r>
            </a:p>
          </p:txBody>
        </p:sp>
        <p:sp>
          <p:nvSpPr>
            <p:cNvPr id="7" name="Rechteck 6">
              <a:extLst>
                <a:ext uri="{FF2B5EF4-FFF2-40B4-BE49-F238E27FC236}">
                  <a16:creationId xmlns:a16="http://schemas.microsoft.com/office/drawing/2014/main" id="{71659A09-14B0-A274-9271-9A3B864B9452}"/>
                </a:ext>
              </a:extLst>
            </p:cNvPr>
            <p:cNvSpPr/>
            <p:nvPr/>
          </p:nvSpPr>
          <p:spPr bwMode="auto">
            <a:xfrm>
              <a:off x="6708926" y="2468447"/>
              <a:ext cx="271852" cy="228458"/>
            </a:xfrm>
            <a:prstGeom prst="rect">
              <a:avLst/>
            </a:prstGeom>
            <a:noFill/>
            <a:ln w="19050"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marL="0" marR="0" indent="0" algn="ctr"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dirty="0">
                  <a:ln>
                    <a:noFill/>
                  </a:ln>
                  <a:effectLst/>
                  <a:latin typeface="Arial" charset="0"/>
                </a:rPr>
                <a:t>+</a:t>
              </a:r>
            </a:p>
          </p:txBody>
        </p:sp>
        <p:sp>
          <p:nvSpPr>
            <p:cNvPr id="8" name="Rechteck 7">
              <a:extLst>
                <a:ext uri="{FF2B5EF4-FFF2-40B4-BE49-F238E27FC236}">
                  <a16:creationId xmlns:a16="http://schemas.microsoft.com/office/drawing/2014/main" id="{08739570-2559-3B6D-C268-DE2755EBD185}"/>
                </a:ext>
              </a:extLst>
            </p:cNvPr>
            <p:cNvSpPr/>
            <p:nvPr/>
          </p:nvSpPr>
          <p:spPr bwMode="auto">
            <a:xfrm>
              <a:off x="8796647" y="2480016"/>
              <a:ext cx="271852" cy="228458"/>
            </a:xfrm>
            <a:prstGeom prst="rect">
              <a:avLst/>
            </a:prstGeom>
            <a:noFill/>
            <a:ln w="19050"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marL="0" marR="0" indent="0" algn="ctr"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dirty="0">
                  <a:ln>
                    <a:noFill/>
                  </a:ln>
                  <a:effectLst/>
                  <a:latin typeface="Arial" charset="0"/>
                </a:rPr>
                <a:t>+</a:t>
              </a:r>
            </a:p>
          </p:txBody>
        </p:sp>
        <p:sp>
          <p:nvSpPr>
            <p:cNvPr id="9" name="Rechteck 8">
              <a:extLst>
                <a:ext uri="{FF2B5EF4-FFF2-40B4-BE49-F238E27FC236}">
                  <a16:creationId xmlns:a16="http://schemas.microsoft.com/office/drawing/2014/main" id="{347D5EF6-16FF-94D8-03A8-BFC6D9AB6DCF}"/>
                </a:ext>
              </a:extLst>
            </p:cNvPr>
            <p:cNvSpPr/>
            <p:nvPr/>
          </p:nvSpPr>
          <p:spPr bwMode="auto">
            <a:xfrm>
              <a:off x="5273146" y="4275323"/>
              <a:ext cx="271852" cy="228458"/>
            </a:xfrm>
            <a:prstGeom prst="rect">
              <a:avLst/>
            </a:prstGeom>
            <a:noFill/>
            <a:ln w="19050"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marL="0" marR="0" indent="0" algn="ctr"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dirty="0">
                  <a:ln>
                    <a:noFill/>
                  </a:ln>
                  <a:effectLst/>
                  <a:latin typeface="Arial" charset="0"/>
                </a:rPr>
                <a:t>+</a:t>
              </a:r>
            </a:p>
          </p:txBody>
        </p:sp>
        <p:sp>
          <p:nvSpPr>
            <p:cNvPr id="10" name="Rechteck 9">
              <a:extLst>
                <a:ext uri="{FF2B5EF4-FFF2-40B4-BE49-F238E27FC236}">
                  <a16:creationId xmlns:a16="http://schemas.microsoft.com/office/drawing/2014/main" id="{9A3BFDBF-2C0F-D448-2E54-BA4C6A90AA6E}"/>
                </a:ext>
              </a:extLst>
            </p:cNvPr>
            <p:cNvSpPr/>
            <p:nvPr/>
          </p:nvSpPr>
          <p:spPr bwMode="auto">
            <a:xfrm>
              <a:off x="6738275" y="3305294"/>
              <a:ext cx="271852" cy="228458"/>
            </a:xfrm>
            <a:prstGeom prst="rect">
              <a:avLst/>
            </a:prstGeom>
            <a:noFill/>
            <a:ln w="19050"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marL="0" marR="0" indent="0" algn="ctr"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dirty="0">
                  <a:ln>
                    <a:noFill/>
                  </a:ln>
                  <a:effectLst/>
                  <a:latin typeface="Arial" charset="0"/>
                </a:rPr>
                <a:t>-</a:t>
              </a:r>
            </a:p>
          </p:txBody>
        </p:sp>
        <p:sp>
          <p:nvSpPr>
            <p:cNvPr id="11" name="Rechteck 10">
              <a:extLst>
                <a:ext uri="{FF2B5EF4-FFF2-40B4-BE49-F238E27FC236}">
                  <a16:creationId xmlns:a16="http://schemas.microsoft.com/office/drawing/2014/main" id="{28460F57-3A59-A102-1CF0-B35BF9509E16}"/>
                </a:ext>
              </a:extLst>
            </p:cNvPr>
            <p:cNvSpPr/>
            <p:nvPr/>
          </p:nvSpPr>
          <p:spPr bwMode="auto">
            <a:xfrm>
              <a:off x="8796647" y="3360653"/>
              <a:ext cx="271852" cy="228458"/>
            </a:xfrm>
            <a:prstGeom prst="rect">
              <a:avLst/>
            </a:prstGeom>
            <a:noFill/>
            <a:ln w="19050"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marL="0" marR="0" indent="0" algn="ctr"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dirty="0">
                  <a:ln>
                    <a:noFill/>
                  </a:ln>
                  <a:effectLst/>
                  <a:latin typeface="Arial" charset="0"/>
                </a:rPr>
                <a:t>-</a:t>
              </a:r>
            </a:p>
          </p:txBody>
        </p:sp>
      </p:grpSp>
    </p:spTree>
    <p:extLst>
      <p:ext uri="{BB962C8B-B14F-4D97-AF65-F5344CB8AC3E}">
        <p14:creationId xmlns:p14="http://schemas.microsoft.com/office/powerpoint/2010/main" val="13480020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3F4EFCE6-C174-30C2-293A-440304C2CB4E}"/>
              </a:ext>
            </a:extLst>
          </p:cNvPr>
          <p:cNvSpPr>
            <a:spLocks noGrp="1"/>
          </p:cNvSpPr>
          <p:nvPr>
            <p:ph type="sldNum" sz="quarter" idx="13"/>
          </p:nvPr>
        </p:nvSpPr>
        <p:spPr/>
        <p:txBody>
          <a:bodyPr/>
          <a:lstStyle/>
          <a:p>
            <a:pPr algn="l" rtl="0"/>
            <a:fld id="{78742581-81B1-425F-B25E-3CD197136A05}" type="slidenum">
              <a:rPr lang="de-DE" smtClean="0"/>
              <a:pPr algn="l" rtl="0"/>
              <a:t>14</a:t>
            </a:fld>
            <a:endParaRPr lang="de-DE" dirty="0"/>
          </a:p>
        </p:txBody>
      </p:sp>
      <p:sp>
        <p:nvSpPr>
          <p:cNvPr id="3" name="Titel 2">
            <a:extLst>
              <a:ext uri="{FF2B5EF4-FFF2-40B4-BE49-F238E27FC236}">
                <a16:creationId xmlns:a16="http://schemas.microsoft.com/office/drawing/2014/main" id="{CB3A6097-D004-D855-B1BA-6F03B539FA4A}"/>
              </a:ext>
            </a:extLst>
          </p:cNvPr>
          <p:cNvSpPr>
            <a:spLocks noGrp="1"/>
          </p:cNvSpPr>
          <p:nvPr>
            <p:ph type="title"/>
          </p:nvPr>
        </p:nvSpPr>
        <p:spPr/>
        <p:txBody>
          <a:bodyPr>
            <a:noAutofit/>
          </a:bodyPr>
          <a:lstStyle/>
          <a:p>
            <a:r>
              <a:rPr lang="en-US" sz="3200" b="0" dirty="0">
                <a:solidFill>
                  <a:schemeClr val="tx1"/>
                </a:solidFill>
              </a:rPr>
              <a:t>a) Field Experiment in Germany</a:t>
            </a:r>
          </a:p>
        </p:txBody>
      </p:sp>
      <p:sp>
        <p:nvSpPr>
          <p:cNvPr id="5" name="Fußzeilenplatzhalter 4">
            <a:extLst>
              <a:ext uri="{FF2B5EF4-FFF2-40B4-BE49-F238E27FC236}">
                <a16:creationId xmlns:a16="http://schemas.microsoft.com/office/drawing/2014/main" id="{7DFDE739-B5D7-A1EE-22C9-FCAB7DBB3634}"/>
              </a:ext>
            </a:extLst>
          </p:cNvPr>
          <p:cNvSpPr>
            <a:spLocks noGrp="1"/>
          </p:cNvSpPr>
          <p:nvPr>
            <p:ph type="ftr" sz="quarter" idx="3"/>
          </p:nvPr>
        </p:nvSpPr>
        <p:spPr/>
        <p:txBody>
          <a:bodyPr/>
          <a:lstStyle/>
          <a:p>
            <a:r>
              <a:rPr lang="de-DE" dirty="0"/>
              <a:t>Generative AI and Individual Privacy</a:t>
            </a:r>
            <a:endParaRPr lang="en-GB" dirty="0"/>
          </a:p>
        </p:txBody>
      </p:sp>
      <p:cxnSp>
        <p:nvCxnSpPr>
          <p:cNvPr id="25" name="Gerade Verbindung mit Pfeil 24">
            <a:extLst>
              <a:ext uri="{FF2B5EF4-FFF2-40B4-BE49-F238E27FC236}">
                <a16:creationId xmlns:a16="http://schemas.microsoft.com/office/drawing/2014/main" id="{D0F72541-AABB-CC2D-900C-ADC2C6607A5D}"/>
              </a:ext>
            </a:extLst>
          </p:cNvPr>
          <p:cNvCxnSpPr/>
          <p:nvPr/>
        </p:nvCxnSpPr>
        <p:spPr>
          <a:xfrm>
            <a:off x="1212775" y="1754766"/>
            <a:ext cx="9851010" cy="0"/>
          </a:xfrm>
          <a:prstGeom prst="straightConnector1">
            <a:avLst/>
          </a:prstGeom>
          <a:noFill/>
          <a:ln w="38100" cap="flat" cmpd="sng" algn="ctr">
            <a:solidFill>
              <a:srgbClr val="002060"/>
            </a:solidFill>
            <a:prstDash val="solid"/>
            <a:miter lim="800000"/>
            <a:tailEnd type="triangle"/>
          </a:ln>
          <a:effectLst/>
        </p:spPr>
      </p:cxnSp>
      <p:sp>
        <p:nvSpPr>
          <p:cNvPr id="26" name="Rechteck 25">
            <a:extLst>
              <a:ext uri="{FF2B5EF4-FFF2-40B4-BE49-F238E27FC236}">
                <a16:creationId xmlns:a16="http://schemas.microsoft.com/office/drawing/2014/main" id="{D6856793-9142-70DB-988B-B2B53295FAB6}"/>
              </a:ext>
            </a:extLst>
          </p:cNvPr>
          <p:cNvSpPr/>
          <p:nvPr/>
        </p:nvSpPr>
        <p:spPr>
          <a:xfrm>
            <a:off x="929971" y="1981010"/>
            <a:ext cx="923827" cy="377066"/>
          </a:xfrm>
          <a:prstGeom prst="rect">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effectLst/>
                <a:uLnTx/>
                <a:uFillTx/>
                <a:latin typeface="+mj-lt"/>
                <a:ea typeface="+mn-ea"/>
                <a:cs typeface="Arial" panose="020B0604020202020204" pitchFamily="34" charset="0"/>
              </a:rPr>
              <a:t>t-1</a:t>
            </a:r>
          </a:p>
        </p:txBody>
      </p:sp>
      <p:sp>
        <p:nvSpPr>
          <p:cNvPr id="27" name="Rechteck 26">
            <a:extLst>
              <a:ext uri="{FF2B5EF4-FFF2-40B4-BE49-F238E27FC236}">
                <a16:creationId xmlns:a16="http://schemas.microsoft.com/office/drawing/2014/main" id="{D791E760-5850-F4E7-FE18-71ADC91A5D52}"/>
              </a:ext>
            </a:extLst>
          </p:cNvPr>
          <p:cNvSpPr/>
          <p:nvPr/>
        </p:nvSpPr>
        <p:spPr>
          <a:xfrm>
            <a:off x="5543756" y="1981010"/>
            <a:ext cx="923827" cy="377066"/>
          </a:xfrm>
          <a:prstGeom prst="rect">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effectLst/>
                <a:uLnTx/>
                <a:uFillTx/>
                <a:latin typeface="+mj-lt"/>
                <a:ea typeface="+mn-ea"/>
                <a:cs typeface="Arial" panose="020B0604020202020204" pitchFamily="34" charset="0"/>
              </a:rPr>
              <a:t>t</a:t>
            </a:r>
          </a:p>
        </p:txBody>
      </p:sp>
      <p:sp>
        <p:nvSpPr>
          <p:cNvPr id="28" name="Rechteck 27">
            <a:extLst>
              <a:ext uri="{FF2B5EF4-FFF2-40B4-BE49-F238E27FC236}">
                <a16:creationId xmlns:a16="http://schemas.microsoft.com/office/drawing/2014/main" id="{756C4E5C-D37E-2D07-A2BA-91EDE61B7140}"/>
              </a:ext>
            </a:extLst>
          </p:cNvPr>
          <p:cNvSpPr/>
          <p:nvPr/>
        </p:nvSpPr>
        <p:spPr>
          <a:xfrm>
            <a:off x="10157541" y="1981010"/>
            <a:ext cx="923827" cy="377066"/>
          </a:xfrm>
          <a:prstGeom prst="rect">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effectLst/>
                <a:uLnTx/>
                <a:uFillTx/>
                <a:latin typeface="+mj-lt"/>
                <a:ea typeface="+mn-ea"/>
                <a:cs typeface="Arial" panose="020B0604020202020204" pitchFamily="34" charset="0"/>
              </a:rPr>
              <a:t>t+1</a:t>
            </a:r>
          </a:p>
        </p:txBody>
      </p:sp>
      <p:sp>
        <p:nvSpPr>
          <p:cNvPr id="29" name="Rechteck 28">
            <a:extLst>
              <a:ext uri="{FF2B5EF4-FFF2-40B4-BE49-F238E27FC236}">
                <a16:creationId xmlns:a16="http://schemas.microsoft.com/office/drawing/2014/main" id="{0DEF2EFC-C284-74AB-E7E9-0974391B86E8}"/>
              </a:ext>
            </a:extLst>
          </p:cNvPr>
          <p:cNvSpPr/>
          <p:nvPr/>
        </p:nvSpPr>
        <p:spPr>
          <a:xfrm>
            <a:off x="4050560" y="2583170"/>
            <a:ext cx="4175439" cy="294576"/>
          </a:xfrm>
          <a:prstGeom prst="rect">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de-DE" sz="1600" b="1" i="0" u="none" strike="noStrike" kern="0" cap="none" spc="0" normalizeH="0" baseline="0" noProof="0" dirty="0">
                <a:ln>
                  <a:noFill/>
                </a:ln>
                <a:effectLst/>
                <a:uLnTx/>
                <a:uFillTx/>
                <a:latin typeface="+mj-lt"/>
                <a:ea typeface="+mn-ea"/>
                <a:cs typeface="Arial" panose="020B0604020202020204" pitchFamily="34" charset="0"/>
              </a:rPr>
              <a:t>AI </a:t>
            </a:r>
            <a:r>
              <a:rPr kumimoji="0" lang="de-DE" sz="1600" b="1" i="0" u="none" strike="noStrike" kern="0" cap="none" spc="0" normalizeH="0" baseline="0" noProof="0" dirty="0" err="1">
                <a:ln>
                  <a:noFill/>
                </a:ln>
                <a:effectLst/>
                <a:uLnTx/>
                <a:uFillTx/>
                <a:latin typeface="+mj-lt"/>
                <a:ea typeface="+mn-ea"/>
                <a:cs typeface="Arial" panose="020B0604020202020204" pitchFamily="34" charset="0"/>
              </a:rPr>
              <a:t>Literacy</a:t>
            </a:r>
            <a:r>
              <a:rPr kumimoji="0" lang="de-DE" sz="1600" b="1" i="0" u="none" strike="noStrike" kern="0" cap="none" spc="0" normalizeH="0" baseline="0" noProof="0" dirty="0">
                <a:ln>
                  <a:noFill/>
                </a:ln>
                <a:effectLst/>
                <a:uLnTx/>
                <a:uFillTx/>
                <a:latin typeface="+mj-lt"/>
                <a:ea typeface="+mn-ea"/>
                <a:cs typeface="Arial" panose="020B0604020202020204" pitchFamily="34" charset="0"/>
              </a:rPr>
              <a:t> Training</a:t>
            </a:r>
          </a:p>
        </p:txBody>
      </p:sp>
      <p:sp>
        <p:nvSpPr>
          <p:cNvPr id="30" name="Rechteck 29">
            <a:extLst>
              <a:ext uri="{FF2B5EF4-FFF2-40B4-BE49-F238E27FC236}">
                <a16:creationId xmlns:a16="http://schemas.microsoft.com/office/drawing/2014/main" id="{798F3B92-F3AB-B537-A5B1-8067805A8035}"/>
              </a:ext>
            </a:extLst>
          </p:cNvPr>
          <p:cNvSpPr/>
          <p:nvPr/>
        </p:nvSpPr>
        <p:spPr>
          <a:xfrm>
            <a:off x="246527" y="2541933"/>
            <a:ext cx="2290714" cy="377051"/>
          </a:xfrm>
          <a:prstGeom prst="rect">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de-DE" sz="1600" b="0" i="0" u="none" strike="noStrike" kern="0" cap="none" spc="0" normalizeH="0" baseline="0" noProof="0" dirty="0">
                <a:ln>
                  <a:noFill/>
                </a:ln>
                <a:solidFill>
                  <a:schemeClr val="bg1"/>
                </a:solidFill>
                <a:effectLst/>
                <a:uLnTx/>
                <a:uFillTx/>
                <a:latin typeface="+mj-lt"/>
                <a:ea typeface="+mn-ea"/>
                <a:cs typeface="Arial" panose="020B0604020202020204" pitchFamily="34" charset="0"/>
              </a:rPr>
              <a:t>Questionnaire 1; </a:t>
            </a:r>
            <a:r>
              <a:rPr kumimoji="0" lang="de-DE" sz="1600" b="0" i="1" u="none" strike="noStrike" kern="0" cap="none" spc="0" normalizeH="0" baseline="0" noProof="0" dirty="0">
                <a:ln>
                  <a:noFill/>
                </a:ln>
                <a:solidFill>
                  <a:schemeClr val="bg1"/>
                </a:solidFill>
                <a:effectLst/>
                <a:uLnTx/>
                <a:uFillTx/>
                <a:latin typeface="+mj-lt"/>
                <a:ea typeface="+mn-ea"/>
                <a:cs typeface="Arial" panose="020B0604020202020204" pitchFamily="34" charset="0"/>
              </a:rPr>
              <a:t>N </a:t>
            </a:r>
            <a:r>
              <a:rPr kumimoji="0" lang="de-DE" sz="1600" b="0" i="0" u="none" strike="noStrike" kern="0" cap="none" spc="0" normalizeH="0" baseline="0" noProof="0" dirty="0">
                <a:ln>
                  <a:noFill/>
                </a:ln>
                <a:solidFill>
                  <a:schemeClr val="bg1"/>
                </a:solidFill>
                <a:effectLst/>
                <a:uLnTx/>
                <a:uFillTx/>
                <a:latin typeface="+mj-lt"/>
                <a:ea typeface="+mn-ea"/>
                <a:cs typeface="Arial" panose="020B0604020202020204" pitchFamily="34" charset="0"/>
              </a:rPr>
              <a:t>= 157</a:t>
            </a:r>
          </a:p>
        </p:txBody>
      </p:sp>
      <p:sp>
        <p:nvSpPr>
          <p:cNvPr id="31" name="Rechteck 30">
            <a:extLst>
              <a:ext uri="{FF2B5EF4-FFF2-40B4-BE49-F238E27FC236}">
                <a16:creationId xmlns:a16="http://schemas.microsoft.com/office/drawing/2014/main" id="{E3FFB18A-9A80-BAC0-A721-D4ADA0BC6BEB}"/>
              </a:ext>
            </a:extLst>
          </p:cNvPr>
          <p:cNvSpPr/>
          <p:nvPr/>
        </p:nvSpPr>
        <p:spPr>
          <a:xfrm>
            <a:off x="9288403" y="2541932"/>
            <a:ext cx="2290714" cy="377051"/>
          </a:xfrm>
          <a:prstGeom prst="rect">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de-DE" sz="1600" b="0" i="0" u="none" strike="noStrike" kern="0" cap="none" spc="0" normalizeH="0" baseline="0" noProof="0" dirty="0">
                <a:ln>
                  <a:noFill/>
                </a:ln>
                <a:effectLst/>
                <a:uLnTx/>
                <a:uFillTx/>
                <a:latin typeface="+mj-lt"/>
                <a:ea typeface="+mn-ea"/>
                <a:cs typeface="Arial" panose="020B0604020202020204" pitchFamily="34" charset="0"/>
              </a:rPr>
              <a:t>Questionnaire 2; </a:t>
            </a:r>
            <a:r>
              <a:rPr kumimoji="0" lang="de-DE" sz="1600" b="0" i="1" u="none" strike="noStrike" kern="0" cap="none" spc="0" normalizeH="0" baseline="0" noProof="0" dirty="0">
                <a:ln>
                  <a:noFill/>
                </a:ln>
                <a:effectLst/>
                <a:uLnTx/>
                <a:uFillTx/>
                <a:latin typeface="+mj-lt"/>
                <a:ea typeface="+mn-ea"/>
                <a:cs typeface="Arial" panose="020B0604020202020204" pitchFamily="34" charset="0"/>
              </a:rPr>
              <a:t>N</a:t>
            </a:r>
            <a:r>
              <a:rPr kumimoji="0" lang="de-DE" sz="1600" b="0" i="0" u="none" strike="noStrike" kern="0" cap="none" spc="0" normalizeH="0" baseline="0" noProof="0" dirty="0">
                <a:ln>
                  <a:noFill/>
                </a:ln>
                <a:effectLst/>
                <a:uLnTx/>
                <a:uFillTx/>
                <a:latin typeface="+mj-lt"/>
                <a:ea typeface="+mn-ea"/>
                <a:cs typeface="Arial" panose="020B0604020202020204" pitchFamily="34" charset="0"/>
              </a:rPr>
              <a:t> = 74 </a:t>
            </a:r>
          </a:p>
        </p:txBody>
      </p:sp>
      <p:cxnSp>
        <p:nvCxnSpPr>
          <p:cNvPr id="32" name="Verbinder: gewinkelt 31">
            <a:extLst>
              <a:ext uri="{FF2B5EF4-FFF2-40B4-BE49-F238E27FC236}">
                <a16:creationId xmlns:a16="http://schemas.microsoft.com/office/drawing/2014/main" id="{8950FBE2-A2C8-E3D6-38A0-88BD35CF42C7}"/>
              </a:ext>
            </a:extLst>
          </p:cNvPr>
          <p:cNvCxnSpPr>
            <a:stCxn id="30" idx="2"/>
            <a:endCxn id="31" idx="2"/>
          </p:cNvCxnSpPr>
          <p:nvPr/>
        </p:nvCxnSpPr>
        <p:spPr>
          <a:xfrm rot="5400000" flipH="1" flipV="1">
            <a:off x="5912821" y="-1601954"/>
            <a:ext cx="1" cy="9041876"/>
          </a:xfrm>
          <a:prstGeom prst="bentConnector3">
            <a:avLst>
              <a:gd name="adj1" fmla="val -22860000000"/>
            </a:avLst>
          </a:prstGeom>
          <a:noFill/>
          <a:ln w="25400" cap="flat" cmpd="sng" algn="ctr">
            <a:solidFill>
              <a:srgbClr val="ED7D31"/>
            </a:solidFill>
            <a:prstDash val="solid"/>
            <a:miter lim="800000"/>
            <a:headEnd type="triangle"/>
            <a:tailEnd type="triangle"/>
          </a:ln>
          <a:effectLst/>
        </p:spPr>
      </p:cxnSp>
      <p:sp>
        <p:nvSpPr>
          <p:cNvPr id="34" name="Rechteck 33">
            <a:extLst>
              <a:ext uri="{FF2B5EF4-FFF2-40B4-BE49-F238E27FC236}">
                <a16:creationId xmlns:a16="http://schemas.microsoft.com/office/drawing/2014/main" id="{9B66A825-B67D-6F3A-5D64-F83329EDBF26}"/>
              </a:ext>
            </a:extLst>
          </p:cNvPr>
          <p:cNvSpPr/>
          <p:nvPr/>
        </p:nvSpPr>
        <p:spPr>
          <a:xfrm>
            <a:off x="4658182" y="3261520"/>
            <a:ext cx="2836815" cy="377051"/>
          </a:xfrm>
          <a:prstGeom prst="rect">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de-DE" sz="1600" b="0" i="0" u="none" strike="noStrike" kern="0" cap="none" spc="0" normalizeH="0" baseline="0" noProof="0" dirty="0" err="1">
                <a:ln>
                  <a:noFill/>
                </a:ln>
                <a:effectLst/>
                <a:uLnTx/>
                <a:uFillTx/>
                <a:latin typeface="+mj-lt"/>
                <a:ea typeface="+mn-ea"/>
                <a:cs typeface="Arial" panose="020B0604020202020204" pitchFamily="34" charset="0"/>
              </a:rPr>
              <a:t>Dyads</a:t>
            </a:r>
            <a:r>
              <a:rPr kumimoji="0" lang="de-DE" sz="1600" b="0" i="0" u="none" strike="noStrike" kern="0" cap="none" spc="0" normalizeH="0" baseline="0" noProof="0" dirty="0">
                <a:ln>
                  <a:noFill/>
                </a:ln>
                <a:effectLst/>
                <a:uLnTx/>
                <a:uFillTx/>
                <a:latin typeface="+mj-lt"/>
                <a:ea typeface="+mn-ea"/>
                <a:cs typeface="Arial" panose="020B0604020202020204" pitchFamily="34" charset="0"/>
              </a:rPr>
              <a:t> </a:t>
            </a:r>
            <a:r>
              <a:rPr kumimoji="0" lang="de-DE" sz="1600" b="0" i="0" u="none" strike="noStrike" kern="0" cap="none" spc="0" normalizeH="0" baseline="0" noProof="0" dirty="0" err="1">
                <a:ln>
                  <a:noFill/>
                </a:ln>
                <a:effectLst/>
                <a:uLnTx/>
                <a:uFillTx/>
                <a:latin typeface="+mj-lt"/>
                <a:ea typeface="+mn-ea"/>
                <a:cs typeface="Arial" panose="020B0604020202020204" pitchFamily="34" charset="0"/>
              </a:rPr>
              <a:t>for</a:t>
            </a:r>
            <a:r>
              <a:rPr kumimoji="0" lang="de-DE" sz="1600" b="0" i="0" u="none" strike="noStrike" kern="0" cap="none" spc="0" normalizeH="0" baseline="0" noProof="0" dirty="0">
                <a:ln>
                  <a:noFill/>
                </a:ln>
                <a:effectLst/>
                <a:uLnTx/>
                <a:uFillTx/>
                <a:latin typeface="+mj-lt"/>
                <a:ea typeface="+mn-ea"/>
                <a:cs typeface="Arial" panose="020B0604020202020204" pitchFamily="34" charset="0"/>
              </a:rPr>
              <a:t> </a:t>
            </a:r>
            <a:r>
              <a:rPr kumimoji="0" lang="de-DE" sz="1600" b="0" i="0" u="none" strike="noStrike" kern="0" cap="none" spc="0" normalizeH="0" baseline="0" noProof="0" dirty="0" err="1">
                <a:ln>
                  <a:noFill/>
                </a:ln>
                <a:effectLst/>
                <a:uLnTx/>
                <a:uFillTx/>
                <a:latin typeface="+mj-lt"/>
                <a:ea typeface="+mn-ea"/>
                <a:cs typeface="Arial" panose="020B0604020202020204" pitchFamily="34" charset="0"/>
              </a:rPr>
              <a:t>analysis</a:t>
            </a:r>
            <a:r>
              <a:rPr kumimoji="0" lang="de-DE" sz="1600" b="0" i="0" u="none" strike="noStrike" kern="0" cap="none" spc="0" normalizeH="0" baseline="0" noProof="0" dirty="0">
                <a:ln>
                  <a:noFill/>
                </a:ln>
                <a:effectLst/>
                <a:uLnTx/>
                <a:uFillTx/>
                <a:latin typeface="+mj-lt"/>
                <a:ea typeface="+mn-ea"/>
                <a:cs typeface="Arial" panose="020B0604020202020204" pitchFamily="34" charset="0"/>
              </a:rPr>
              <a:t>: </a:t>
            </a:r>
            <a:r>
              <a:rPr kumimoji="0" lang="de-DE" sz="1600" b="0" i="1" u="none" strike="noStrike" kern="0" cap="none" spc="0" normalizeH="0" baseline="0" noProof="0" dirty="0">
                <a:ln>
                  <a:noFill/>
                </a:ln>
                <a:effectLst/>
                <a:uLnTx/>
                <a:uFillTx/>
                <a:latin typeface="+mj-lt"/>
                <a:ea typeface="+mn-ea"/>
                <a:cs typeface="Arial" panose="020B0604020202020204" pitchFamily="34" charset="0"/>
              </a:rPr>
              <a:t>N</a:t>
            </a:r>
            <a:r>
              <a:rPr kumimoji="0" lang="de-DE" sz="1600" b="0" i="0" u="none" strike="noStrike" kern="0" cap="none" spc="0" normalizeH="0" baseline="0" noProof="0" dirty="0">
                <a:ln>
                  <a:noFill/>
                </a:ln>
                <a:effectLst/>
                <a:uLnTx/>
                <a:uFillTx/>
                <a:latin typeface="+mj-lt"/>
                <a:ea typeface="+mn-ea"/>
                <a:cs typeface="Arial" panose="020B0604020202020204" pitchFamily="34" charset="0"/>
              </a:rPr>
              <a:t> = 58 </a:t>
            </a:r>
          </a:p>
        </p:txBody>
      </p:sp>
      <p:sp>
        <p:nvSpPr>
          <p:cNvPr id="38" name="Textfeld 37">
            <a:extLst>
              <a:ext uri="{FF2B5EF4-FFF2-40B4-BE49-F238E27FC236}">
                <a16:creationId xmlns:a16="http://schemas.microsoft.com/office/drawing/2014/main" id="{D3927F53-A35C-A04B-A4C6-3466A038A313}"/>
              </a:ext>
            </a:extLst>
          </p:cNvPr>
          <p:cNvSpPr txBox="1"/>
          <p:nvPr/>
        </p:nvSpPr>
        <p:spPr>
          <a:xfrm>
            <a:off x="929971" y="3811012"/>
            <a:ext cx="10423822" cy="2308324"/>
          </a:xfrm>
          <a:prstGeom prst="rect">
            <a:avLst/>
          </a:prstGeom>
          <a:noFill/>
        </p:spPr>
        <p:txBody>
          <a:bodyPr wrap="square">
            <a:spAutoFit/>
          </a:bodyPr>
          <a:lstStyle/>
          <a:p>
            <a:r>
              <a:rPr lang="en-US" sz="2400" dirty="0"/>
              <a:t>“The course program is designed for </a:t>
            </a:r>
            <a:r>
              <a:rPr lang="en-US" sz="2400" b="1" dirty="0"/>
              <a:t>professionals in marketing</a:t>
            </a:r>
            <a:r>
              <a:rPr lang="en-US" sz="2400" dirty="0"/>
              <a:t>, bridging foundational </a:t>
            </a:r>
            <a:r>
              <a:rPr lang="en-US" sz="2400" b="1" dirty="0"/>
              <a:t>technological principles</a:t>
            </a:r>
            <a:r>
              <a:rPr lang="en-US" sz="2400" dirty="0"/>
              <a:t> with critical strategic considerations. Key modules address the </a:t>
            </a:r>
            <a:r>
              <a:rPr lang="en-US" sz="2400" b="1" dirty="0"/>
              <a:t>legal and ethical landscape</a:t>
            </a:r>
            <a:r>
              <a:rPr lang="en-US" sz="2400" dirty="0"/>
              <a:t>, copyright issues, and the mitigation of inherent biases in generative AI. The focus is </a:t>
            </a:r>
            <a:r>
              <a:rPr lang="en-US" sz="2400" b="1" dirty="0"/>
              <a:t>practical application through advanced prompt engineering </a:t>
            </a:r>
            <a:r>
              <a:rPr lang="en-US" sz="2400" dirty="0"/>
              <a:t>and a </a:t>
            </a:r>
            <a:r>
              <a:rPr lang="en-US" sz="2400" b="1" dirty="0"/>
              <a:t>structured, three-phase quality assurance framework</a:t>
            </a:r>
            <a:r>
              <a:rPr lang="en-US" sz="2400" dirty="0"/>
              <a:t> to ensure effective implementation.”</a:t>
            </a:r>
          </a:p>
        </p:txBody>
      </p:sp>
    </p:spTree>
    <p:extLst>
      <p:ext uri="{BB962C8B-B14F-4D97-AF65-F5344CB8AC3E}">
        <p14:creationId xmlns:p14="http://schemas.microsoft.com/office/powerpoint/2010/main" val="8413858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77767369-0CFF-24F5-5F36-D3A7C6872866}"/>
              </a:ext>
            </a:extLst>
          </p:cNvPr>
          <p:cNvSpPr>
            <a:spLocks noGrp="1"/>
          </p:cNvSpPr>
          <p:nvPr>
            <p:ph type="sldNum" sz="quarter" idx="13"/>
          </p:nvPr>
        </p:nvSpPr>
        <p:spPr/>
        <p:txBody>
          <a:bodyPr/>
          <a:lstStyle/>
          <a:p>
            <a:pPr algn="l" rtl="0"/>
            <a:fld id="{78742581-81B1-425F-B25E-3CD197136A05}" type="slidenum">
              <a:rPr lang="de-DE" smtClean="0"/>
              <a:pPr algn="l" rtl="0"/>
              <a:t>15</a:t>
            </a:fld>
            <a:endParaRPr lang="de-DE" dirty="0"/>
          </a:p>
        </p:txBody>
      </p:sp>
      <p:sp>
        <p:nvSpPr>
          <p:cNvPr id="3" name="Titel 2">
            <a:extLst>
              <a:ext uri="{FF2B5EF4-FFF2-40B4-BE49-F238E27FC236}">
                <a16:creationId xmlns:a16="http://schemas.microsoft.com/office/drawing/2014/main" id="{5AB52429-3FE9-D1CA-2383-F7CD5721B237}"/>
              </a:ext>
            </a:extLst>
          </p:cNvPr>
          <p:cNvSpPr>
            <a:spLocks noGrp="1"/>
          </p:cNvSpPr>
          <p:nvPr>
            <p:ph type="title"/>
          </p:nvPr>
        </p:nvSpPr>
        <p:spPr>
          <a:xfrm>
            <a:off x="340783" y="343340"/>
            <a:ext cx="11361065" cy="339286"/>
          </a:xfrm>
        </p:spPr>
        <p:txBody>
          <a:bodyPr>
            <a:noAutofit/>
          </a:bodyPr>
          <a:lstStyle/>
          <a:p>
            <a:r>
              <a:rPr lang="en-US" sz="3200" b="0" dirty="0">
                <a:solidFill>
                  <a:schemeClr val="tx1"/>
                </a:solidFill>
              </a:rPr>
              <a:t>Results: AI use literacy increases self-investment and privacy value</a:t>
            </a:r>
          </a:p>
        </p:txBody>
      </p:sp>
      <p:sp>
        <p:nvSpPr>
          <p:cNvPr id="7" name="Rechteck: abgerundete Ecken 6">
            <a:extLst>
              <a:ext uri="{FF2B5EF4-FFF2-40B4-BE49-F238E27FC236}">
                <a16:creationId xmlns:a16="http://schemas.microsoft.com/office/drawing/2014/main" id="{9678A0D7-62F5-AE2C-DC8F-8E17DA8059FE}"/>
              </a:ext>
            </a:extLst>
          </p:cNvPr>
          <p:cNvSpPr/>
          <p:nvPr/>
        </p:nvSpPr>
        <p:spPr bwMode="auto">
          <a:xfrm>
            <a:off x="2495600" y="1341538"/>
            <a:ext cx="2431444" cy="866428"/>
          </a:xfrm>
          <a:prstGeom prst="roundRect">
            <a:avLst/>
          </a:prstGeom>
          <a:solidFill>
            <a:sysClr val="window" lastClr="FFFFFF"/>
          </a:solidFill>
          <a:ln w="25400" cap="flat" cmpd="sng" algn="ctr">
            <a:solidFill>
              <a:srgbClr val="ED7D31"/>
            </a:solidFill>
            <a:prstDash val="solid"/>
            <a:miter lim="800000"/>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marL="0" marR="0" lvl="0" indent="0" algn="ctr" defTabSz="914400" eaLnBrk="0" fontAlgn="base" latinLnBrk="0" hangingPunct="0">
              <a:lnSpc>
                <a:spcPct val="100000"/>
              </a:lnSpc>
              <a:spcBef>
                <a:spcPct val="20000"/>
              </a:spcBef>
              <a:spcAft>
                <a:spcPct val="0"/>
              </a:spcAft>
              <a:buClrTx/>
              <a:buSzTx/>
              <a:buFontTx/>
              <a:buNone/>
              <a:tabLst/>
              <a:defRPr/>
            </a:pPr>
            <a:r>
              <a:rPr kumimoji="0" lang="el-GR" sz="2400" b="0" i="0" u="none" strike="noStrike" kern="0" cap="none" spc="0" normalizeH="0" baseline="0" noProof="0" dirty="0">
                <a:ln>
                  <a:noFill/>
                </a:ln>
                <a:effectLst/>
                <a:uLnTx/>
                <a:uFillTx/>
                <a:ea typeface="+mn-ea"/>
                <a:cs typeface="+mn-cs"/>
              </a:rPr>
              <a:t>Δ</a:t>
            </a:r>
            <a:r>
              <a:rPr kumimoji="0" lang="de-DE" sz="2400" b="0" i="0" u="none" strike="noStrike" kern="0" cap="none" spc="0" normalizeH="0" baseline="0" noProof="0" dirty="0">
                <a:ln>
                  <a:noFill/>
                </a:ln>
                <a:effectLst/>
                <a:uLnTx/>
                <a:uFillTx/>
                <a:ea typeface="+mn-ea"/>
                <a:cs typeface="+mn-cs"/>
              </a:rPr>
              <a:t>Perceived </a:t>
            </a:r>
            <a:r>
              <a:rPr kumimoji="0" lang="en-US" sz="2400" b="0" i="0" u="none" strike="noStrike" kern="0" cap="none" spc="0" normalizeH="0" baseline="0" noProof="0" dirty="0">
                <a:ln>
                  <a:noFill/>
                </a:ln>
                <a:effectLst/>
                <a:uLnTx/>
                <a:uFillTx/>
                <a:ea typeface="+mn-ea"/>
                <a:cs typeface="+mn-cs"/>
              </a:rPr>
              <a:t>AI Use Literacy</a:t>
            </a:r>
          </a:p>
        </p:txBody>
      </p:sp>
      <p:sp>
        <p:nvSpPr>
          <p:cNvPr id="8" name="Rechteck: abgerundete Ecken 7">
            <a:extLst>
              <a:ext uri="{FF2B5EF4-FFF2-40B4-BE49-F238E27FC236}">
                <a16:creationId xmlns:a16="http://schemas.microsoft.com/office/drawing/2014/main" id="{CE385CD1-CFCB-3C54-77F7-D248A0F3E53E}"/>
              </a:ext>
            </a:extLst>
          </p:cNvPr>
          <p:cNvSpPr/>
          <p:nvPr/>
        </p:nvSpPr>
        <p:spPr bwMode="auto">
          <a:xfrm>
            <a:off x="7168636" y="1925584"/>
            <a:ext cx="2395494" cy="732286"/>
          </a:xfrm>
          <a:prstGeom prst="roundRect">
            <a:avLst/>
          </a:prstGeom>
          <a:solidFill>
            <a:sysClr val="window" lastClr="FFFFFF"/>
          </a:solidFill>
          <a:ln w="25400" cap="flat" cmpd="sng" algn="ctr">
            <a:solidFill>
              <a:srgbClr val="ED7D31"/>
            </a:solidFill>
            <a:prstDash val="solid"/>
            <a:miter lim="800000"/>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marL="0" marR="0" lvl="0" indent="0" algn="ctr" defTabSz="914400" eaLnBrk="0" fontAlgn="base" latinLnBrk="0" hangingPunct="0">
              <a:lnSpc>
                <a:spcPct val="100000"/>
              </a:lnSpc>
              <a:spcBef>
                <a:spcPct val="20000"/>
              </a:spcBef>
              <a:spcAft>
                <a:spcPct val="0"/>
              </a:spcAft>
              <a:buClrTx/>
              <a:buSzTx/>
              <a:buFontTx/>
              <a:buNone/>
              <a:tabLst/>
              <a:defRPr/>
            </a:pPr>
            <a:r>
              <a:rPr kumimoji="0" lang="el-GR" sz="2400" b="0" i="0" u="none" strike="noStrike" kern="0" cap="none" spc="0" normalizeH="0" baseline="0" noProof="0" dirty="0">
                <a:ln>
                  <a:noFill/>
                </a:ln>
                <a:effectLst/>
                <a:uLnTx/>
                <a:uFillTx/>
                <a:ea typeface="+mn-ea"/>
                <a:cs typeface="+mn-cs"/>
              </a:rPr>
              <a:t>Δ</a:t>
            </a:r>
            <a:r>
              <a:rPr kumimoji="0" lang="en-US" sz="2400" b="0" i="0" u="none" strike="noStrike" kern="0" cap="none" spc="0" normalizeH="0" baseline="0" noProof="0" dirty="0">
                <a:ln>
                  <a:noFill/>
                </a:ln>
                <a:effectLst/>
                <a:uLnTx/>
                <a:uFillTx/>
                <a:ea typeface="+mn-ea"/>
                <a:cs typeface="+mn-cs"/>
              </a:rPr>
              <a:t>Perceived Self-Investment</a:t>
            </a:r>
          </a:p>
        </p:txBody>
      </p:sp>
      <p:sp>
        <p:nvSpPr>
          <p:cNvPr id="9" name="Rechteck: abgerundete Ecken 8">
            <a:extLst>
              <a:ext uri="{FF2B5EF4-FFF2-40B4-BE49-F238E27FC236}">
                <a16:creationId xmlns:a16="http://schemas.microsoft.com/office/drawing/2014/main" id="{4EC05691-544C-FE74-6F33-DE7DBB35D69F}"/>
              </a:ext>
            </a:extLst>
          </p:cNvPr>
          <p:cNvSpPr/>
          <p:nvPr/>
        </p:nvSpPr>
        <p:spPr bwMode="auto">
          <a:xfrm>
            <a:off x="2014369" y="2331526"/>
            <a:ext cx="2912675" cy="732286"/>
          </a:xfrm>
          <a:prstGeom prst="roundRect">
            <a:avLst/>
          </a:prstGeom>
          <a:noFill/>
          <a:ln w="19050" cap="flat" cmpd="sng" algn="ctr">
            <a:solidFill>
              <a:srgbClr val="4D4D4D"/>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marL="0" marR="0" lvl="0" indent="0" algn="ctr" defTabSz="914400" eaLnBrk="0" fontAlgn="base" latinLnBrk="0" hangingPunct="0">
              <a:lnSpc>
                <a:spcPct val="100000"/>
              </a:lnSpc>
              <a:spcBef>
                <a:spcPct val="20000"/>
              </a:spcBef>
              <a:spcAft>
                <a:spcPct val="0"/>
              </a:spcAft>
              <a:buClrTx/>
              <a:buSzTx/>
              <a:buFontTx/>
              <a:buNone/>
              <a:tabLst/>
              <a:defRPr/>
            </a:pPr>
            <a:r>
              <a:rPr kumimoji="0" lang="el-GR" sz="2400" b="0" i="0" u="none" strike="noStrike" kern="0" cap="none" spc="0" normalizeH="0" baseline="0" noProof="0" dirty="0">
                <a:ln>
                  <a:noFill/>
                </a:ln>
                <a:effectLst/>
                <a:uLnTx/>
                <a:uFillTx/>
              </a:rPr>
              <a:t>Δ</a:t>
            </a:r>
            <a:r>
              <a:rPr kumimoji="0" lang="de-DE" sz="2400" b="0" i="0" u="none" strike="noStrike" kern="0" cap="none" spc="0" normalizeH="0" baseline="0" noProof="0" dirty="0">
                <a:ln>
                  <a:noFill/>
                </a:ln>
                <a:effectLst/>
                <a:uLnTx/>
                <a:uFillTx/>
              </a:rPr>
              <a:t>Perceived </a:t>
            </a:r>
            <a:r>
              <a:rPr kumimoji="0" lang="en-US" sz="2400" b="0" i="0" u="none" strike="noStrike" kern="0" cap="none" spc="0" normalizeH="0" baseline="0" noProof="0" dirty="0">
                <a:ln>
                  <a:noFill/>
                </a:ln>
                <a:effectLst/>
                <a:uLnTx/>
                <a:uFillTx/>
              </a:rPr>
              <a:t>AI Evaluation Literacy</a:t>
            </a:r>
          </a:p>
        </p:txBody>
      </p:sp>
      <p:cxnSp>
        <p:nvCxnSpPr>
          <p:cNvPr id="10" name="Gerade Verbindung mit Pfeil 9">
            <a:extLst>
              <a:ext uri="{FF2B5EF4-FFF2-40B4-BE49-F238E27FC236}">
                <a16:creationId xmlns:a16="http://schemas.microsoft.com/office/drawing/2014/main" id="{D44CD01D-7297-E374-6EA3-F52384091E11}"/>
              </a:ext>
            </a:extLst>
          </p:cNvPr>
          <p:cNvCxnSpPr>
            <a:cxnSpLocks/>
            <a:stCxn id="7" idx="3"/>
            <a:endCxn id="8" idx="1"/>
          </p:cNvCxnSpPr>
          <p:nvPr/>
        </p:nvCxnSpPr>
        <p:spPr bwMode="auto">
          <a:xfrm>
            <a:off x="4927044" y="1774752"/>
            <a:ext cx="2241592" cy="516975"/>
          </a:xfrm>
          <a:prstGeom prst="straightConnector1">
            <a:avLst/>
          </a:prstGeom>
          <a:noFill/>
          <a:ln w="25400" cap="flat" cmpd="sng" algn="ctr">
            <a:solidFill>
              <a:srgbClr val="ED7D31"/>
            </a:solidFill>
            <a:prstDash val="solid"/>
            <a:miter lim="800000"/>
            <a:headEnd type="none" w="med" len="med"/>
            <a:tailEnd type="triangle"/>
          </a:ln>
          <a:effectLst/>
        </p:spPr>
      </p:cxnSp>
      <p:cxnSp>
        <p:nvCxnSpPr>
          <p:cNvPr id="11" name="Gerade Verbindung mit Pfeil 10">
            <a:extLst>
              <a:ext uri="{FF2B5EF4-FFF2-40B4-BE49-F238E27FC236}">
                <a16:creationId xmlns:a16="http://schemas.microsoft.com/office/drawing/2014/main" id="{681C6010-FB5B-75B2-0686-C88C44CDFF60}"/>
              </a:ext>
            </a:extLst>
          </p:cNvPr>
          <p:cNvCxnSpPr>
            <a:cxnSpLocks/>
            <a:stCxn id="9" idx="3"/>
            <a:endCxn id="8" idx="1"/>
          </p:cNvCxnSpPr>
          <p:nvPr/>
        </p:nvCxnSpPr>
        <p:spPr bwMode="auto">
          <a:xfrm flipV="1">
            <a:off x="4927044" y="2291727"/>
            <a:ext cx="2241592" cy="405942"/>
          </a:xfrm>
          <a:prstGeom prst="straightConnector1">
            <a:avLst/>
          </a:prstGeom>
          <a:solidFill>
            <a:srgbClr val="DDDDDD"/>
          </a:solidFill>
          <a:ln w="19050" cap="flat" cmpd="sng" algn="ctr">
            <a:solidFill>
              <a:srgbClr val="4D4D4D"/>
            </a:solidFill>
            <a:prstDash val="solid"/>
            <a:round/>
            <a:headEnd type="none" w="med" len="med"/>
            <a:tailEnd type="triangle"/>
          </a:ln>
          <a:effectLst/>
        </p:spPr>
      </p:cxnSp>
      <p:sp>
        <p:nvSpPr>
          <p:cNvPr id="12" name="Textfeld 11">
            <a:extLst>
              <a:ext uri="{FF2B5EF4-FFF2-40B4-BE49-F238E27FC236}">
                <a16:creationId xmlns:a16="http://schemas.microsoft.com/office/drawing/2014/main" id="{24FC5853-CA43-FCE9-8B9E-6B13B7F553BF}"/>
              </a:ext>
            </a:extLst>
          </p:cNvPr>
          <p:cNvSpPr txBox="1"/>
          <p:nvPr/>
        </p:nvSpPr>
        <p:spPr>
          <a:xfrm>
            <a:off x="5118819" y="1237521"/>
            <a:ext cx="2641224" cy="461665"/>
          </a:xfrm>
          <a:prstGeom prst="rect">
            <a:avLst/>
          </a:prstGeom>
          <a:noFill/>
        </p:spPr>
        <p:txBody>
          <a:bodyPr wrap="square" rtlCol="0">
            <a:spAutoFit/>
          </a:bodyPr>
          <a:lstStyle/>
          <a:p>
            <a:pPr algn="ctr"/>
            <a:r>
              <a:rPr lang="en-US" sz="2400" i="1" dirty="0">
                <a:ea typeface="Calibri" panose="020F0502020204030204" pitchFamily="34" charset="0"/>
              </a:rPr>
              <a:t>b</a:t>
            </a:r>
            <a:r>
              <a:rPr lang="en-US" sz="2400" dirty="0">
                <a:ea typeface="Calibri" panose="020F0502020204030204" pitchFamily="34" charset="0"/>
              </a:rPr>
              <a:t> = .312, </a:t>
            </a:r>
            <a:r>
              <a:rPr lang="en-US" sz="2400" i="1" dirty="0">
                <a:ea typeface="Calibri" panose="020F0502020204030204" pitchFamily="34" charset="0"/>
              </a:rPr>
              <a:t>p</a:t>
            </a:r>
            <a:r>
              <a:rPr lang="en-US" sz="2400" dirty="0">
                <a:ea typeface="Calibri" panose="020F0502020204030204" pitchFamily="34" charset="0"/>
              </a:rPr>
              <a:t> = .039</a:t>
            </a:r>
            <a:endParaRPr lang="de-DE" sz="2400" dirty="0">
              <a:cs typeface="Times New Roman" panose="02020603050405020304" pitchFamily="18" charset="0"/>
            </a:endParaRPr>
          </a:p>
        </p:txBody>
      </p:sp>
      <p:sp>
        <p:nvSpPr>
          <p:cNvPr id="13" name="Textfeld 12">
            <a:extLst>
              <a:ext uri="{FF2B5EF4-FFF2-40B4-BE49-F238E27FC236}">
                <a16:creationId xmlns:a16="http://schemas.microsoft.com/office/drawing/2014/main" id="{FDB99931-6B7E-9BED-D580-F5D6749D268E}"/>
              </a:ext>
            </a:extLst>
          </p:cNvPr>
          <p:cNvSpPr txBox="1"/>
          <p:nvPr/>
        </p:nvSpPr>
        <p:spPr>
          <a:xfrm>
            <a:off x="5118819" y="2670261"/>
            <a:ext cx="2720899" cy="461665"/>
          </a:xfrm>
          <a:prstGeom prst="rect">
            <a:avLst/>
          </a:prstGeom>
          <a:noFill/>
        </p:spPr>
        <p:txBody>
          <a:bodyPr wrap="square" rtlCol="0">
            <a:spAutoFit/>
          </a:bodyPr>
          <a:lstStyle/>
          <a:p>
            <a:pPr algn="ctr"/>
            <a:r>
              <a:rPr lang="en-US" sz="2400" i="1" dirty="0">
                <a:ea typeface="Calibri" panose="020F0502020204030204" pitchFamily="34" charset="0"/>
              </a:rPr>
              <a:t>b</a:t>
            </a:r>
            <a:r>
              <a:rPr lang="en-US" sz="2400" dirty="0">
                <a:ea typeface="Calibri" panose="020F0502020204030204" pitchFamily="34" charset="0"/>
              </a:rPr>
              <a:t> = .009, </a:t>
            </a:r>
            <a:r>
              <a:rPr lang="en-US" sz="2400" i="1" dirty="0">
                <a:ea typeface="Calibri" panose="020F0502020204030204" pitchFamily="34" charset="0"/>
              </a:rPr>
              <a:t>p</a:t>
            </a:r>
            <a:r>
              <a:rPr lang="en-US" sz="2400" dirty="0">
                <a:ea typeface="Calibri" panose="020F0502020204030204" pitchFamily="34" charset="0"/>
              </a:rPr>
              <a:t> = .546</a:t>
            </a:r>
            <a:endParaRPr lang="de-DE" sz="2400" dirty="0">
              <a:cs typeface="Times New Roman" panose="02020603050405020304" pitchFamily="18" charset="0"/>
            </a:endParaRPr>
          </a:p>
        </p:txBody>
      </p:sp>
      <p:sp>
        <p:nvSpPr>
          <p:cNvPr id="14" name="Rechteck: abgerundete Ecken 13">
            <a:extLst>
              <a:ext uri="{FF2B5EF4-FFF2-40B4-BE49-F238E27FC236}">
                <a16:creationId xmlns:a16="http://schemas.microsoft.com/office/drawing/2014/main" id="{539A0CF9-88F2-CBAC-906B-B208996BD6AB}"/>
              </a:ext>
            </a:extLst>
          </p:cNvPr>
          <p:cNvSpPr/>
          <p:nvPr/>
        </p:nvSpPr>
        <p:spPr bwMode="auto">
          <a:xfrm>
            <a:off x="392215" y="4203735"/>
            <a:ext cx="2316742" cy="710660"/>
          </a:xfrm>
          <a:prstGeom prst="roundRect">
            <a:avLst/>
          </a:prstGeom>
          <a:noFill/>
          <a:ln w="19050" cap="flat" cmpd="sng" algn="ctr">
            <a:solidFill>
              <a:srgbClr val="4D4D4D"/>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marL="0" marR="0" lvl="0" indent="0" algn="ctr" defTabSz="914400" eaLnBrk="0" fontAlgn="base" latinLnBrk="0" hangingPunct="0">
              <a:lnSpc>
                <a:spcPct val="100000"/>
              </a:lnSpc>
              <a:spcBef>
                <a:spcPct val="20000"/>
              </a:spcBef>
              <a:spcAft>
                <a:spcPct val="0"/>
              </a:spcAft>
              <a:buClrTx/>
              <a:buSzTx/>
              <a:buFontTx/>
              <a:buNone/>
              <a:tabLst/>
              <a:defRPr/>
            </a:pPr>
            <a:r>
              <a:rPr kumimoji="0" lang="el-GR" sz="2400" b="0" i="0" u="none" strike="noStrike" kern="0" cap="none" spc="0" normalizeH="0" baseline="0" noProof="0" dirty="0">
                <a:ln>
                  <a:noFill/>
                </a:ln>
                <a:effectLst/>
                <a:uLnTx/>
                <a:uFillTx/>
              </a:rPr>
              <a:t>Δ</a:t>
            </a:r>
            <a:r>
              <a:rPr kumimoji="0" lang="de-DE" sz="2400" b="0" i="0" u="none" strike="noStrike" kern="0" cap="none" spc="0" normalizeH="0" baseline="0" noProof="0" dirty="0">
                <a:ln>
                  <a:noFill/>
                </a:ln>
                <a:effectLst/>
                <a:uLnTx/>
                <a:uFillTx/>
              </a:rPr>
              <a:t>Perceived </a:t>
            </a:r>
            <a:r>
              <a:rPr kumimoji="0" lang="en-US" sz="2400" b="0" i="0" u="none" strike="noStrike" kern="0" cap="none" spc="0" normalizeH="0" baseline="0" noProof="0" dirty="0">
                <a:ln>
                  <a:noFill/>
                </a:ln>
                <a:effectLst/>
                <a:uLnTx/>
                <a:uFillTx/>
              </a:rPr>
              <a:t>AI Use Literacy</a:t>
            </a:r>
          </a:p>
        </p:txBody>
      </p:sp>
      <p:sp>
        <p:nvSpPr>
          <p:cNvPr id="15" name="Rechteck: abgerundete Ecken 14">
            <a:extLst>
              <a:ext uri="{FF2B5EF4-FFF2-40B4-BE49-F238E27FC236}">
                <a16:creationId xmlns:a16="http://schemas.microsoft.com/office/drawing/2014/main" id="{F57536FF-3997-1F20-CCDF-0CD5E5A76D0B}"/>
              </a:ext>
            </a:extLst>
          </p:cNvPr>
          <p:cNvSpPr/>
          <p:nvPr/>
        </p:nvSpPr>
        <p:spPr bwMode="auto">
          <a:xfrm>
            <a:off x="4765887" y="3993069"/>
            <a:ext cx="2420930" cy="921325"/>
          </a:xfrm>
          <a:prstGeom prst="roundRect">
            <a:avLst/>
          </a:prstGeom>
          <a:noFill/>
          <a:ln w="19050" cap="flat" cmpd="sng" algn="ctr">
            <a:solidFill>
              <a:srgbClr val="4D4D4D"/>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marL="0" marR="0" lvl="0" indent="0" algn="ctr" defTabSz="914400" eaLnBrk="0" fontAlgn="base" latinLnBrk="0" hangingPunct="0">
              <a:lnSpc>
                <a:spcPct val="100000"/>
              </a:lnSpc>
              <a:spcBef>
                <a:spcPct val="20000"/>
              </a:spcBef>
              <a:spcAft>
                <a:spcPct val="0"/>
              </a:spcAft>
              <a:buClrTx/>
              <a:buSzTx/>
              <a:buFontTx/>
              <a:buNone/>
              <a:tabLst/>
              <a:defRPr/>
            </a:pPr>
            <a:r>
              <a:rPr kumimoji="0" lang="el-GR" sz="2400" b="0" i="0" u="none" strike="noStrike" kern="0" cap="none" spc="0" normalizeH="0" baseline="0" noProof="0" dirty="0">
                <a:ln>
                  <a:noFill/>
                </a:ln>
                <a:effectLst/>
                <a:uLnTx/>
                <a:uFillTx/>
              </a:rPr>
              <a:t>Δ</a:t>
            </a:r>
            <a:r>
              <a:rPr kumimoji="0" lang="en-US" sz="2400" b="0" i="0" u="none" strike="noStrike" kern="0" cap="none" spc="0" normalizeH="0" baseline="0" noProof="0" dirty="0">
                <a:ln>
                  <a:noFill/>
                </a:ln>
                <a:effectLst/>
                <a:uLnTx/>
                <a:uFillTx/>
              </a:rPr>
              <a:t>Perceived Self-Investment</a:t>
            </a:r>
          </a:p>
        </p:txBody>
      </p:sp>
      <p:cxnSp>
        <p:nvCxnSpPr>
          <p:cNvPr id="16" name="Gerade Verbindung mit Pfeil 15">
            <a:extLst>
              <a:ext uri="{FF2B5EF4-FFF2-40B4-BE49-F238E27FC236}">
                <a16:creationId xmlns:a16="http://schemas.microsoft.com/office/drawing/2014/main" id="{5A590222-2AD9-8070-5046-8E62671826B4}"/>
              </a:ext>
            </a:extLst>
          </p:cNvPr>
          <p:cNvCxnSpPr>
            <a:cxnSpLocks/>
            <a:stCxn id="14" idx="3"/>
            <a:endCxn id="15" idx="1"/>
          </p:cNvCxnSpPr>
          <p:nvPr/>
        </p:nvCxnSpPr>
        <p:spPr bwMode="auto">
          <a:xfrm flipV="1">
            <a:off x="2708957" y="4453732"/>
            <a:ext cx="2056930" cy="105333"/>
          </a:xfrm>
          <a:prstGeom prst="straightConnector1">
            <a:avLst/>
          </a:prstGeom>
          <a:solidFill>
            <a:srgbClr val="DDDDDD"/>
          </a:solidFill>
          <a:ln w="19050" cap="flat" cmpd="sng" algn="ctr">
            <a:solidFill>
              <a:srgbClr val="4D4D4D"/>
            </a:solidFill>
            <a:prstDash val="solid"/>
            <a:round/>
            <a:headEnd type="none" w="med" len="med"/>
            <a:tailEnd type="triangle"/>
          </a:ln>
          <a:effectLst/>
        </p:spPr>
      </p:cxnSp>
      <p:sp>
        <p:nvSpPr>
          <p:cNvPr id="17" name="Textfeld 16">
            <a:extLst>
              <a:ext uri="{FF2B5EF4-FFF2-40B4-BE49-F238E27FC236}">
                <a16:creationId xmlns:a16="http://schemas.microsoft.com/office/drawing/2014/main" id="{51A9ED53-A7A2-EDA3-BFF6-9729B30C672D}"/>
              </a:ext>
            </a:extLst>
          </p:cNvPr>
          <p:cNvSpPr txBox="1"/>
          <p:nvPr/>
        </p:nvSpPr>
        <p:spPr>
          <a:xfrm>
            <a:off x="2657521" y="3993070"/>
            <a:ext cx="2212554" cy="461665"/>
          </a:xfrm>
          <a:prstGeom prst="rect">
            <a:avLst/>
          </a:prstGeom>
          <a:noFill/>
        </p:spPr>
        <p:txBody>
          <a:bodyPr wrap="square" rtlCol="0">
            <a:spAutoFit/>
          </a:bodyPr>
          <a:lstStyle/>
          <a:p>
            <a:pPr algn="ctr"/>
            <a:r>
              <a:rPr lang="en-US" sz="2400" i="1" dirty="0">
                <a:ea typeface="Calibri" panose="020F0502020204030204" pitchFamily="34" charset="0"/>
              </a:rPr>
              <a:t>b</a:t>
            </a:r>
            <a:r>
              <a:rPr lang="en-US" sz="2400" dirty="0">
                <a:ea typeface="Calibri" panose="020F0502020204030204" pitchFamily="34" charset="0"/>
              </a:rPr>
              <a:t> = .365</a:t>
            </a:r>
            <a:r>
              <a:rPr lang="en-US" dirty="0">
                <a:ea typeface="Calibri" panose="020F0502020204030204" pitchFamily="34" charset="0"/>
              </a:rPr>
              <a:t>, </a:t>
            </a:r>
            <a:r>
              <a:rPr lang="en-US" i="1" dirty="0">
                <a:ea typeface="Calibri" panose="020F0502020204030204" pitchFamily="34" charset="0"/>
              </a:rPr>
              <a:t>p</a:t>
            </a:r>
            <a:r>
              <a:rPr lang="en-US" dirty="0">
                <a:ea typeface="Calibri" panose="020F0502020204030204" pitchFamily="34" charset="0"/>
              </a:rPr>
              <a:t> = .003</a:t>
            </a:r>
            <a:endParaRPr lang="de-DE" dirty="0">
              <a:cs typeface="Times New Roman" panose="02020603050405020304" pitchFamily="18" charset="0"/>
            </a:endParaRPr>
          </a:p>
        </p:txBody>
      </p:sp>
      <p:sp>
        <p:nvSpPr>
          <p:cNvPr id="18" name="Rechteck: abgerundete Ecken 17">
            <a:extLst>
              <a:ext uri="{FF2B5EF4-FFF2-40B4-BE49-F238E27FC236}">
                <a16:creationId xmlns:a16="http://schemas.microsoft.com/office/drawing/2014/main" id="{D2293D85-60B8-8155-C8C1-F232215FACC0}"/>
              </a:ext>
            </a:extLst>
          </p:cNvPr>
          <p:cNvSpPr/>
          <p:nvPr/>
        </p:nvSpPr>
        <p:spPr bwMode="auto">
          <a:xfrm>
            <a:off x="9296499" y="4076831"/>
            <a:ext cx="2265306" cy="837563"/>
          </a:xfrm>
          <a:prstGeom prst="roundRect">
            <a:avLst/>
          </a:prstGeom>
          <a:noFill/>
          <a:ln w="19050" cap="flat" cmpd="sng" algn="ctr">
            <a:solidFill>
              <a:srgbClr val="4D4D4D"/>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algn="ctr" eaLnBrk="0" fontAlgn="base" hangingPunct="0">
              <a:spcBef>
                <a:spcPct val="20000"/>
              </a:spcBef>
              <a:spcAft>
                <a:spcPct val="0"/>
              </a:spcAft>
            </a:pPr>
            <a:r>
              <a:rPr lang="el-GR" sz="2400" kern="0" dirty="0"/>
              <a:t>Δ</a:t>
            </a:r>
            <a:r>
              <a:rPr lang="en-US" sz="2400" kern="0" dirty="0"/>
              <a:t>Perceived Privacy Value</a:t>
            </a:r>
          </a:p>
        </p:txBody>
      </p:sp>
      <p:cxnSp>
        <p:nvCxnSpPr>
          <p:cNvPr id="19" name="Gerade Verbindung mit Pfeil 18">
            <a:extLst>
              <a:ext uri="{FF2B5EF4-FFF2-40B4-BE49-F238E27FC236}">
                <a16:creationId xmlns:a16="http://schemas.microsoft.com/office/drawing/2014/main" id="{8B5E6623-C23B-1BCF-3D35-3636031917A6}"/>
              </a:ext>
            </a:extLst>
          </p:cNvPr>
          <p:cNvCxnSpPr>
            <a:cxnSpLocks/>
            <a:stCxn id="15" idx="3"/>
            <a:endCxn id="18" idx="1"/>
          </p:cNvCxnSpPr>
          <p:nvPr/>
        </p:nvCxnSpPr>
        <p:spPr bwMode="auto">
          <a:xfrm>
            <a:off x="7186817" y="4453732"/>
            <a:ext cx="2109682" cy="41881"/>
          </a:xfrm>
          <a:prstGeom prst="straightConnector1">
            <a:avLst/>
          </a:prstGeom>
          <a:solidFill>
            <a:srgbClr val="DDDDDD"/>
          </a:solidFill>
          <a:ln w="19050" cap="flat" cmpd="sng" algn="ctr">
            <a:solidFill>
              <a:srgbClr val="4D4D4D"/>
            </a:solidFill>
            <a:prstDash val="solid"/>
            <a:round/>
            <a:headEnd type="none" w="med" len="med"/>
            <a:tailEnd type="triangle"/>
          </a:ln>
          <a:effectLst/>
        </p:spPr>
      </p:cxnSp>
      <p:sp>
        <p:nvSpPr>
          <p:cNvPr id="20" name="Textfeld 19">
            <a:extLst>
              <a:ext uri="{FF2B5EF4-FFF2-40B4-BE49-F238E27FC236}">
                <a16:creationId xmlns:a16="http://schemas.microsoft.com/office/drawing/2014/main" id="{3FB1E132-89B1-41D9-8645-95FBC4DE7F82}"/>
              </a:ext>
            </a:extLst>
          </p:cNvPr>
          <p:cNvSpPr txBox="1"/>
          <p:nvPr/>
        </p:nvSpPr>
        <p:spPr>
          <a:xfrm>
            <a:off x="7186817" y="4027300"/>
            <a:ext cx="2161118" cy="461665"/>
          </a:xfrm>
          <a:prstGeom prst="rect">
            <a:avLst/>
          </a:prstGeom>
          <a:noFill/>
        </p:spPr>
        <p:txBody>
          <a:bodyPr wrap="square" rtlCol="0">
            <a:spAutoFit/>
          </a:bodyPr>
          <a:lstStyle/>
          <a:p>
            <a:pPr algn="ctr"/>
            <a:r>
              <a:rPr lang="en-US" sz="2400" i="1" dirty="0">
                <a:ea typeface="Calibri" panose="020F0502020204030204" pitchFamily="34" charset="0"/>
              </a:rPr>
              <a:t>b</a:t>
            </a:r>
            <a:r>
              <a:rPr lang="en-US" sz="2400" dirty="0">
                <a:ea typeface="Calibri" panose="020F0502020204030204" pitchFamily="34" charset="0"/>
              </a:rPr>
              <a:t> = .470, </a:t>
            </a:r>
            <a:r>
              <a:rPr lang="en-US" i="1" dirty="0">
                <a:ea typeface="Calibri" panose="020F0502020204030204" pitchFamily="34" charset="0"/>
              </a:rPr>
              <a:t>p</a:t>
            </a:r>
            <a:r>
              <a:rPr lang="en-US" dirty="0">
                <a:ea typeface="Calibri" panose="020F0502020204030204" pitchFamily="34" charset="0"/>
              </a:rPr>
              <a:t> = .001</a:t>
            </a:r>
            <a:endParaRPr lang="de-DE" dirty="0">
              <a:cs typeface="Times New Roman" panose="02020603050405020304" pitchFamily="18" charset="0"/>
            </a:endParaRPr>
          </a:p>
        </p:txBody>
      </p:sp>
      <p:cxnSp>
        <p:nvCxnSpPr>
          <p:cNvPr id="22" name="Gerader Verbinder 21">
            <a:extLst>
              <a:ext uri="{FF2B5EF4-FFF2-40B4-BE49-F238E27FC236}">
                <a16:creationId xmlns:a16="http://schemas.microsoft.com/office/drawing/2014/main" id="{14237426-90F6-7C54-B12C-257A9C7F8BCF}"/>
              </a:ext>
            </a:extLst>
          </p:cNvPr>
          <p:cNvCxnSpPr>
            <a:cxnSpLocks/>
          </p:cNvCxnSpPr>
          <p:nvPr/>
        </p:nvCxnSpPr>
        <p:spPr bwMode="auto">
          <a:xfrm>
            <a:off x="439838" y="3428999"/>
            <a:ext cx="11048035" cy="43406"/>
          </a:xfrm>
          <a:prstGeom prst="line">
            <a:avLst/>
          </a:prstGeom>
          <a:ln w="44450">
            <a:headEnd type="none" w="med" len="med"/>
            <a:tailEnd type="none" w="med" len="med"/>
          </a:ln>
        </p:spPr>
        <p:style>
          <a:lnRef idx="1">
            <a:schemeClr val="dk1"/>
          </a:lnRef>
          <a:fillRef idx="0">
            <a:schemeClr val="dk1"/>
          </a:fillRef>
          <a:effectRef idx="0">
            <a:schemeClr val="dk1"/>
          </a:effectRef>
          <a:fontRef idx="minor">
            <a:schemeClr val="tx1"/>
          </a:fontRef>
        </p:style>
      </p:cxnSp>
      <p:sp>
        <p:nvSpPr>
          <p:cNvPr id="25" name="Fußzeilenplatzhalter 4">
            <a:extLst>
              <a:ext uri="{FF2B5EF4-FFF2-40B4-BE49-F238E27FC236}">
                <a16:creationId xmlns:a16="http://schemas.microsoft.com/office/drawing/2014/main" id="{26C58B10-06B5-C01E-2471-33EB41F2F8F7}"/>
              </a:ext>
            </a:extLst>
          </p:cNvPr>
          <p:cNvSpPr>
            <a:spLocks noGrp="1"/>
          </p:cNvSpPr>
          <p:nvPr>
            <p:ph type="ftr" sz="quarter" idx="3"/>
          </p:nvPr>
        </p:nvSpPr>
        <p:spPr>
          <a:xfrm>
            <a:off x="2495600" y="6444000"/>
            <a:ext cx="7200800" cy="360000"/>
          </a:xfrm>
        </p:spPr>
        <p:txBody>
          <a:bodyPr/>
          <a:lstStyle/>
          <a:p>
            <a:r>
              <a:rPr lang="de-DE" dirty="0"/>
              <a:t>Generative AI and Individual Privacy</a:t>
            </a:r>
            <a:endParaRPr lang="en-GB" dirty="0"/>
          </a:p>
        </p:txBody>
      </p:sp>
      <p:cxnSp>
        <p:nvCxnSpPr>
          <p:cNvPr id="4" name="Verbinder: gewinkelt 3">
            <a:extLst>
              <a:ext uri="{FF2B5EF4-FFF2-40B4-BE49-F238E27FC236}">
                <a16:creationId xmlns:a16="http://schemas.microsoft.com/office/drawing/2014/main" id="{28D94BE2-3046-A17C-6B18-C80DA1B4D7D7}"/>
              </a:ext>
            </a:extLst>
          </p:cNvPr>
          <p:cNvCxnSpPr>
            <a:cxnSpLocks/>
          </p:cNvCxnSpPr>
          <p:nvPr/>
        </p:nvCxnSpPr>
        <p:spPr bwMode="auto">
          <a:xfrm rot="5400000" flipH="1" flipV="1">
            <a:off x="5944856" y="-116104"/>
            <a:ext cx="205966" cy="8615045"/>
          </a:xfrm>
          <a:prstGeom prst="bentConnector3">
            <a:avLst>
              <a:gd name="adj1" fmla="val 210989"/>
            </a:avLst>
          </a:prstGeom>
          <a:solidFill>
            <a:srgbClr val="DDDDDD"/>
          </a:solidFill>
          <a:ln w="19050" cap="flat" cmpd="sng" algn="ctr">
            <a:solidFill>
              <a:schemeClr val="bg1"/>
            </a:solidFill>
            <a:prstDash val="solid"/>
            <a:round/>
            <a:headEnd type="none" w="med" len="med"/>
            <a:tailEnd type="triangle"/>
          </a:ln>
          <a:effectLst/>
        </p:spPr>
      </p:cxnSp>
    </p:spTree>
    <p:extLst>
      <p:ext uri="{BB962C8B-B14F-4D97-AF65-F5344CB8AC3E}">
        <p14:creationId xmlns:p14="http://schemas.microsoft.com/office/powerpoint/2010/main" val="8778596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60C0452D-B94D-0465-F6EB-8723C9D86428}"/>
              </a:ext>
            </a:extLst>
          </p:cNvPr>
          <p:cNvSpPr>
            <a:spLocks noGrp="1"/>
          </p:cNvSpPr>
          <p:nvPr>
            <p:ph type="sldNum" sz="quarter" idx="13"/>
          </p:nvPr>
        </p:nvSpPr>
        <p:spPr/>
        <p:txBody>
          <a:bodyPr/>
          <a:lstStyle/>
          <a:p>
            <a:pPr algn="l" rtl="0"/>
            <a:fld id="{78742581-81B1-425F-B25E-3CD197136A05}" type="slidenum">
              <a:rPr lang="de-DE" smtClean="0"/>
              <a:pPr algn="l" rtl="0"/>
              <a:t>16</a:t>
            </a:fld>
            <a:endParaRPr lang="de-DE" dirty="0"/>
          </a:p>
        </p:txBody>
      </p:sp>
      <p:sp>
        <p:nvSpPr>
          <p:cNvPr id="3" name="Titel 2">
            <a:extLst>
              <a:ext uri="{FF2B5EF4-FFF2-40B4-BE49-F238E27FC236}">
                <a16:creationId xmlns:a16="http://schemas.microsoft.com/office/drawing/2014/main" id="{0959EA8E-2463-B656-A651-F0E69FA935B1}"/>
              </a:ext>
            </a:extLst>
          </p:cNvPr>
          <p:cNvSpPr>
            <a:spLocks noGrp="1"/>
          </p:cNvSpPr>
          <p:nvPr>
            <p:ph type="title"/>
          </p:nvPr>
        </p:nvSpPr>
        <p:spPr>
          <a:xfrm>
            <a:off x="340784" y="176165"/>
            <a:ext cx="11851216" cy="506461"/>
          </a:xfrm>
        </p:spPr>
        <p:txBody>
          <a:bodyPr>
            <a:noAutofit/>
          </a:bodyPr>
          <a:lstStyle/>
          <a:p>
            <a:r>
              <a:rPr lang="en-US" sz="3200" b="0" dirty="0">
                <a:solidFill>
                  <a:schemeClr val="tx2">
                    <a:lumMod val="75000"/>
                    <a:lumOff val="25000"/>
                  </a:schemeClr>
                </a:solidFill>
              </a:rPr>
              <a:t>b) Prompt Literacy experiment with Northeastern University Students</a:t>
            </a:r>
            <a:r>
              <a:rPr lang="en-US" sz="3200" b="0" dirty="0"/>
              <a:t>)</a:t>
            </a:r>
          </a:p>
        </p:txBody>
      </p:sp>
      <p:sp>
        <p:nvSpPr>
          <p:cNvPr id="7" name="Fußzeilenplatzhalter 4">
            <a:extLst>
              <a:ext uri="{FF2B5EF4-FFF2-40B4-BE49-F238E27FC236}">
                <a16:creationId xmlns:a16="http://schemas.microsoft.com/office/drawing/2014/main" id="{E53ED629-58DD-ED57-5D44-F8501C0817D6}"/>
              </a:ext>
            </a:extLst>
          </p:cNvPr>
          <p:cNvSpPr>
            <a:spLocks noGrp="1"/>
          </p:cNvSpPr>
          <p:nvPr>
            <p:ph type="ftr" sz="quarter" idx="3"/>
          </p:nvPr>
        </p:nvSpPr>
        <p:spPr>
          <a:xfrm>
            <a:off x="2495600" y="6444000"/>
            <a:ext cx="7200800" cy="360000"/>
          </a:xfrm>
        </p:spPr>
        <p:txBody>
          <a:bodyPr/>
          <a:lstStyle/>
          <a:p>
            <a:r>
              <a:rPr lang="de-DE" dirty="0"/>
              <a:t>Generative AI and Individual Privacy</a:t>
            </a:r>
            <a:endParaRPr lang="en-GB" dirty="0"/>
          </a:p>
        </p:txBody>
      </p:sp>
      <p:pic>
        <p:nvPicPr>
          <p:cNvPr id="6" name="Grafik 5" descr="Ein Bild, das Text, Screenshot, Software, Schrift enthält.&#10;&#10;KI-generierte Inhalte können fehlerhaft sein.">
            <a:extLst>
              <a:ext uri="{FF2B5EF4-FFF2-40B4-BE49-F238E27FC236}">
                <a16:creationId xmlns:a16="http://schemas.microsoft.com/office/drawing/2014/main" id="{D523C010-4A5E-7CED-52C5-959501AD5E0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23018" y="1662528"/>
            <a:ext cx="5709122" cy="3240000"/>
          </a:xfrm>
          <a:prstGeom prst="rect">
            <a:avLst/>
          </a:prstGeom>
        </p:spPr>
      </p:pic>
      <p:pic>
        <p:nvPicPr>
          <p:cNvPr id="9" name="Grafik 8" descr="Ein Bild, das Text, Screenshot, Schrift, Zahl enthält.&#10;&#10;KI-generierte Inhalte können fehlerhaft sein.">
            <a:extLst>
              <a:ext uri="{FF2B5EF4-FFF2-40B4-BE49-F238E27FC236}">
                <a16:creationId xmlns:a16="http://schemas.microsoft.com/office/drawing/2014/main" id="{F8FAE879-E120-0A31-891C-50A12BB515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5458" y="1662528"/>
            <a:ext cx="5709121" cy="3240000"/>
          </a:xfrm>
          <a:prstGeom prst="rect">
            <a:avLst/>
          </a:prstGeom>
        </p:spPr>
      </p:pic>
      <p:sp>
        <p:nvSpPr>
          <p:cNvPr id="10" name="Rechteck 9">
            <a:extLst>
              <a:ext uri="{FF2B5EF4-FFF2-40B4-BE49-F238E27FC236}">
                <a16:creationId xmlns:a16="http://schemas.microsoft.com/office/drawing/2014/main" id="{9DC48871-D4A5-3BD5-4BC7-F1B5875FC023}"/>
              </a:ext>
            </a:extLst>
          </p:cNvPr>
          <p:cNvSpPr/>
          <p:nvPr/>
        </p:nvSpPr>
        <p:spPr>
          <a:xfrm>
            <a:off x="861311" y="1158786"/>
            <a:ext cx="4175439" cy="294576"/>
          </a:xfrm>
          <a:prstGeom prst="rect">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1">
                <a:ln>
                  <a:noFill/>
                </a:ln>
                <a:effectLst/>
                <a:uLnTx/>
                <a:uFillTx/>
                <a:latin typeface="+mj-lt"/>
                <a:ea typeface="+mn-ea"/>
                <a:cs typeface="Arial" panose="020B0604020202020204" pitchFamily="34" charset="0"/>
              </a:rPr>
              <a:t>Control Group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1">
                <a:ln>
                  <a:noFill/>
                </a:ln>
                <a:effectLst/>
                <a:uLnTx/>
                <a:uFillTx/>
                <a:latin typeface="+mj-lt"/>
                <a:ea typeface="+mn-ea"/>
                <a:cs typeface="Arial" panose="020B0604020202020204" pitchFamily="34" charset="0"/>
              </a:rPr>
              <a:t>(Youtube Video Selection)</a:t>
            </a:r>
          </a:p>
        </p:txBody>
      </p:sp>
      <p:sp>
        <p:nvSpPr>
          <p:cNvPr id="11" name="Rechteck 10">
            <a:extLst>
              <a:ext uri="{FF2B5EF4-FFF2-40B4-BE49-F238E27FC236}">
                <a16:creationId xmlns:a16="http://schemas.microsoft.com/office/drawing/2014/main" id="{8E888575-B649-7F9C-0AD9-F41FAFC7B76D}"/>
              </a:ext>
            </a:extLst>
          </p:cNvPr>
          <p:cNvSpPr/>
          <p:nvPr/>
        </p:nvSpPr>
        <p:spPr>
          <a:xfrm>
            <a:off x="7155252" y="1158786"/>
            <a:ext cx="4175439" cy="294576"/>
          </a:xfrm>
          <a:prstGeom prst="rect">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600" b="1" kern="0" noProof="1">
                <a:latin typeface="+mj-lt"/>
                <a:cs typeface="Arial" panose="020B0604020202020204" pitchFamily="34" charset="0"/>
              </a:rPr>
              <a:t>Treatment</a:t>
            </a:r>
            <a:r>
              <a:rPr kumimoji="0" lang="en-US" sz="1600" b="1" i="0" u="none" strike="noStrike" kern="0" cap="none" spc="0" normalizeH="0" baseline="0" noProof="1">
                <a:ln>
                  <a:noFill/>
                </a:ln>
                <a:effectLst/>
                <a:uLnTx/>
                <a:uFillTx/>
                <a:latin typeface="+mj-lt"/>
                <a:ea typeface="+mn-ea"/>
                <a:cs typeface="Arial" panose="020B0604020202020204" pitchFamily="34" charset="0"/>
              </a:rPr>
              <a:t> Group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1">
                <a:ln>
                  <a:noFill/>
                </a:ln>
                <a:effectLst/>
                <a:uLnTx/>
                <a:uFillTx/>
                <a:latin typeface="+mj-lt"/>
                <a:ea typeface="+mn-ea"/>
                <a:cs typeface="Arial" panose="020B0604020202020204" pitchFamily="34" charset="0"/>
              </a:rPr>
              <a:t>(Prompting Literacy)</a:t>
            </a:r>
          </a:p>
        </p:txBody>
      </p:sp>
      <p:sp>
        <p:nvSpPr>
          <p:cNvPr id="12" name="Pfeil: nach rechts 11">
            <a:extLst>
              <a:ext uri="{FF2B5EF4-FFF2-40B4-BE49-F238E27FC236}">
                <a16:creationId xmlns:a16="http://schemas.microsoft.com/office/drawing/2014/main" id="{A031826B-906C-7B52-96DC-DD8704012008}"/>
              </a:ext>
            </a:extLst>
          </p:cNvPr>
          <p:cNvSpPr/>
          <p:nvPr/>
        </p:nvSpPr>
        <p:spPr bwMode="auto">
          <a:xfrm rot="5400000">
            <a:off x="5881889" y="3208155"/>
            <a:ext cx="428222" cy="4235300"/>
          </a:xfrm>
          <a:prstGeom prst="rightArrow">
            <a:avLst>
              <a:gd name="adj1" fmla="val 50820"/>
              <a:gd name="adj2" fmla="val 100000"/>
            </a:avLst>
          </a:prstGeom>
          <a:solidFill>
            <a:schemeClr val="tx1">
              <a:lumMod val="95000"/>
            </a:schemeClr>
          </a:solidFill>
          <a:ln w="19050" cap="flat" cmpd="sng" algn="ctr">
            <a:solidFill>
              <a:schemeClr val="bg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marL="0" marR="0" indent="0" algn="ctr" defTabSz="914400" rtl="0" eaLnBrk="0" fontAlgn="base" latinLnBrk="0" hangingPunct="0">
              <a:lnSpc>
                <a:spcPct val="100000"/>
              </a:lnSpc>
              <a:spcBef>
                <a:spcPct val="20000"/>
              </a:spcBef>
              <a:spcAft>
                <a:spcPct val="0"/>
              </a:spcAft>
              <a:buClrTx/>
              <a:buSzTx/>
              <a:buFontTx/>
              <a:buNone/>
              <a:tabLst/>
            </a:pPr>
            <a:endParaRPr kumimoji="0" lang="en-US" sz="2000" b="0" i="0" u="none" strike="noStrike" cap="none" normalizeH="0" baseline="0" dirty="0">
              <a:ln>
                <a:noFill/>
              </a:ln>
              <a:solidFill>
                <a:srgbClr val="000066"/>
              </a:solidFill>
              <a:effectLst/>
              <a:latin typeface="Arial" charset="0"/>
            </a:endParaRPr>
          </a:p>
        </p:txBody>
      </p:sp>
      <p:sp>
        <p:nvSpPr>
          <p:cNvPr id="13" name="Rechteck 12">
            <a:extLst>
              <a:ext uri="{FF2B5EF4-FFF2-40B4-BE49-F238E27FC236}">
                <a16:creationId xmlns:a16="http://schemas.microsoft.com/office/drawing/2014/main" id="{F1C6EF97-BE9C-F4C8-7F82-8970876EF05E}"/>
              </a:ext>
            </a:extLst>
          </p:cNvPr>
          <p:cNvSpPr/>
          <p:nvPr/>
        </p:nvSpPr>
        <p:spPr>
          <a:xfrm>
            <a:off x="1210020" y="5576552"/>
            <a:ext cx="10025996" cy="783017"/>
          </a:xfrm>
          <a:prstGeom prst="rect">
            <a:avLst/>
          </a:prstGeom>
          <a:noFill/>
          <a:ln w="12700" cap="flat" cmpd="sng" algn="ctr">
            <a:no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lang="en-US" sz="2800" kern="0" noProof="1">
                <a:cs typeface="Arial" panose="020B0604020202020204" pitchFamily="34" charset="0"/>
              </a:rPr>
              <a:t>Job Application Letter</a:t>
            </a:r>
          </a:p>
          <a:p>
            <a:pPr>
              <a:buNone/>
            </a:pPr>
            <a:r>
              <a:rPr kumimoji="0" lang="en-US" sz="2800" b="1" i="0" u="none" strike="noStrike" kern="0" cap="none" spc="0" normalizeH="0" baseline="0" noProof="1">
                <a:ln>
                  <a:noFill/>
                </a:ln>
                <a:effectLst/>
                <a:uLnTx/>
                <a:uFillTx/>
                <a:ea typeface="+mn-ea"/>
                <a:cs typeface="Arial" panose="020B0604020202020204" pitchFamily="34" charset="0"/>
              </a:rPr>
              <a:t>Task: </a:t>
            </a:r>
            <a:r>
              <a:rPr kumimoji="0" lang="en-US" sz="2800" i="0" u="none" strike="noStrike" kern="0" cap="none" spc="0" normalizeH="0" baseline="0" noProof="1">
                <a:ln>
                  <a:noFill/>
                </a:ln>
                <a:effectLst/>
                <a:uLnTx/>
                <a:uFillTx/>
                <a:ea typeface="+mn-ea"/>
                <a:cs typeface="Arial" panose="020B0604020202020204" pitchFamily="34" charset="0"/>
              </a:rPr>
              <a:t>“</a:t>
            </a:r>
            <a:r>
              <a:rPr lang="en-US" sz="2800" i="0" dirty="0">
                <a:effectLst/>
              </a:rPr>
              <a:t>Please write a prompt to help you craft a cover letter.” </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600" b="1" i="0" u="none" strike="noStrike" kern="0" cap="none" spc="0" normalizeH="0" baseline="0" noProof="1">
              <a:ln>
                <a:noFill/>
              </a:ln>
              <a:solidFill>
                <a:schemeClr val="bg1"/>
              </a:solidFill>
              <a:effectLst/>
              <a:uLnTx/>
              <a:uFillTx/>
              <a:ea typeface="+mn-ea"/>
              <a:cs typeface="Arial" panose="020B0604020202020204" pitchFamily="34" charset="0"/>
            </a:endParaRPr>
          </a:p>
        </p:txBody>
      </p:sp>
      <p:sp>
        <p:nvSpPr>
          <p:cNvPr id="15" name="Textfeld 14">
            <a:extLst>
              <a:ext uri="{FF2B5EF4-FFF2-40B4-BE49-F238E27FC236}">
                <a16:creationId xmlns:a16="http://schemas.microsoft.com/office/drawing/2014/main" id="{43341D71-34B8-0E82-BEE8-73F853049256}"/>
              </a:ext>
            </a:extLst>
          </p:cNvPr>
          <p:cNvSpPr txBox="1"/>
          <p:nvPr/>
        </p:nvSpPr>
        <p:spPr>
          <a:xfrm>
            <a:off x="395671" y="5520797"/>
            <a:ext cx="931279" cy="707886"/>
          </a:xfrm>
          <a:prstGeom prst="rect">
            <a:avLst/>
          </a:prstGeom>
          <a:noFill/>
        </p:spPr>
        <p:txBody>
          <a:bodyPr wrap="square">
            <a:spAutoFit/>
          </a:bodyPr>
          <a:lstStyle/>
          <a:p>
            <a:pPr algn="l">
              <a:buNone/>
            </a:pPr>
            <a:r>
              <a:rPr lang="de-DE" sz="4000" b="0" i="0" dirty="0">
                <a:solidFill>
                  <a:srgbClr val="333333"/>
                </a:solidFill>
                <a:effectLst/>
                <a:latin typeface="72"/>
              </a:rPr>
              <a:t>📝</a:t>
            </a:r>
          </a:p>
        </p:txBody>
      </p:sp>
    </p:spTree>
    <p:extLst>
      <p:ext uri="{BB962C8B-B14F-4D97-AF65-F5344CB8AC3E}">
        <p14:creationId xmlns:p14="http://schemas.microsoft.com/office/powerpoint/2010/main" val="2852329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0904A2-3F38-2E20-41BF-51259F228B20}"/>
            </a:ext>
          </a:extLst>
        </p:cNvPr>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92A52153-962D-13DD-3A02-DE9A50884406}"/>
              </a:ext>
            </a:extLst>
          </p:cNvPr>
          <p:cNvSpPr>
            <a:spLocks noGrp="1"/>
          </p:cNvSpPr>
          <p:nvPr>
            <p:ph type="sldNum" sz="quarter" idx="1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8742581-81B1-425F-B25E-3CD197136A05}" type="slidenum">
              <a:rPr kumimoji="0" lang="de-DE" sz="1200" b="0" i="0" u="none" strike="noStrike" kern="1200" cap="none" spc="0" normalizeH="0" baseline="0" noProof="0" smtClean="0">
                <a:ln>
                  <a:noFill/>
                </a:ln>
                <a:solidFill>
                  <a:schemeClr val="tx1"/>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a:t>
            </a:fld>
            <a:endParaRPr kumimoji="0" lang="de-DE" sz="1200" b="0" i="0" u="none" strike="noStrike" kern="1200" cap="none" spc="0" normalizeH="0" baseline="0" noProof="0" dirty="0">
              <a:ln>
                <a:noFill/>
              </a:ln>
              <a:solidFill>
                <a:schemeClr val="tx1"/>
              </a:solidFill>
              <a:effectLst/>
              <a:uLnTx/>
              <a:uFillTx/>
              <a:latin typeface="Arial"/>
              <a:ea typeface="+mn-ea"/>
              <a:cs typeface="+mn-cs"/>
            </a:endParaRPr>
          </a:p>
        </p:txBody>
      </p:sp>
      <p:sp>
        <p:nvSpPr>
          <p:cNvPr id="3" name="Titel 2">
            <a:extLst>
              <a:ext uri="{FF2B5EF4-FFF2-40B4-BE49-F238E27FC236}">
                <a16:creationId xmlns:a16="http://schemas.microsoft.com/office/drawing/2014/main" id="{F6A13625-481F-B8E4-E1F5-D02747298CA7}"/>
              </a:ext>
            </a:extLst>
          </p:cNvPr>
          <p:cNvSpPr>
            <a:spLocks noGrp="1"/>
          </p:cNvSpPr>
          <p:nvPr>
            <p:ph type="title"/>
          </p:nvPr>
        </p:nvSpPr>
        <p:spPr>
          <a:xfrm>
            <a:off x="440180" y="257269"/>
            <a:ext cx="11545873" cy="423788"/>
          </a:xfrm>
        </p:spPr>
        <p:txBody>
          <a:bodyPr>
            <a:noAutofit/>
          </a:bodyPr>
          <a:lstStyle/>
          <a:p>
            <a:r>
              <a:rPr lang="en-US" sz="2800" b="0" dirty="0">
                <a:solidFill>
                  <a:schemeClr val="tx1"/>
                </a:solidFill>
              </a:rPr>
              <a:t>Literacy increases privacy value indirectly through self-investment, ownership</a:t>
            </a:r>
          </a:p>
        </p:txBody>
      </p:sp>
      <p:sp>
        <p:nvSpPr>
          <p:cNvPr id="4" name="Rechteck 3">
            <a:extLst>
              <a:ext uri="{FF2B5EF4-FFF2-40B4-BE49-F238E27FC236}">
                <a16:creationId xmlns:a16="http://schemas.microsoft.com/office/drawing/2014/main" id="{AFE46D50-4E7D-CEE0-D78F-B066790F54EF}"/>
              </a:ext>
            </a:extLst>
          </p:cNvPr>
          <p:cNvSpPr/>
          <p:nvPr/>
        </p:nvSpPr>
        <p:spPr bwMode="auto">
          <a:xfrm>
            <a:off x="7544035" y="1892900"/>
            <a:ext cx="2154815" cy="2233438"/>
          </a:xfrm>
          <a:prstGeom prst="rect">
            <a:avLst/>
          </a:prstGeom>
          <a:solidFill>
            <a:schemeClr val="bg2">
              <a:lumMod val="20000"/>
              <a:lumOff val="80000"/>
            </a:schemeClr>
          </a:solidFill>
          <a:ln w="19050" cap="flat" cmpd="sng" algn="ctr">
            <a:noFill/>
            <a:prstDash val="solid"/>
            <a:round/>
            <a:headEnd type="none" w="med" len="med"/>
            <a:tailEnd type="none" w="med" len="med"/>
          </a:ln>
          <a:effectLst/>
        </p:spPr>
        <p:txBody>
          <a:bodyPr vert="horz" wrap="square" lIns="90000" tIns="46800" rIns="90000" bIns="46800" numCol="1" rtlCol="0" anchor="b" anchorCtr="0" compatLnSpc="1">
            <a:prstTxWarp prst="textNoShape">
              <a:avLst/>
            </a:prstTxWarp>
          </a:bodyPr>
          <a:lstStyle/>
          <a:p>
            <a:pPr marL="0" marR="0" indent="0" algn="ctr" defTabSz="914400" rtl="0" eaLnBrk="0" fontAlgn="base" latinLnBrk="0" hangingPunct="0">
              <a:lnSpc>
                <a:spcPct val="100000"/>
              </a:lnSpc>
              <a:spcBef>
                <a:spcPct val="20000"/>
              </a:spcBef>
              <a:spcAft>
                <a:spcPct val="0"/>
              </a:spcAft>
              <a:buClrTx/>
              <a:buSzTx/>
              <a:buFontTx/>
              <a:buNone/>
              <a:tabLst/>
            </a:pPr>
            <a:r>
              <a:rPr kumimoji="0" lang="en-US" sz="1600" b="1" i="0" u="none" strike="noStrike" cap="none" normalizeH="0" baseline="0" dirty="0">
                <a:ln>
                  <a:noFill/>
                </a:ln>
                <a:effectLst/>
                <a:latin typeface="Arial" charset="0"/>
              </a:rPr>
              <a:t>Privacy Calculus</a:t>
            </a:r>
          </a:p>
        </p:txBody>
      </p:sp>
      <p:sp>
        <p:nvSpPr>
          <p:cNvPr id="5" name="Rechteck: abgerundete Ecken 4">
            <a:extLst>
              <a:ext uri="{FF2B5EF4-FFF2-40B4-BE49-F238E27FC236}">
                <a16:creationId xmlns:a16="http://schemas.microsoft.com/office/drawing/2014/main" id="{96D4820F-A4B6-B5B4-8D8B-471DA926DF9D}"/>
              </a:ext>
            </a:extLst>
          </p:cNvPr>
          <p:cNvSpPr/>
          <p:nvPr/>
        </p:nvSpPr>
        <p:spPr bwMode="auto">
          <a:xfrm>
            <a:off x="7817173" y="2450029"/>
            <a:ext cx="1701489" cy="542197"/>
          </a:xfrm>
          <a:prstGeom prst="roundRect">
            <a:avLst/>
          </a:prstGeom>
          <a:noFill/>
          <a:ln w="19050" cap="flat" cmpd="sng" algn="ctr">
            <a:solidFill>
              <a:schemeClr val="accent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marL="0" marR="0" indent="0" algn="ctr" defTabSz="914400" rtl="0" eaLnBrk="0" fontAlgn="base" latinLnBrk="0" hangingPunct="0">
              <a:lnSpc>
                <a:spcPct val="100000"/>
              </a:lnSpc>
              <a:spcBef>
                <a:spcPct val="20000"/>
              </a:spcBef>
              <a:spcAft>
                <a:spcPct val="0"/>
              </a:spcAft>
              <a:buClrTx/>
              <a:buSzTx/>
              <a:buFontTx/>
              <a:buNone/>
              <a:tabLst/>
            </a:pPr>
            <a:r>
              <a:rPr kumimoji="0" lang="en-US" sz="1400" b="0" i="0" u="none" strike="noStrike" cap="none" normalizeH="0" baseline="0" dirty="0">
                <a:ln>
                  <a:noFill/>
                </a:ln>
                <a:effectLst/>
                <a:latin typeface="Arial" charset="0"/>
              </a:rPr>
              <a:t>Perceived Benefits</a:t>
            </a:r>
          </a:p>
        </p:txBody>
      </p:sp>
      <p:sp>
        <p:nvSpPr>
          <p:cNvPr id="7" name="Rechteck: abgerundete Ecken 6">
            <a:extLst>
              <a:ext uri="{FF2B5EF4-FFF2-40B4-BE49-F238E27FC236}">
                <a16:creationId xmlns:a16="http://schemas.microsoft.com/office/drawing/2014/main" id="{E2DA35A6-36B0-68FB-4F4B-6F89B9502F66}"/>
              </a:ext>
            </a:extLst>
          </p:cNvPr>
          <p:cNvSpPr/>
          <p:nvPr/>
        </p:nvSpPr>
        <p:spPr bwMode="auto">
          <a:xfrm>
            <a:off x="7818732" y="3190187"/>
            <a:ext cx="1701489" cy="542197"/>
          </a:xfrm>
          <a:prstGeom prst="roundRect">
            <a:avLst/>
          </a:prstGeom>
          <a:noFill/>
          <a:ln w="19050" cap="flat" cmpd="sng" algn="ctr">
            <a:solidFill>
              <a:schemeClr val="accent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marL="0" marR="0" indent="0" algn="ctr" defTabSz="914400" rtl="0" eaLnBrk="0" fontAlgn="base" latinLnBrk="0" hangingPunct="0">
              <a:lnSpc>
                <a:spcPct val="100000"/>
              </a:lnSpc>
              <a:spcBef>
                <a:spcPct val="20000"/>
              </a:spcBef>
              <a:spcAft>
                <a:spcPct val="0"/>
              </a:spcAft>
              <a:buClrTx/>
              <a:buSzTx/>
              <a:buFontTx/>
              <a:buNone/>
              <a:tabLst/>
            </a:pPr>
            <a:r>
              <a:rPr kumimoji="0" lang="en-US" sz="1400" b="0" i="0" u="none" strike="noStrike" cap="none" normalizeH="0" baseline="0" dirty="0">
                <a:ln>
                  <a:noFill/>
                </a:ln>
                <a:effectLst/>
                <a:latin typeface="Arial" charset="0"/>
              </a:rPr>
              <a:t>Perceived Privacy Risks</a:t>
            </a:r>
          </a:p>
        </p:txBody>
      </p:sp>
      <p:sp>
        <p:nvSpPr>
          <p:cNvPr id="9" name="Rechteck: abgerundete Ecken 8">
            <a:extLst>
              <a:ext uri="{FF2B5EF4-FFF2-40B4-BE49-F238E27FC236}">
                <a16:creationId xmlns:a16="http://schemas.microsoft.com/office/drawing/2014/main" id="{DE11249E-B288-7B1A-A2F6-D5D7FC03058F}"/>
              </a:ext>
            </a:extLst>
          </p:cNvPr>
          <p:cNvSpPr/>
          <p:nvPr/>
        </p:nvSpPr>
        <p:spPr bwMode="auto">
          <a:xfrm>
            <a:off x="4839568" y="2806146"/>
            <a:ext cx="1701489" cy="542197"/>
          </a:xfrm>
          <a:prstGeom prst="roundRect">
            <a:avLst/>
          </a:prstGeom>
          <a:noFill/>
          <a:ln w="19050" cap="flat" cmpd="sng" algn="ctr">
            <a:solidFill>
              <a:schemeClr val="accent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marL="0" marR="0" indent="0" algn="ctr" defTabSz="914400" rtl="0" eaLnBrk="0" fontAlgn="base" latinLnBrk="0" hangingPunct="0">
              <a:lnSpc>
                <a:spcPct val="100000"/>
              </a:lnSpc>
              <a:spcBef>
                <a:spcPct val="20000"/>
              </a:spcBef>
              <a:spcAft>
                <a:spcPct val="0"/>
              </a:spcAft>
              <a:buClrTx/>
              <a:buSzTx/>
              <a:buFontTx/>
              <a:buNone/>
              <a:tabLst/>
            </a:pPr>
            <a:r>
              <a:rPr kumimoji="0" lang="en-US" sz="1400" b="0" i="0" u="none" strike="noStrike" cap="none" normalizeH="0" baseline="0" dirty="0">
                <a:ln>
                  <a:noFill/>
                </a:ln>
                <a:effectLst/>
                <a:latin typeface="Arial" charset="0"/>
              </a:rPr>
              <a:t>Perceived Output Ownership</a:t>
            </a:r>
          </a:p>
        </p:txBody>
      </p:sp>
      <p:cxnSp>
        <p:nvCxnSpPr>
          <p:cNvPr id="12" name="Gerade Verbindung mit Pfeil 11">
            <a:extLst>
              <a:ext uri="{FF2B5EF4-FFF2-40B4-BE49-F238E27FC236}">
                <a16:creationId xmlns:a16="http://schemas.microsoft.com/office/drawing/2014/main" id="{F2DC7CFB-D005-09A0-0421-2032D2552A2E}"/>
              </a:ext>
            </a:extLst>
          </p:cNvPr>
          <p:cNvCxnSpPr>
            <a:cxnSpLocks/>
            <a:stCxn id="9" idx="3"/>
            <a:endCxn id="5" idx="1"/>
          </p:cNvCxnSpPr>
          <p:nvPr/>
        </p:nvCxnSpPr>
        <p:spPr bwMode="auto">
          <a:xfrm flipV="1">
            <a:off x="6541057" y="2721128"/>
            <a:ext cx="1276116" cy="356117"/>
          </a:xfrm>
          <a:prstGeom prst="straightConnector1">
            <a:avLst/>
          </a:prstGeom>
          <a:solidFill>
            <a:srgbClr val="DDDDDD"/>
          </a:solidFill>
          <a:ln w="19050" cap="flat" cmpd="sng" algn="ctr">
            <a:solidFill>
              <a:schemeClr val="accent1"/>
            </a:solidFill>
            <a:prstDash val="solid"/>
            <a:round/>
            <a:headEnd type="none" w="med" len="med"/>
            <a:tailEnd type="triangle"/>
          </a:ln>
          <a:effectLst/>
        </p:spPr>
      </p:cxnSp>
      <p:sp>
        <p:nvSpPr>
          <p:cNvPr id="13" name="Rechteck: abgerundete Ecken 12">
            <a:extLst>
              <a:ext uri="{FF2B5EF4-FFF2-40B4-BE49-F238E27FC236}">
                <a16:creationId xmlns:a16="http://schemas.microsoft.com/office/drawing/2014/main" id="{55D7CF83-D8E2-6D15-A3C1-DA11ACCB43DD}"/>
              </a:ext>
            </a:extLst>
          </p:cNvPr>
          <p:cNvSpPr/>
          <p:nvPr/>
        </p:nvSpPr>
        <p:spPr bwMode="auto">
          <a:xfrm>
            <a:off x="2368296" y="2804890"/>
            <a:ext cx="1701489" cy="542197"/>
          </a:xfrm>
          <a:prstGeom prst="roundRect">
            <a:avLst/>
          </a:prstGeom>
          <a:noFill/>
          <a:ln w="19050" cap="flat" cmpd="sng" algn="ctr">
            <a:solidFill>
              <a:schemeClr val="accent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algn="ctr" eaLnBrk="0" fontAlgn="base" hangingPunct="0">
              <a:spcBef>
                <a:spcPct val="20000"/>
              </a:spcBef>
              <a:spcAft>
                <a:spcPct val="0"/>
              </a:spcAft>
            </a:pPr>
            <a:r>
              <a:rPr lang="en-US" sz="1400" dirty="0">
                <a:latin typeface="Arial" charset="0"/>
              </a:rPr>
              <a:t>Perceived Self-Investment</a:t>
            </a:r>
          </a:p>
        </p:txBody>
      </p:sp>
      <p:cxnSp>
        <p:nvCxnSpPr>
          <p:cNvPr id="14" name="Gerade Verbindung mit Pfeil 13">
            <a:extLst>
              <a:ext uri="{FF2B5EF4-FFF2-40B4-BE49-F238E27FC236}">
                <a16:creationId xmlns:a16="http://schemas.microsoft.com/office/drawing/2014/main" id="{320AF5A4-22FA-A6C8-F687-EC40F64FD9E6}"/>
              </a:ext>
            </a:extLst>
          </p:cNvPr>
          <p:cNvCxnSpPr>
            <a:cxnSpLocks/>
            <a:stCxn id="9" idx="3"/>
            <a:endCxn id="7" idx="1"/>
          </p:cNvCxnSpPr>
          <p:nvPr/>
        </p:nvCxnSpPr>
        <p:spPr bwMode="auto">
          <a:xfrm>
            <a:off x="6541057" y="3077245"/>
            <a:ext cx="1277675" cy="384041"/>
          </a:xfrm>
          <a:prstGeom prst="straightConnector1">
            <a:avLst/>
          </a:prstGeom>
          <a:solidFill>
            <a:srgbClr val="DDDDDD"/>
          </a:solidFill>
          <a:ln w="19050" cap="flat" cmpd="sng" algn="ctr">
            <a:solidFill>
              <a:schemeClr val="accent1"/>
            </a:solidFill>
            <a:prstDash val="solid"/>
            <a:round/>
            <a:headEnd type="none" w="med" len="med"/>
            <a:tailEnd type="triangle"/>
          </a:ln>
          <a:effectLst/>
        </p:spPr>
      </p:cxnSp>
      <p:cxnSp>
        <p:nvCxnSpPr>
          <p:cNvPr id="15" name="Gerade Verbindung mit Pfeil 14">
            <a:extLst>
              <a:ext uri="{FF2B5EF4-FFF2-40B4-BE49-F238E27FC236}">
                <a16:creationId xmlns:a16="http://schemas.microsoft.com/office/drawing/2014/main" id="{B006BD07-CE31-54CA-FA10-AF171A91732F}"/>
              </a:ext>
            </a:extLst>
          </p:cNvPr>
          <p:cNvCxnSpPr>
            <a:stCxn id="13" idx="3"/>
            <a:endCxn id="9" idx="1"/>
          </p:cNvCxnSpPr>
          <p:nvPr/>
        </p:nvCxnSpPr>
        <p:spPr bwMode="auto">
          <a:xfrm>
            <a:off x="4069785" y="3075989"/>
            <a:ext cx="769783" cy="1256"/>
          </a:xfrm>
          <a:prstGeom prst="straightConnector1">
            <a:avLst/>
          </a:prstGeom>
          <a:ln>
            <a:headEnd type="none" w="med" len="med"/>
            <a:tailEnd type="triangle"/>
          </a:ln>
        </p:spPr>
        <p:style>
          <a:lnRef idx="1">
            <a:schemeClr val="dk1"/>
          </a:lnRef>
          <a:fillRef idx="0">
            <a:schemeClr val="dk1"/>
          </a:fillRef>
          <a:effectRef idx="0">
            <a:schemeClr val="dk1"/>
          </a:effectRef>
          <a:fontRef idx="minor">
            <a:schemeClr val="tx1"/>
          </a:fontRef>
        </p:style>
      </p:cxnSp>
      <p:sp>
        <p:nvSpPr>
          <p:cNvPr id="16" name="Rechteck: abgerundete Ecken 15">
            <a:extLst>
              <a:ext uri="{FF2B5EF4-FFF2-40B4-BE49-F238E27FC236}">
                <a16:creationId xmlns:a16="http://schemas.microsoft.com/office/drawing/2014/main" id="{0177FC68-1253-9E13-AE17-A300597C05F2}"/>
              </a:ext>
            </a:extLst>
          </p:cNvPr>
          <p:cNvSpPr/>
          <p:nvPr/>
        </p:nvSpPr>
        <p:spPr bwMode="auto">
          <a:xfrm>
            <a:off x="10392897" y="2835981"/>
            <a:ext cx="1701489" cy="542197"/>
          </a:xfrm>
          <a:prstGeom prst="roundRect">
            <a:avLst/>
          </a:prstGeom>
          <a:noFill/>
          <a:ln w="19050" cap="flat" cmpd="sng" algn="ctr">
            <a:solidFill>
              <a:schemeClr val="accent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marL="0" marR="0" indent="0" algn="ctr" defTabSz="914400" rtl="0" eaLnBrk="0" fontAlgn="base" latinLnBrk="0" hangingPunct="0">
              <a:lnSpc>
                <a:spcPct val="100000"/>
              </a:lnSpc>
              <a:spcBef>
                <a:spcPct val="20000"/>
              </a:spcBef>
              <a:spcAft>
                <a:spcPct val="0"/>
              </a:spcAft>
              <a:buClrTx/>
              <a:buSzTx/>
              <a:buFontTx/>
              <a:buNone/>
              <a:tabLst/>
            </a:pPr>
            <a:r>
              <a:rPr lang="en-US" sz="1400" dirty="0">
                <a:latin typeface="Arial" charset="0"/>
              </a:rPr>
              <a:t>Perceived Privacy Value</a:t>
            </a:r>
            <a:endParaRPr kumimoji="0" lang="en-US" sz="1400" b="0" i="0" u="none" strike="noStrike" cap="none" normalizeH="0" baseline="0" dirty="0">
              <a:ln>
                <a:noFill/>
              </a:ln>
              <a:effectLst/>
              <a:latin typeface="Arial" charset="0"/>
            </a:endParaRPr>
          </a:p>
        </p:txBody>
      </p:sp>
      <p:cxnSp>
        <p:nvCxnSpPr>
          <p:cNvPr id="17" name="Gerade Verbindung mit Pfeil 16">
            <a:extLst>
              <a:ext uri="{FF2B5EF4-FFF2-40B4-BE49-F238E27FC236}">
                <a16:creationId xmlns:a16="http://schemas.microsoft.com/office/drawing/2014/main" id="{5E6DE2DE-9C9A-FFE1-9E69-045969F8D92A}"/>
              </a:ext>
            </a:extLst>
          </p:cNvPr>
          <p:cNvCxnSpPr>
            <a:stCxn id="5" idx="3"/>
            <a:endCxn id="16" idx="1"/>
          </p:cNvCxnSpPr>
          <p:nvPr/>
        </p:nvCxnSpPr>
        <p:spPr bwMode="auto">
          <a:xfrm>
            <a:off x="9518662" y="2721128"/>
            <a:ext cx="874235" cy="385951"/>
          </a:xfrm>
          <a:prstGeom prst="straightConnector1">
            <a:avLst/>
          </a:prstGeom>
          <a:solidFill>
            <a:srgbClr val="DDDDDD"/>
          </a:solidFill>
          <a:ln w="19050" cap="flat" cmpd="sng" algn="ctr">
            <a:solidFill>
              <a:schemeClr val="accent1"/>
            </a:solidFill>
            <a:prstDash val="solid"/>
            <a:round/>
            <a:headEnd type="none" w="med" len="med"/>
            <a:tailEnd type="triangle"/>
          </a:ln>
          <a:effectLst/>
        </p:spPr>
      </p:cxnSp>
      <p:cxnSp>
        <p:nvCxnSpPr>
          <p:cNvPr id="19" name="Gerade Verbindung mit Pfeil 18">
            <a:extLst>
              <a:ext uri="{FF2B5EF4-FFF2-40B4-BE49-F238E27FC236}">
                <a16:creationId xmlns:a16="http://schemas.microsoft.com/office/drawing/2014/main" id="{507FA9BB-5698-CC2A-C368-0C0A2ED4A029}"/>
              </a:ext>
            </a:extLst>
          </p:cNvPr>
          <p:cNvCxnSpPr>
            <a:stCxn id="7" idx="3"/>
            <a:endCxn id="16" idx="1"/>
          </p:cNvCxnSpPr>
          <p:nvPr/>
        </p:nvCxnSpPr>
        <p:spPr bwMode="auto">
          <a:xfrm flipV="1">
            <a:off x="9520221" y="3107079"/>
            <a:ext cx="872676" cy="354207"/>
          </a:xfrm>
          <a:prstGeom prst="straightConnector1">
            <a:avLst/>
          </a:prstGeom>
          <a:solidFill>
            <a:srgbClr val="DDDDDD"/>
          </a:solidFill>
          <a:ln w="19050" cap="flat" cmpd="sng" algn="ctr">
            <a:solidFill>
              <a:schemeClr val="accent1"/>
            </a:solidFill>
            <a:prstDash val="solid"/>
            <a:round/>
            <a:headEnd type="none" w="med" len="med"/>
            <a:tailEnd type="triangle"/>
          </a:ln>
          <a:effectLst/>
        </p:spPr>
      </p:cxnSp>
      <p:cxnSp>
        <p:nvCxnSpPr>
          <p:cNvPr id="20" name="Verbinder: gewinkelt 19">
            <a:extLst>
              <a:ext uri="{FF2B5EF4-FFF2-40B4-BE49-F238E27FC236}">
                <a16:creationId xmlns:a16="http://schemas.microsoft.com/office/drawing/2014/main" id="{B634A6F4-7433-8F4C-8AE9-B903266DD6EF}"/>
              </a:ext>
            </a:extLst>
          </p:cNvPr>
          <p:cNvCxnSpPr>
            <a:cxnSpLocks/>
            <a:stCxn id="32" idx="0"/>
            <a:endCxn id="16" idx="0"/>
          </p:cNvCxnSpPr>
          <p:nvPr/>
        </p:nvCxnSpPr>
        <p:spPr bwMode="auto">
          <a:xfrm rot="16200000" flipH="1">
            <a:off x="6089005" y="-2318656"/>
            <a:ext cx="31091" cy="10278182"/>
          </a:xfrm>
          <a:prstGeom prst="bentConnector3">
            <a:avLst>
              <a:gd name="adj1" fmla="val -3426316"/>
            </a:avLst>
          </a:prstGeom>
          <a:solidFill>
            <a:srgbClr val="DDDDDD"/>
          </a:solidFill>
          <a:ln w="19050" cap="flat" cmpd="sng" algn="ctr">
            <a:solidFill>
              <a:schemeClr val="accent1"/>
            </a:solidFill>
            <a:prstDash val="solid"/>
            <a:round/>
            <a:headEnd type="none" w="med" len="med"/>
            <a:tailEnd type="triangle"/>
          </a:ln>
          <a:effectLst/>
        </p:spPr>
      </p:cxnSp>
      <p:sp>
        <p:nvSpPr>
          <p:cNvPr id="21" name="Textfeld 20">
            <a:extLst>
              <a:ext uri="{FF2B5EF4-FFF2-40B4-BE49-F238E27FC236}">
                <a16:creationId xmlns:a16="http://schemas.microsoft.com/office/drawing/2014/main" id="{2A1FBB63-0CA0-859D-3BF3-E63F6C922E9B}"/>
              </a:ext>
            </a:extLst>
          </p:cNvPr>
          <p:cNvSpPr txBox="1"/>
          <p:nvPr/>
        </p:nvSpPr>
        <p:spPr>
          <a:xfrm>
            <a:off x="3704940" y="3458850"/>
            <a:ext cx="1596684" cy="276999"/>
          </a:xfrm>
          <a:prstGeom prst="rect">
            <a:avLst/>
          </a:prstGeom>
          <a:noFill/>
        </p:spPr>
        <p:txBody>
          <a:bodyPr wrap="square" rtlCol="0">
            <a:spAutoFit/>
          </a:bodyPr>
          <a:lstStyle/>
          <a:p>
            <a:pPr algn="ctr"/>
            <a:r>
              <a:rPr lang="en-US" sz="1200" i="1" dirty="0">
                <a:ea typeface="Calibri" panose="020F0502020204030204" pitchFamily="34" charset="0"/>
              </a:rPr>
              <a:t>b</a:t>
            </a:r>
            <a:r>
              <a:rPr lang="en-US" sz="1200" dirty="0">
                <a:ea typeface="Calibri" panose="020F0502020204030204" pitchFamily="34" charset="0"/>
              </a:rPr>
              <a:t> = .71, </a:t>
            </a:r>
            <a:r>
              <a:rPr lang="en-US" sz="1200" i="1" dirty="0">
                <a:ea typeface="Calibri" panose="020F0502020204030204" pitchFamily="34" charset="0"/>
              </a:rPr>
              <a:t>p</a:t>
            </a:r>
            <a:r>
              <a:rPr lang="en-US" sz="1200" dirty="0">
                <a:ea typeface="Calibri" panose="020F0502020204030204" pitchFamily="34" charset="0"/>
              </a:rPr>
              <a:t> = .0000</a:t>
            </a:r>
            <a:endParaRPr lang="de-DE" sz="1200" dirty="0">
              <a:cs typeface="Times New Roman" panose="02020603050405020304" pitchFamily="18" charset="0"/>
            </a:endParaRPr>
          </a:p>
        </p:txBody>
      </p:sp>
      <p:sp>
        <p:nvSpPr>
          <p:cNvPr id="23" name="Textfeld 22">
            <a:extLst>
              <a:ext uri="{FF2B5EF4-FFF2-40B4-BE49-F238E27FC236}">
                <a16:creationId xmlns:a16="http://schemas.microsoft.com/office/drawing/2014/main" id="{15CFBB9F-8213-64CD-102C-BC708B05543C}"/>
              </a:ext>
            </a:extLst>
          </p:cNvPr>
          <p:cNvSpPr txBox="1"/>
          <p:nvPr/>
        </p:nvSpPr>
        <p:spPr>
          <a:xfrm>
            <a:off x="6439851" y="2396512"/>
            <a:ext cx="1596684" cy="276999"/>
          </a:xfrm>
          <a:prstGeom prst="rect">
            <a:avLst/>
          </a:prstGeom>
          <a:noFill/>
        </p:spPr>
        <p:txBody>
          <a:bodyPr wrap="square" rtlCol="0">
            <a:spAutoFit/>
          </a:bodyPr>
          <a:lstStyle/>
          <a:p>
            <a:pPr algn="ctr"/>
            <a:r>
              <a:rPr lang="en-US" sz="1200" i="1" dirty="0">
                <a:ea typeface="Calibri" panose="020F0502020204030204" pitchFamily="34" charset="0"/>
              </a:rPr>
              <a:t>b</a:t>
            </a:r>
            <a:r>
              <a:rPr lang="en-US" sz="1200" dirty="0">
                <a:ea typeface="Calibri" panose="020F0502020204030204" pitchFamily="34" charset="0"/>
              </a:rPr>
              <a:t> = .30, </a:t>
            </a:r>
            <a:r>
              <a:rPr lang="en-US" sz="1200" i="1" dirty="0">
                <a:ea typeface="Calibri" panose="020F0502020204030204" pitchFamily="34" charset="0"/>
              </a:rPr>
              <a:t>p</a:t>
            </a:r>
            <a:r>
              <a:rPr lang="en-US" sz="1200" dirty="0">
                <a:ea typeface="Calibri" panose="020F0502020204030204" pitchFamily="34" charset="0"/>
              </a:rPr>
              <a:t> = .0000</a:t>
            </a:r>
            <a:endParaRPr lang="de-DE" sz="1200" dirty="0">
              <a:cs typeface="Times New Roman" panose="02020603050405020304" pitchFamily="18" charset="0"/>
            </a:endParaRPr>
          </a:p>
        </p:txBody>
      </p:sp>
      <p:sp>
        <p:nvSpPr>
          <p:cNvPr id="24" name="Textfeld 23">
            <a:extLst>
              <a:ext uri="{FF2B5EF4-FFF2-40B4-BE49-F238E27FC236}">
                <a16:creationId xmlns:a16="http://schemas.microsoft.com/office/drawing/2014/main" id="{B61DD147-FDF0-A853-F5BA-276F51CBA2D3}"/>
              </a:ext>
            </a:extLst>
          </p:cNvPr>
          <p:cNvSpPr txBox="1"/>
          <p:nvPr/>
        </p:nvSpPr>
        <p:spPr>
          <a:xfrm>
            <a:off x="6380772" y="3544605"/>
            <a:ext cx="1596684" cy="276999"/>
          </a:xfrm>
          <a:prstGeom prst="rect">
            <a:avLst/>
          </a:prstGeom>
          <a:noFill/>
        </p:spPr>
        <p:txBody>
          <a:bodyPr wrap="square" rtlCol="0">
            <a:spAutoFit/>
          </a:bodyPr>
          <a:lstStyle/>
          <a:p>
            <a:pPr algn="ctr"/>
            <a:r>
              <a:rPr lang="en-US" sz="1200" i="1" dirty="0">
                <a:ea typeface="Calibri" panose="020F0502020204030204" pitchFamily="34" charset="0"/>
              </a:rPr>
              <a:t>b</a:t>
            </a:r>
            <a:r>
              <a:rPr lang="en-US" sz="1200" dirty="0">
                <a:ea typeface="Calibri" panose="020F0502020204030204" pitchFamily="34" charset="0"/>
              </a:rPr>
              <a:t> = -.16, </a:t>
            </a:r>
            <a:r>
              <a:rPr lang="en-US" sz="1200" i="1" dirty="0">
                <a:ea typeface="Calibri" panose="020F0502020204030204" pitchFamily="34" charset="0"/>
              </a:rPr>
              <a:t>p</a:t>
            </a:r>
            <a:r>
              <a:rPr lang="en-US" sz="1200" dirty="0">
                <a:ea typeface="Calibri" panose="020F0502020204030204" pitchFamily="34" charset="0"/>
              </a:rPr>
              <a:t> = .0002</a:t>
            </a:r>
            <a:endParaRPr lang="de-DE" sz="1200" dirty="0">
              <a:cs typeface="Times New Roman" panose="02020603050405020304" pitchFamily="18" charset="0"/>
            </a:endParaRPr>
          </a:p>
        </p:txBody>
      </p:sp>
      <p:sp>
        <p:nvSpPr>
          <p:cNvPr id="25" name="Textfeld 24">
            <a:extLst>
              <a:ext uri="{FF2B5EF4-FFF2-40B4-BE49-F238E27FC236}">
                <a16:creationId xmlns:a16="http://schemas.microsoft.com/office/drawing/2014/main" id="{0D717991-3B6F-CE57-75D6-0D8615D9925D}"/>
              </a:ext>
            </a:extLst>
          </p:cNvPr>
          <p:cNvSpPr txBox="1"/>
          <p:nvPr/>
        </p:nvSpPr>
        <p:spPr>
          <a:xfrm>
            <a:off x="2857992" y="1464518"/>
            <a:ext cx="1596684" cy="276999"/>
          </a:xfrm>
          <a:prstGeom prst="rect">
            <a:avLst/>
          </a:prstGeom>
          <a:noFill/>
        </p:spPr>
        <p:txBody>
          <a:bodyPr wrap="square" rtlCol="0">
            <a:spAutoFit/>
          </a:bodyPr>
          <a:lstStyle/>
          <a:p>
            <a:pPr algn="ctr"/>
            <a:r>
              <a:rPr lang="en-US" sz="1200" i="1" dirty="0" err="1">
                <a:ea typeface="Calibri" panose="020F0502020204030204" pitchFamily="34" charset="0"/>
              </a:rPr>
              <a:t>n.s</a:t>
            </a:r>
            <a:r>
              <a:rPr lang="en-US" sz="1200" i="1" dirty="0">
                <a:ea typeface="Calibri" panose="020F0502020204030204" pitchFamily="34" charset="0"/>
              </a:rPr>
              <a:t>.</a:t>
            </a:r>
            <a:endParaRPr lang="de-DE" sz="1200" dirty="0">
              <a:cs typeface="Times New Roman" panose="02020603050405020304" pitchFamily="18" charset="0"/>
            </a:endParaRPr>
          </a:p>
        </p:txBody>
      </p:sp>
      <p:sp>
        <p:nvSpPr>
          <p:cNvPr id="26" name="Textfeld 25">
            <a:extLst>
              <a:ext uri="{FF2B5EF4-FFF2-40B4-BE49-F238E27FC236}">
                <a16:creationId xmlns:a16="http://schemas.microsoft.com/office/drawing/2014/main" id="{916C3237-9B55-D3D1-D42B-8C4E8E6C532E}"/>
              </a:ext>
            </a:extLst>
          </p:cNvPr>
          <p:cNvSpPr txBox="1"/>
          <p:nvPr/>
        </p:nvSpPr>
        <p:spPr>
          <a:xfrm>
            <a:off x="9625025" y="3464728"/>
            <a:ext cx="1596684" cy="276999"/>
          </a:xfrm>
          <a:prstGeom prst="rect">
            <a:avLst/>
          </a:prstGeom>
          <a:noFill/>
        </p:spPr>
        <p:txBody>
          <a:bodyPr wrap="square" rtlCol="0">
            <a:spAutoFit/>
          </a:bodyPr>
          <a:lstStyle/>
          <a:p>
            <a:pPr algn="ctr"/>
            <a:r>
              <a:rPr lang="en-US" sz="1200" i="1" dirty="0">
                <a:ea typeface="Calibri" panose="020F0502020204030204" pitchFamily="34" charset="0"/>
              </a:rPr>
              <a:t>b</a:t>
            </a:r>
            <a:r>
              <a:rPr lang="en-US" sz="1200" dirty="0">
                <a:ea typeface="Calibri" panose="020F0502020204030204" pitchFamily="34" charset="0"/>
              </a:rPr>
              <a:t> = -.13, </a:t>
            </a:r>
            <a:r>
              <a:rPr lang="en-US" sz="1200" i="1" dirty="0">
                <a:ea typeface="Calibri" panose="020F0502020204030204" pitchFamily="34" charset="0"/>
              </a:rPr>
              <a:t>p</a:t>
            </a:r>
            <a:r>
              <a:rPr lang="en-US" sz="1200" dirty="0">
                <a:ea typeface="Calibri" panose="020F0502020204030204" pitchFamily="34" charset="0"/>
              </a:rPr>
              <a:t> = .0000</a:t>
            </a:r>
            <a:endParaRPr lang="de-DE" sz="1200" dirty="0">
              <a:cs typeface="Times New Roman" panose="02020603050405020304" pitchFamily="18" charset="0"/>
            </a:endParaRPr>
          </a:p>
        </p:txBody>
      </p:sp>
      <p:sp>
        <p:nvSpPr>
          <p:cNvPr id="27" name="Textfeld 26">
            <a:extLst>
              <a:ext uri="{FF2B5EF4-FFF2-40B4-BE49-F238E27FC236}">
                <a16:creationId xmlns:a16="http://schemas.microsoft.com/office/drawing/2014/main" id="{382BD2ED-A96B-FA9F-8CA3-63FBD064DB1F}"/>
              </a:ext>
            </a:extLst>
          </p:cNvPr>
          <p:cNvSpPr txBox="1"/>
          <p:nvPr/>
        </p:nvSpPr>
        <p:spPr>
          <a:xfrm>
            <a:off x="9594555" y="2437940"/>
            <a:ext cx="1596684" cy="276999"/>
          </a:xfrm>
          <a:prstGeom prst="rect">
            <a:avLst/>
          </a:prstGeom>
          <a:noFill/>
        </p:spPr>
        <p:txBody>
          <a:bodyPr wrap="square" rtlCol="0">
            <a:spAutoFit/>
          </a:bodyPr>
          <a:lstStyle/>
          <a:p>
            <a:pPr algn="ctr"/>
            <a:r>
              <a:rPr lang="en-US" sz="1200" i="1" dirty="0">
                <a:ea typeface="Calibri" panose="020F0502020204030204" pitchFamily="34" charset="0"/>
              </a:rPr>
              <a:t>b</a:t>
            </a:r>
            <a:r>
              <a:rPr lang="en-US" sz="1200" dirty="0">
                <a:ea typeface="Calibri" panose="020F0502020204030204" pitchFamily="34" charset="0"/>
              </a:rPr>
              <a:t> = .58, </a:t>
            </a:r>
            <a:r>
              <a:rPr lang="en-US" sz="1200" i="1" dirty="0">
                <a:ea typeface="Calibri" panose="020F0502020204030204" pitchFamily="34" charset="0"/>
              </a:rPr>
              <a:t>p</a:t>
            </a:r>
            <a:r>
              <a:rPr lang="en-US" sz="1200" dirty="0">
                <a:ea typeface="Calibri" panose="020F0502020204030204" pitchFamily="34" charset="0"/>
              </a:rPr>
              <a:t> = .0000</a:t>
            </a:r>
            <a:endParaRPr lang="de-DE" sz="1200" dirty="0">
              <a:cs typeface="Times New Roman" panose="02020603050405020304" pitchFamily="18" charset="0"/>
            </a:endParaRPr>
          </a:p>
        </p:txBody>
      </p:sp>
      <p:cxnSp>
        <p:nvCxnSpPr>
          <p:cNvPr id="28" name="Verbinder: gewinkelt 27">
            <a:extLst>
              <a:ext uri="{FF2B5EF4-FFF2-40B4-BE49-F238E27FC236}">
                <a16:creationId xmlns:a16="http://schemas.microsoft.com/office/drawing/2014/main" id="{FAA1108D-A140-6D61-75EB-44330012BE52}"/>
              </a:ext>
            </a:extLst>
          </p:cNvPr>
          <p:cNvCxnSpPr>
            <a:stCxn id="9" idx="2"/>
            <a:endCxn id="16" idx="2"/>
          </p:cNvCxnSpPr>
          <p:nvPr/>
        </p:nvCxnSpPr>
        <p:spPr bwMode="auto">
          <a:xfrm rot="16200000" flipH="1">
            <a:off x="8452059" y="586596"/>
            <a:ext cx="29835" cy="5553329"/>
          </a:xfrm>
          <a:prstGeom prst="bentConnector3">
            <a:avLst>
              <a:gd name="adj1" fmla="val 3764695"/>
            </a:avLst>
          </a:prstGeom>
          <a:solidFill>
            <a:srgbClr val="DDDDDD"/>
          </a:solidFill>
          <a:ln w="19050" cap="flat" cmpd="sng" algn="ctr">
            <a:solidFill>
              <a:schemeClr val="bg1"/>
            </a:solidFill>
            <a:prstDash val="solid"/>
            <a:round/>
            <a:headEnd type="none" w="med" len="med"/>
            <a:tailEnd type="triangle"/>
          </a:ln>
          <a:effectLst/>
        </p:spPr>
      </p:cxnSp>
      <p:sp>
        <p:nvSpPr>
          <p:cNvPr id="29" name="Textfeld 28">
            <a:extLst>
              <a:ext uri="{FF2B5EF4-FFF2-40B4-BE49-F238E27FC236}">
                <a16:creationId xmlns:a16="http://schemas.microsoft.com/office/drawing/2014/main" id="{D3068510-8C70-B814-F6B6-03979151518B}"/>
              </a:ext>
            </a:extLst>
          </p:cNvPr>
          <p:cNvSpPr txBox="1"/>
          <p:nvPr/>
        </p:nvSpPr>
        <p:spPr>
          <a:xfrm>
            <a:off x="7869575" y="4481198"/>
            <a:ext cx="1596684" cy="276999"/>
          </a:xfrm>
          <a:prstGeom prst="rect">
            <a:avLst/>
          </a:prstGeom>
          <a:noFill/>
        </p:spPr>
        <p:txBody>
          <a:bodyPr wrap="square" rtlCol="0">
            <a:spAutoFit/>
          </a:bodyPr>
          <a:lstStyle/>
          <a:p>
            <a:pPr algn="ctr"/>
            <a:r>
              <a:rPr lang="en-US" sz="1200" i="1" dirty="0">
                <a:ea typeface="Calibri" panose="020F0502020204030204" pitchFamily="34" charset="0"/>
              </a:rPr>
              <a:t>b</a:t>
            </a:r>
            <a:r>
              <a:rPr lang="en-US" sz="1200" dirty="0">
                <a:ea typeface="Calibri" panose="020F0502020204030204" pitchFamily="34" charset="0"/>
              </a:rPr>
              <a:t> = .19, </a:t>
            </a:r>
            <a:r>
              <a:rPr lang="en-US" sz="1200" i="1" dirty="0">
                <a:ea typeface="Calibri" panose="020F0502020204030204" pitchFamily="34" charset="0"/>
              </a:rPr>
              <a:t>p</a:t>
            </a:r>
            <a:r>
              <a:rPr lang="en-US" sz="1200" dirty="0">
                <a:ea typeface="Calibri" panose="020F0502020204030204" pitchFamily="34" charset="0"/>
              </a:rPr>
              <a:t> = .0121</a:t>
            </a:r>
            <a:endParaRPr lang="de-DE" sz="1200" dirty="0">
              <a:cs typeface="Times New Roman" panose="02020603050405020304" pitchFamily="18" charset="0"/>
            </a:endParaRPr>
          </a:p>
        </p:txBody>
      </p:sp>
      <p:sp>
        <p:nvSpPr>
          <p:cNvPr id="32" name="Rechteck: abgerundete Ecken 31">
            <a:extLst>
              <a:ext uri="{FF2B5EF4-FFF2-40B4-BE49-F238E27FC236}">
                <a16:creationId xmlns:a16="http://schemas.microsoft.com/office/drawing/2014/main" id="{D5039995-D3E3-E65F-AFAE-6271759A013F}"/>
              </a:ext>
            </a:extLst>
          </p:cNvPr>
          <p:cNvSpPr/>
          <p:nvPr/>
        </p:nvSpPr>
        <p:spPr bwMode="auto">
          <a:xfrm>
            <a:off x="114715" y="2804890"/>
            <a:ext cx="1701489" cy="542197"/>
          </a:xfrm>
          <a:prstGeom prst="roundRect">
            <a:avLst/>
          </a:prstGeom>
          <a:noFill/>
          <a:ln w="19050" cap="flat" cmpd="sng" algn="ctr">
            <a:solidFill>
              <a:schemeClr val="accent1"/>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algn="ctr" eaLnBrk="0" fontAlgn="base" hangingPunct="0">
              <a:spcBef>
                <a:spcPct val="20000"/>
              </a:spcBef>
              <a:spcAft>
                <a:spcPct val="0"/>
              </a:spcAft>
            </a:pPr>
            <a:r>
              <a:rPr lang="en-US" sz="1400" dirty="0">
                <a:latin typeface="Arial" charset="0"/>
              </a:rPr>
              <a:t>Prompt Literacy (no vs. yes)</a:t>
            </a:r>
          </a:p>
        </p:txBody>
      </p:sp>
      <p:cxnSp>
        <p:nvCxnSpPr>
          <p:cNvPr id="33" name="Gerade Verbindung mit Pfeil 32">
            <a:extLst>
              <a:ext uri="{FF2B5EF4-FFF2-40B4-BE49-F238E27FC236}">
                <a16:creationId xmlns:a16="http://schemas.microsoft.com/office/drawing/2014/main" id="{1A70AD6A-916E-A74C-82CE-6B4B4B8CE34C}"/>
              </a:ext>
            </a:extLst>
          </p:cNvPr>
          <p:cNvCxnSpPr>
            <a:cxnSpLocks/>
            <a:stCxn id="32" idx="3"/>
            <a:endCxn id="13" idx="1"/>
          </p:cNvCxnSpPr>
          <p:nvPr/>
        </p:nvCxnSpPr>
        <p:spPr bwMode="auto">
          <a:xfrm>
            <a:off x="1816204" y="3075989"/>
            <a:ext cx="552092" cy="0"/>
          </a:xfrm>
          <a:prstGeom prst="straightConnector1">
            <a:avLst/>
          </a:prstGeom>
          <a:ln>
            <a:headEnd type="none" w="med" len="med"/>
            <a:tailEnd type="triangle"/>
          </a:ln>
        </p:spPr>
        <p:style>
          <a:lnRef idx="1">
            <a:schemeClr val="dk1"/>
          </a:lnRef>
          <a:fillRef idx="0">
            <a:schemeClr val="dk1"/>
          </a:fillRef>
          <a:effectRef idx="0">
            <a:schemeClr val="dk1"/>
          </a:effectRef>
          <a:fontRef idx="minor">
            <a:schemeClr val="tx1"/>
          </a:fontRef>
        </p:style>
      </p:cxnSp>
      <p:sp>
        <p:nvSpPr>
          <p:cNvPr id="11" name="Textfeld 10">
            <a:extLst>
              <a:ext uri="{FF2B5EF4-FFF2-40B4-BE49-F238E27FC236}">
                <a16:creationId xmlns:a16="http://schemas.microsoft.com/office/drawing/2014/main" id="{7656EF7A-5225-76D8-ECD9-FA36668D1BF8}"/>
              </a:ext>
            </a:extLst>
          </p:cNvPr>
          <p:cNvSpPr txBox="1"/>
          <p:nvPr/>
        </p:nvSpPr>
        <p:spPr>
          <a:xfrm>
            <a:off x="1054526" y="3470506"/>
            <a:ext cx="1858040" cy="276999"/>
          </a:xfrm>
          <a:prstGeom prst="rect">
            <a:avLst/>
          </a:prstGeom>
          <a:noFill/>
        </p:spPr>
        <p:txBody>
          <a:bodyPr wrap="square" rtlCol="0">
            <a:spAutoFit/>
          </a:bodyPr>
          <a:lstStyle>
            <a:defPPr>
              <a:defRPr lang="de-DE"/>
            </a:defPPr>
            <a:lvl1pPr algn="ctr">
              <a:defRPr sz="1200" i="1">
                <a:solidFill>
                  <a:schemeClr val="bg1">
                    <a:lumMod val="50000"/>
                  </a:schemeClr>
                </a:solidFill>
                <a:ea typeface="Calibri" panose="020F0502020204030204" pitchFamily="34" charset="0"/>
              </a:defRPr>
            </a:lvl1pPr>
          </a:lstStyle>
          <a:p>
            <a:r>
              <a:rPr lang="en-US">
                <a:solidFill>
                  <a:schemeClr val="tx1"/>
                </a:solidFill>
              </a:rPr>
              <a:t>b</a:t>
            </a:r>
            <a:r>
              <a:rPr lang="en-US" dirty="0">
                <a:solidFill>
                  <a:schemeClr val="tx1"/>
                </a:solidFill>
              </a:rPr>
              <a:t> </a:t>
            </a:r>
            <a:r>
              <a:rPr lang="en-US">
                <a:solidFill>
                  <a:schemeClr val="tx1"/>
                </a:solidFill>
              </a:rPr>
              <a:t>= .28, p</a:t>
            </a:r>
            <a:r>
              <a:rPr lang="en-US" dirty="0">
                <a:solidFill>
                  <a:schemeClr val="tx1"/>
                </a:solidFill>
              </a:rPr>
              <a:t> </a:t>
            </a:r>
            <a:r>
              <a:rPr lang="en-US">
                <a:solidFill>
                  <a:schemeClr val="tx1"/>
                </a:solidFill>
              </a:rPr>
              <a:t>= .01</a:t>
            </a:r>
            <a:r>
              <a:rPr lang="en-US" dirty="0">
                <a:solidFill>
                  <a:schemeClr val="tx1"/>
                </a:solidFill>
              </a:rPr>
              <a:t>45</a:t>
            </a:r>
            <a:endParaRPr lang="de-DE" dirty="0">
              <a:solidFill>
                <a:schemeClr val="tx1"/>
              </a:solidFill>
            </a:endParaRPr>
          </a:p>
        </p:txBody>
      </p:sp>
    </p:spTree>
    <p:extLst>
      <p:ext uri="{BB962C8B-B14F-4D97-AF65-F5344CB8AC3E}">
        <p14:creationId xmlns:p14="http://schemas.microsoft.com/office/powerpoint/2010/main" val="14777839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2C66F6E6-D858-5E50-F2B0-FF91C8F76F20}"/>
              </a:ext>
            </a:extLst>
          </p:cNvPr>
          <p:cNvSpPr>
            <a:spLocks noGrp="1"/>
          </p:cNvSpPr>
          <p:nvPr>
            <p:ph type="sldNum" sz="quarter" idx="13"/>
          </p:nvPr>
        </p:nvSpPr>
        <p:spPr/>
        <p:txBody>
          <a:bodyPr/>
          <a:lstStyle/>
          <a:p>
            <a:pPr algn="l" rtl="0"/>
            <a:fld id="{78742581-81B1-425F-B25E-3CD197136A05}" type="slidenum">
              <a:rPr lang="de-DE" smtClean="0"/>
              <a:pPr algn="l" rtl="0"/>
              <a:t>18</a:t>
            </a:fld>
            <a:endParaRPr lang="de-DE" dirty="0"/>
          </a:p>
        </p:txBody>
      </p:sp>
      <p:sp>
        <p:nvSpPr>
          <p:cNvPr id="3" name="Titel 2">
            <a:extLst>
              <a:ext uri="{FF2B5EF4-FFF2-40B4-BE49-F238E27FC236}">
                <a16:creationId xmlns:a16="http://schemas.microsoft.com/office/drawing/2014/main" id="{9236641C-0C24-3CD4-3F83-1C764231D4BA}"/>
              </a:ext>
            </a:extLst>
          </p:cNvPr>
          <p:cNvSpPr>
            <a:spLocks noGrp="1"/>
          </p:cNvSpPr>
          <p:nvPr>
            <p:ph type="title"/>
          </p:nvPr>
        </p:nvSpPr>
        <p:spPr>
          <a:xfrm>
            <a:off x="340784" y="-59066"/>
            <a:ext cx="11237497" cy="792730"/>
          </a:xfrm>
        </p:spPr>
        <p:txBody>
          <a:bodyPr>
            <a:noAutofit/>
          </a:bodyPr>
          <a:lstStyle/>
          <a:p>
            <a:r>
              <a:rPr lang="en-US" sz="2800" b="0" dirty="0">
                <a:solidFill>
                  <a:schemeClr val="tx1"/>
                </a:solidFill>
              </a:rPr>
              <a:t>Across all studies: Full mediation through ownership, mostly through benefits </a:t>
            </a:r>
          </a:p>
        </p:txBody>
      </p:sp>
      <p:sp>
        <p:nvSpPr>
          <p:cNvPr id="5" name="Fußzeilenplatzhalter 4">
            <a:extLst>
              <a:ext uri="{FF2B5EF4-FFF2-40B4-BE49-F238E27FC236}">
                <a16:creationId xmlns:a16="http://schemas.microsoft.com/office/drawing/2014/main" id="{D37F58B1-6739-70C8-1A97-20F0CEC13CA5}"/>
              </a:ext>
            </a:extLst>
          </p:cNvPr>
          <p:cNvSpPr>
            <a:spLocks noGrp="1"/>
          </p:cNvSpPr>
          <p:nvPr>
            <p:ph type="ftr" sz="quarter" idx="3"/>
          </p:nvPr>
        </p:nvSpPr>
        <p:spPr/>
        <p:txBody>
          <a:bodyPr/>
          <a:lstStyle/>
          <a:p>
            <a:r>
              <a:rPr lang="de-DE"/>
              <a:t>Generative AI and Consumer Privacy</a:t>
            </a:r>
            <a:endParaRPr lang="en-GB" dirty="0"/>
          </a:p>
        </p:txBody>
      </p:sp>
      <p:sp>
        <p:nvSpPr>
          <p:cNvPr id="6" name="Datumsplatzhalter 5">
            <a:extLst>
              <a:ext uri="{FF2B5EF4-FFF2-40B4-BE49-F238E27FC236}">
                <a16:creationId xmlns:a16="http://schemas.microsoft.com/office/drawing/2014/main" id="{94FF2E56-EE62-1D23-0B3A-1003CB83B534}"/>
              </a:ext>
            </a:extLst>
          </p:cNvPr>
          <p:cNvSpPr>
            <a:spLocks noGrp="1"/>
          </p:cNvSpPr>
          <p:nvPr>
            <p:ph type="dt" sz="half" idx="2"/>
          </p:nvPr>
        </p:nvSpPr>
        <p:spPr/>
        <p:txBody>
          <a:bodyPr/>
          <a:lstStyle/>
          <a:p>
            <a:pPr algn="l" rtl="0"/>
            <a:fld id="{71E2B153-3107-0E45-9E1C-1CA19263475B}" type="datetime1">
              <a:rPr lang="de-DE" smtClean="0"/>
              <a:t>13.03.26</a:t>
            </a:fld>
            <a:endParaRPr lang="en-GB" dirty="0"/>
          </a:p>
        </p:txBody>
      </p:sp>
      <p:sp>
        <p:nvSpPr>
          <p:cNvPr id="7" name="Rechteck: abgerundete Ecken 6">
            <a:extLst>
              <a:ext uri="{FF2B5EF4-FFF2-40B4-BE49-F238E27FC236}">
                <a16:creationId xmlns:a16="http://schemas.microsoft.com/office/drawing/2014/main" id="{2BC6EBEF-FF3A-5B0E-987D-30348BBA2397}"/>
              </a:ext>
            </a:extLst>
          </p:cNvPr>
          <p:cNvSpPr/>
          <p:nvPr/>
        </p:nvSpPr>
        <p:spPr bwMode="auto">
          <a:xfrm>
            <a:off x="6626508" y="2781269"/>
            <a:ext cx="1638000" cy="631596"/>
          </a:xfrm>
          <a:prstGeom prst="roundRect">
            <a:avLst/>
          </a:prstGeom>
          <a:noFill/>
          <a:ln w="19050" cap="flat" cmpd="sng" algn="ctr">
            <a:solidFill>
              <a:schemeClr val="bg1">
                <a:lumMod val="50000"/>
              </a:schemeClr>
            </a:solidFill>
            <a:prstDash val="dash"/>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algn="ctr" eaLnBrk="0" fontAlgn="base" hangingPunct="0">
              <a:spcBef>
                <a:spcPct val="20000"/>
              </a:spcBef>
              <a:spcAft>
                <a:spcPct val="0"/>
              </a:spcAft>
            </a:pPr>
            <a:r>
              <a:rPr lang="en-US" sz="1400" kern="0" dirty="0">
                <a:cs typeface="Times New Roman" panose="02020603050405020304" pitchFamily="18" charset="0"/>
              </a:rPr>
              <a:t>Perceived Benefits</a:t>
            </a:r>
          </a:p>
        </p:txBody>
      </p:sp>
      <p:sp>
        <p:nvSpPr>
          <p:cNvPr id="8" name="Rechteck: abgerundete Ecken 7">
            <a:extLst>
              <a:ext uri="{FF2B5EF4-FFF2-40B4-BE49-F238E27FC236}">
                <a16:creationId xmlns:a16="http://schemas.microsoft.com/office/drawing/2014/main" id="{73FCB09A-F7A1-8F27-69B9-7CD137186056}"/>
              </a:ext>
            </a:extLst>
          </p:cNvPr>
          <p:cNvSpPr/>
          <p:nvPr/>
        </p:nvSpPr>
        <p:spPr bwMode="auto">
          <a:xfrm>
            <a:off x="6628322" y="3643466"/>
            <a:ext cx="1638000" cy="631596"/>
          </a:xfrm>
          <a:prstGeom prst="roundRect">
            <a:avLst/>
          </a:prstGeom>
          <a:noFill/>
          <a:ln w="19050" cap="flat" cmpd="sng" algn="ctr">
            <a:solidFill>
              <a:schemeClr val="bg1">
                <a:lumMod val="50000"/>
              </a:schemeClr>
            </a:solidFill>
            <a:prstDash val="dash"/>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algn="ctr" eaLnBrk="0" fontAlgn="base" hangingPunct="0">
              <a:spcBef>
                <a:spcPct val="20000"/>
              </a:spcBef>
              <a:spcAft>
                <a:spcPct val="0"/>
              </a:spcAft>
            </a:pPr>
            <a:r>
              <a:rPr lang="en-US" sz="1400" kern="0" dirty="0">
                <a:cs typeface="Times New Roman" panose="02020603050405020304" pitchFamily="18" charset="0"/>
              </a:rPr>
              <a:t>Perceived Privacy Risks</a:t>
            </a:r>
          </a:p>
        </p:txBody>
      </p:sp>
      <p:sp>
        <p:nvSpPr>
          <p:cNvPr id="9" name="Rechteck: abgerundete Ecken 8">
            <a:extLst>
              <a:ext uri="{FF2B5EF4-FFF2-40B4-BE49-F238E27FC236}">
                <a16:creationId xmlns:a16="http://schemas.microsoft.com/office/drawing/2014/main" id="{A621B7BA-3F58-6A66-8C60-D18E281D9D0D}"/>
              </a:ext>
            </a:extLst>
          </p:cNvPr>
          <p:cNvSpPr/>
          <p:nvPr/>
        </p:nvSpPr>
        <p:spPr bwMode="auto">
          <a:xfrm>
            <a:off x="3954751" y="3196846"/>
            <a:ext cx="1638000" cy="631596"/>
          </a:xfrm>
          <a:prstGeom prst="roundRect">
            <a:avLst/>
          </a:prstGeom>
          <a:noFill/>
          <a:ln w="19050" cap="flat" cmpd="sng" algn="ctr">
            <a:solidFill>
              <a:schemeClr val="bg1">
                <a:lumMod val="50000"/>
              </a:schemeClr>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algn="ctr" eaLnBrk="0" fontAlgn="base" hangingPunct="0">
              <a:spcBef>
                <a:spcPct val="20000"/>
              </a:spcBef>
              <a:spcAft>
                <a:spcPct val="0"/>
              </a:spcAft>
              <a:defRPr/>
            </a:pPr>
            <a:r>
              <a:rPr lang="en-US" sz="1400" kern="0" dirty="0">
                <a:cs typeface="Times New Roman" panose="02020603050405020304" pitchFamily="18" charset="0"/>
              </a:rPr>
              <a:t>Perceived Output Ownership</a:t>
            </a:r>
          </a:p>
        </p:txBody>
      </p:sp>
      <p:cxnSp>
        <p:nvCxnSpPr>
          <p:cNvPr id="10" name="Gerade Verbindung mit Pfeil 9">
            <a:extLst>
              <a:ext uri="{FF2B5EF4-FFF2-40B4-BE49-F238E27FC236}">
                <a16:creationId xmlns:a16="http://schemas.microsoft.com/office/drawing/2014/main" id="{6E4515CA-4970-EFA4-1907-06F6257AF1EE}"/>
              </a:ext>
            </a:extLst>
          </p:cNvPr>
          <p:cNvCxnSpPr>
            <a:cxnSpLocks/>
            <a:stCxn id="9" idx="3"/>
            <a:endCxn id="7" idx="1"/>
          </p:cNvCxnSpPr>
          <p:nvPr/>
        </p:nvCxnSpPr>
        <p:spPr bwMode="auto">
          <a:xfrm flipV="1">
            <a:off x="5592751" y="3097067"/>
            <a:ext cx="1033757" cy="415577"/>
          </a:xfrm>
          <a:prstGeom prst="straightConnector1">
            <a:avLst/>
          </a:prstGeom>
          <a:solidFill>
            <a:srgbClr val="DDDDDD"/>
          </a:solidFill>
          <a:ln w="19050" cap="flat" cmpd="sng" algn="ctr">
            <a:solidFill>
              <a:schemeClr val="bg1">
                <a:lumMod val="50000"/>
              </a:schemeClr>
            </a:solidFill>
            <a:prstDash val="solid"/>
            <a:round/>
            <a:headEnd type="none" w="med" len="med"/>
            <a:tailEnd type="triangle"/>
          </a:ln>
          <a:effectLst/>
        </p:spPr>
      </p:cxnSp>
      <p:cxnSp>
        <p:nvCxnSpPr>
          <p:cNvPr id="11" name="Gerade Verbindung mit Pfeil 10">
            <a:extLst>
              <a:ext uri="{FF2B5EF4-FFF2-40B4-BE49-F238E27FC236}">
                <a16:creationId xmlns:a16="http://schemas.microsoft.com/office/drawing/2014/main" id="{A4D01987-10E8-4195-210A-64432C0DCF90}"/>
              </a:ext>
            </a:extLst>
          </p:cNvPr>
          <p:cNvCxnSpPr>
            <a:cxnSpLocks/>
            <a:stCxn id="9" idx="3"/>
            <a:endCxn id="8" idx="1"/>
          </p:cNvCxnSpPr>
          <p:nvPr/>
        </p:nvCxnSpPr>
        <p:spPr bwMode="auto">
          <a:xfrm>
            <a:off x="5592751" y="3512644"/>
            <a:ext cx="1035571" cy="446620"/>
          </a:xfrm>
          <a:prstGeom prst="straightConnector1">
            <a:avLst/>
          </a:prstGeom>
          <a:solidFill>
            <a:srgbClr val="DDDDDD"/>
          </a:solidFill>
          <a:ln w="19050" cap="flat" cmpd="sng" algn="ctr">
            <a:solidFill>
              <a:schemeClr val="bg1">
                <a:lumMod val="50000"/>
              </a:schemeClr>
            </a:solidFill>
            <a:prstDash val="solid"/>
            <a:round/>
            <a:headEnd type="none" w="med" len="med"/>
            <a:tailEnd type="triangle"/>
          </a:ln>
          <a:effectLst/>
        </p:spPr>
      </p:cxnSp>
      <p:sp>
        <p:nvSpPr>
          <p:cNvPr id="12" name="Rechteck: abgerundete Ecken 11">
            <a:extLst>
              <a:ext uri="{FF2B5EF4-FFF2-40B4-BE49-F238E27FC236}">
                <a16:creationId xmlns:a16="http://schemas.microsoft.com/office/drawing/2014/main" id="{CC9F5E70-FCEB-379D-9656-2335AC03F422}"/>
              </a:ext>
            </a:extLst>
          </p:cNvPr>
          <p:cNvSpPr/>
          <p:nvPr/>
        </p:nvSpPr>
        <p:spPr bwMode="auto">
          <a:xfrm>
            <a:off x="9466150" y="3204601"/>
            <a:ext cx="1638000" cy="631596"/>
          </a:xfrm>
          <a:prstGeom prst="roundRect">
            <a:avLst/>
          </a:prstGeom>
          <a:noFill/>
          <a:ln w="19050" cap="flat" cmpd="sng" algn="ctr">
            <a:solidFill>
              <a:schemeClr val="bg1">
                <a:lumMod val="50000"/>
              </a:schemeClr>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algn="ctr" eaLnBrk="0" fontAlgn="base" hangingPunct="0">
              <a:spcBef>
                <a:spcPct val="20000"/>
              </a:spcBef>
              <a:spcAft>
                <a:spcPct val="0"/>
              </a:spcAft>
              <a:defRPr/>
            </a:pPr>
            <a:r>
              <a:rPr lang="en-US" sz="1400" kern="0" dirty="0">
                <a:cs typeface="Times New Roman" panose="02020603050405020304" pitchFamily="18" charset="0"/>
              </a:rPr>
              <a:t>Perceived Privacy Value</a:t>
            </a:r>
          </a:p>
        </p:txBody>
      </p:sp>
      <p:cxnSp>
        <p:nvCxnSpPr>
          <p:cNvPr id="13" name="Gerade Verbindung mit Pfeil 12">
            <a:extLst>
              <a:ext uri="{FF2B5EF4-FFF2-40B4-BE49-F238E27FC236}">
                <a16:creationId xmlns:a16="http://schemas.microsoft.com/office/drawing/2014/main" id="{19FD2DA9-04DA-33BA-6DA8-CDBE071A36D8}"/>
              </a:ext>
            </a:extLst>
          </p:cNvPr>
          <p:cNvCxnSpPr>
            <a:stCxn id="7" idx="3"/>
            <a:endCxn id="12" idx="1"/>
          </p:cNvCxnSpPr>
          <p:nvPr/>
        </p:nvCxnSpPr>
        <p:spPr bwMode="auto">
          <a:xfrm>
            <a:off x="8264508" y="3097067"/>
            <a:ext cx="1201642" cy="423332"/>
          </a:xfrm>
          <a:prstGeom prst="straightConnector1">
            <a:avLst/>
          </a:prstGeom>
          <a:solidFill>
            <a:srgbClr val="DDDDDD"/>
          </a:solidFill>
          <a:ln w="19050" cap="flat" cmpd="sng" algn="ctr">
            <a:solidFill>
              <a:schemeClr val="bg1">
                <a:lumMod val="50000"/>
              </a:schemeClr>
            </a:solidFill>
            <a:prstDash val="solid"/>
            <a:round/>
            <a:headEnd type="none" w="med" len="med"/>
            <a:tailEnd type="triangle"/>
          </a:ln>
          <a:effectLst/>
        </p:spPr>
      </p:cxnSp>
      <p:cxnSp>
        <p:nvCxnSpPr>
          <p:cNvPr id="14" name="Gerade Verbindung mit Pfeil 13">
            <a:extLst>
              <a:ext uri="{FF2B5EF4-FFF2-40B4-BE49-F238E27FC236}">
                <a16:creationId xmlns:a16="http://schemas.microsoft.com/office/drawing/2014/main" id="{7057B71D-D2C9-3EF7-D4CA-1946224F36BD}"/>
              </a:ext>
            </a:extLst>
          </p:cNvPr>
          <p:cNvCxnSpPr>
            <a:stCxn id="8" idx="3"/>
            <a:endCxn id="12" idx="1"/>
          </p:cNvCxnSpPr>
          <p:nvPr/>
        </p:nvCxnSpPr>
        <p:spPr bwMode="auto">
          <a:xfrm flipV="1">
            <a:off x="8266322" y="3520399"/>
            <a:ext cx="1199828" cy="438865"/>
          </a:xfrm>
          <a:prstGeom prst="straightConnector1">
            <a:avLst/>
          </a:prstGeom>
          <a:solidFill>
            <a:srgbClr val="DDDDDD"/>
          </a:solidFill>
          <a:ln w="19050" cap="flat" cmpd="sng" algn="ctr">
            <a:solidFill>
              <a:schemeClr val="bg1">
                <a:lumMod val="50000"/>
              </a:schemeClr>
            </a:solidFill>
            <a:prstDash val="solid"/>
            <a:round/>
            <a:headEnd type="none" w="med" len="med"/>
            <a:tailEnd type="triangle"/>
          </a:ln>
          <a:effectLst/>
        </p:spPr>
      </p:cxnSp>
      <p:sp>
        <p:nvSpPr>
          <p:cNvPr id="15" name="Rechteck: abgerundete Ecken 14">
            <a:extLst>
              <a:ext uri="{FF2B5EF4-FFF2-40B4-BE49-F238E27FC236}">
                <a16:creationId xmlns:a16="http://schemas.microsoft.com/office/drawing/2014/main" id="{AA8D75B8-CBD2-74A4-B1D5-2A79B9D08859}"/>
              </a:ext>
            </a:extLst>
          </p:cNvPr>
          <p:cNvSpPr/>
          <p:nvPr/>
        </p:nvSpPr>
        <p:spPr bwMode="auto">
          <a:xfrm>
            <a:off x="973087" y="3184677"/>
            <a:ext cx="1638000" cy="631596"/>
          </a:xfrm>
          <a:prstGeom prst="roundRect">
            <a:avLst/>
          </a:prstGeom>
          <a:noFill/>
          <a:ln w="19050" cap="flat" cmpd="sng" algn="ctr">
            <a:solidFill>
              <a:schemeClr val="bg1">
                <a:lumMod val="50000"/>
              </a:schemeClr>
            </a:solid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p>
            <a:pPr algn="ctr" eaLnBrk="0" fontAlgn="base" hangingPunct="0">
              <a:spcBef>
                <a:spcPct val="20000"/>
              </a:spcBef>
              <a:spcAft>
                <a:spcPct val="0"/>
              </a:spcAft>
              <a:defRPr/>
            </a:pPr>
            <a:r>
              <a:rPr lang="en-US" sz="1400" kern="0" dirty="0">
                <a:cs typeface="Times New Roman" panose="02020603050405020304" pitchFamily="18" charset="0"/>
              </a:rPr>
              <a:t>Perceived Self-Investment</a:t>
            </a:r>
          </a:p>
        </p:txBody>
      </p:sp>
      <p:cxnSp>
        <p:nvCxnSpPr>
          <p:cNvPr id="16" name="Gerade Verbindung mit Pfeil 15">
            <a:extLst>
              <a:ext uri="{FF2B5EF4-FFF2-40B4-BE49-F238E27FC236}">
                <a16:creationId xmlns:a16="http://schemas.microsoft.com/office/drawing/2014/main" id="{BAF69D1F-7100-D2DA-5C7E-A54A534B570B}"/>
              </a:ext>
            </a:extLst>
          </p:cNvPr>
          <p:cNvCxnSpPr>
            <a:cxnSpLocks/>
            <a:stCxn id="15" idx="3"/>
            <a:endCxn id="9" idx="1"/>
          </p:cNvCxnSpPr>
          <p:nvPr/>
        </p:nvCxnSpPr>
        <p:spPr bwMode="auto">
          <a:xfrm>
            <a:off x="2611087" y="3500475"/>
            <a:ext cx="1343664" cy="12169"/>
          </a:xfrm>
          <a:prstGeom prst="straightConnector1">
            <a:avLst/>
          </a:prstGeom>
          <a:solidFill>
            <a:srgbClr val="DDDDDD"/>
          </a:solidFill>
          <a:ln w="19050" cap="flat" cmpd="sng" algn="ctr">
            <a:solidFill>
              <a:schemeClr val="bg1">
                <a:lumMod val="50000"/>
              </a:schemeClr>
            </a:solidFill>
            <a:prstDash val="solid"/>
            <a:round/>
            <a:headEnd type="none" w="med" len="med"/>
            <a:tailEnd type="triangle"/>
          </a:ln>
          <a:effectLst/>
        </p:spPr>
      </p:cxnSp>
      <p:cxnSp>
        <p:nvCxnSpPr>
          <p:cNvPr id="17" name="Verbinder: gewinkelt 16">
            <a:extLst>
              <a:ext uri="{FF2B5EF4-FFF2-40B4-BE49-F238E27FC236}">
                <a16:creationId xmlns:a16="http://schemas.microsoft.com/office/drawing/2014/main" id="{D1AD0508-956B-1DB0-96C5-A157E13CABBB}"/>
              </a:ext>
            </a:extLst>
          </p:cNvPr>
          <p:cNvCxnSpPr>
            <a:cxnSpLocks/>
            <a:stCxn id="15" idx="2"/>
            <a:endCxn id="12" idx="2"/>
          </p:cNvCxnSpPr>
          <p:nvPr/>
        </p:nvCxnSpPr>
        <p:spPr bwMode="auto">
          <a:xfrm rot="16200000" flipH="1">
            <a:off x="6028656" y="-420297"/>
            <a:ext cx="19924" cy="8493063"/>
          </a:xfrm>
          <a:prstGeom prst="bentConnector3">
            <a:avLst>
              <a:gd name="adj1" fmla="val 6207664"/>
            </a:avLst>
          </a:prstGeom>
          <a:solidFill>
            <a:srgbClr val="DDDDDD"/>
          </a:solidFill>
          <a:ln w="19050" cap="flat" cmpd="sng" algn="ctr">
            <a:solidFill>
              <a:schemeClr val="bg1">
                <a:lumMod val="50000"/>
              </a:schemeClr>
            </a:solidFill>
            <a:prstDash val="solid"/>
            <a:round/>
            <a:headEnd type="none" w="med" len="med"/>
            <a:tailEnd type="triangle"/>
          </a:ln>
          <a:effectLst/>
        </p:spPr>
      </p:cxnSp>
      <p:sp>
        <p:nvSpPr>
          <p:cNvPr id="18" name="Textfeld 17">
            <a:extLst>
              <a:ext uri="{FF2B5EF4-FFF2-40B4-BE49-F238E27FC236}">
                <a16:creationId xmlns:a16="http://schemas.microsoft.com/office/drawing/2014/main" id="{A41464E0-53D2-73F6-1680-A9C4C5A6FB9D}"/>
              </a:ext>
            </a:extLst>
          </p:cNvPr>
          <p:cNvSpPr txBox="1"/>
          <p:nvPr/>
        </p:nvSpPr>
        <p:spPr>
          <a:xfrm>
            <a:off x="4914561" y="4737975"/>
            <a:ext cx="1858040" cy="307777"/>
          </a:xfrm>
          <a:prstGeom prst="rect">
            <a:avLst/>
          </a:prstGeom>
          <a:noFill/>
          <a:ln>
            <a:noFill/>
          </a:ln>
        </p:spPr>
        <p:txBody>
          <a:bodyPr wrap="square" rtlCol="0">
            <a:spAutoFit/>
          </a:bodyPr>
          <a:lstStyle/>
          <a:p>
            <a:pPr algn="ctr" defTabSz="914400"/>
            <a:r>
              <a:rPr lang="en-US" sz="1400" i="1" dirty="0">
                <a:ea typeface="Calibri" panose="020F0502020204030204" pitchFamily="34" charset="0"/>
                <a:cs typeface="Times New Roman" panose="02020603050405020304" pitchFamily="18" charset="0"/>
              </a:rPr>
              <a:t>n.s.</a:t>
            </a:r>
            <a:endParaRPr lang="de-DE" sz="1400" dirty="0">
              <a:cs typeface="Times New Roman" panose="02020603050405020304" pitchFamily="18" charset="0"/>
            </a:endParaRPr>
          </a:p>
        </p:txBody>
      </p:sp>
      <p:sp>
        <p:nvSpPr>
          <p:cNvPr id="19" name="Textfeld 18">
            <a:extLst>
              <a:ext uri="{FF2B5EF4-FFF2-40B4-BE49-F238E27FC236}">
                <a16:creationId xmlns:a16="http://schemas.microsoft.com/office/drawing/2014/main" id="{A8D01C97-2DC7-0138-F23F-0982697E91FC}"/>
              </a:ext>
            </a:extLst>
          </p:cNvPr>
          <p:cNvSpPr txBox="1"/>
          <p:nvPr/>
        </p:nvSpPr>
        <p:spPr>
          <a:xfrm>
            <a:off x="2362151" y="2842446"/>
            <a:ext cx="1858040" cy="307777"/>
          </a:xfrm>
          <a:prstGeom prst="rect">
            <a:avLst/>
          </a:prstGeom>
          <a:noFill/>
          <a:ln>
            <a:noFill/>
          </a:ln>
        </p:spPr>
        <p:txBody>
          <a:bodyPr wrap="square" rtlCol="0">
            <a:spAutoFit/>
          </a:bodyPr>
          <a:lstStyle/>
          <a:p>
            <a:pPr algn="ctr" defTabSz="914400"/>
            <a:r>
              <a:rPr lang="en-US" sz="1400" i="1" dirty="0">
                <a:ea typeface="Calibri" panose="020F0502020204030204" pitchFamily="34" charset="0"/>
                <a:cs typeface="Times New Roman" panose="02020603050405020304" pitchFamily="18" charset="0"/>
              </a:rPr>
              <a:t>b</a:t>
            </a:r>
            <a:r>
              <a:rPr lang="en-US" sz="1400" dirty="0">
                <a:ea typeface="Calibri" panose="020F0502020204030204" pitchFamily="34" charset="0"/>
                <a:cs typeface="Times New Roman" panose="02020603050405020304" pitchFamily="18" charset="0"/>
              </a:rPr>
              <a:t> = .572, </a:t>
            </a:r>
            <a:r>
              <a:rPr lang="en-US" sz="1400" i="1" dirty="0">
                <a:ea typeface="Calibri" panose="020F0502020204030204" pitchFamily="34" charset="0"/>
                <a:cs typeface="Times New Roman" panose="02020603050405020304" pitchFamily="18" charset="0"/>
              </a:rPr>
              <a:t>p</a:t>
            </a:r>
            <a:r>
              <a:rPr lang="en-US" sz="1400" dirty="0">
                <a:ea typeface="Calibri" panose="020F0502020204030204" pitchFamily="34" charset="0"/>
                <a:cs typeface="Times New Roman" panose="02020603050405020304" pitchFamily="18" charset="0"/>
              </a:rPr>
              <a:t> = .007</a:t>
            </a:r>
            <a:endParaRPr lang="de-DE" sz="1400" dirty="0">
              <a:cs typeface="Times New Roman" panose="02020603050405020304" pitchFamily="18" charset="0"/>
            </a:endParaRPr>
          </a:p>
        </p:txBody>
      </p:sp>
      <p:sp>
        <p:nvSpPr>
          <p:cNvPr id="20" name="Textfeld 19">
            <a:extLst>
              <a:ext uri="{FF2B5EF4-FFF2-40B4-BE49-F238E27FC236}">
                <a16:creationId xmlns:a16="http://schemas.microsoft.com/office/drawing/2014/main" id="{7E7E793E-FC2A-040F-7ABB-1361351DCD9A}"/>
              </a:ext>
            </a:extLst>
          </p:cNvPr>
          <p:cNvSpPr txBox="1"/>
          <p:nvPr/>
        </p:nvSpPr>
        <p:spPr>
          <a:xfrm>
            <a:off x="4628604" y="2843267"/>
            <a:ext cx="1858040" cy="307777"/>
          </a:xfrm>
          <a:prstGeom prst="rect">
            <a:avLst/>
          </a:prstGeom>
          <a:noFill/>
          <a:ln>
            <a:noFill/>
          </a:ln>
        </p:spPr>
        <p:txBody>
          <a:bodyPr wrap="square" rtlCol="0">
            <a:spAutoFit/>
          </a:bodyPr>
          <a:lstStyle/>
          <a:p>
            <a:pPr algn="ctr" defTabSz="914400"/>
            <a:r>
              <a:rPr lang="en-US" sz="1400" i="1" dirty="0">
                <a:ea typeface="Calibri" panose="020F0502020204030204" pitchFamily="34" charset="0"/>
                <a:cs typeface="Times New Roman" panose="02020603050405020304" pitchFamily="18" charset="0"/>
              </a:rPr>
              <a:t>b</a:t>
            </a:r>
            <a:r>
              <a:rPr lang="en-US" sz="1400" dirty="0">
                <a:ea typeface="Calibri" panose="020F0502020204030204" pitchFamily="34" charset="0"/>
                <a:cs typeface="Times New Roman" panose="02020603050405020304" pitchFamily="18" charset="0"/>
              </a:rPr>
              <a:t> = .129, </a:t>
            </a:r>
            <a:r>
              <a:rPr lang="en-US" sz="1400" i="1" dirty="0">
                <a:ea typeface="Calibri" panose="020F0502020204030204" pitchFamily="34" charset="0"/>
                <a:cs typeface="Times New Roman" panose="02020603050405020304" pitchFamily="18" charset="0"/>
              </a:rPr>
              <a:t>p</a:t>
            </a:r>
            <a:r>
              <a:rPr lang="en-US" sz="1400" dirty="0">
                <a:ea typeface="Calibri" panose="020F0502020204030204" pitchFamily="34" charset="0"/>
                <a:cs typeface="Times New Roman" panose="02020603050405020304" pitchFamily="18" charset="0"/>
              </a:rPr>
              <a:t> = .068</a:t>
            </a:r>
            <a:endParaRPr lang="de-DE" sz="1400" dirty="0">
              <a:cs typeface="Times New Roman" panose="02020603050405020304" pitchFamily="18" charset="0"/>
            </a:endParaRPr>
          </a:p>
        </p:txBody>
      </p:sp>
      <p:sp>
        <p:nvSpPr>
          <p:cNvPr id="21" name="Textfeld 20">
            <a:extLst>
              <a:ext uri="{FF2B5EF4-FFF2-40B4-BE49-F238E27FC236}">
                <a16:creationId xmlns:a16="http://schemas.microsoft.com/office/drawing/2014/main" id="{B7484DE0-4538-DA3D-C64B-C43953AC3296}"/>
              </a:ext>
            </a:extLst>
          </p:cNvPr>
          <p:cNvSpPr txBox="1"/>
          <p:nvPr/>
        </p:nvSpPr>
        <p:spPr>
          <a:xfrm>
            <a:off x="4628604" y="3937706"/>
            <a:ext cx="1858040" cy="307777"/>
          </a:xfrm>
          <a:prstGeom prst="rect">
            <a:avLst/>
          </a:prstGeom>
          <a:noFill/>
          <a:ln>
            <a:noFill/>
          </a:ln>
        </p:spPr>
        <p:txBody>
          <a:bodyPr wrap="square" rtlCol="0">
            <a:spAutoFit/>
          </a:bodyPr>
          <a:lstStyle/>
          <a:p>
            <a:pPr algn="ctr" defTabSz="914400"/>
            <a:r>
              <a:rPr lang="en-US" sz="1400" i="1" dirty="0">
                <a:ea typeface="Calibri" panose="020F0502020204030204" pitchFamily="34" charset="0"/>
                <a:cs typeface="Times New Roman" panose="02020603050405020304" pitchFamily="18" charset="0"/>
              </a:rPr>
              <a:t>b</a:t>
            </a:r>
            <a:r>
              <a:rPr lang="en-US" sz="1400" dirty="0">
                <a:ea typeface="Calibri" panose="020F0502020204030204" pitchFamily="34" charset="0"/>
                <a:cs typeface="Times New Roman" panose="02020603050405020304" pitchFamily="18" charset="0"/>
              </a:rPr>
              <a:t> = -.125, </a:t>
            </a:r>
            <a:r>
              <a:rPr lang="en-US" sz="1400" i="1" dirty="0">
                <a:ea typeface="Calibri" panose="020F0502020204030204" pitchFamily="34" charset="0"/>
                <a:cs typeface="Times New Roman" panose="02020603050405020304" pitchFamily="18" charset="0"/>
              </a:rPr>
              <a:t>p</a:t>
            </a:r>
            <a:r>
              <a:rPr lang="en-US" sz="1400" dirty="0">
                <a:ea typeface="Calibri" panose="020F0502020204030204" pitchFamily="34" charset="0"/>
                <a:cs typeface="Times New Roman" panose="02020603050405020304" pitchFamily="18" charset="0"/>
              </a:rPr>
              <a:t> = .085</a:t>
            </a:r>
            <a:endParaRPr lang="de-DE" sz="1400" dirty="0">
              <a:cs typeface="Times New Roman" panose="02020603050405020304" pitchFamily="18" charset="0"/>
            </a:endParaRPr>
          </a:p>
        </p:txBody>
      </p:sp>
      <p:sp>
        <p:nvSpPr>
          <p:cNvPr id="22" name="Textfeld 21">
            <a:extLst>
              <a:ext uri="{FF2B5EF4-FFF2-40B4-BE49-F238E27FC236}">
                <a16:creationId xmlns:a16="http://schemas.microsoft.com/office/drawing/2014/main" id="{01C2BCA2-6977-A7C6-EDBD-85D5E57968BA}"/>
              </a:ext>
            </a:extLst>
          </p:cNvPr>
          <p:cNvSpPr txBox="1"/>
          <p:nvPr/>
        </p:nvSpPr>
        <p:spPr>
          <a:xfrm>
            <a:off x="8319300" y="2842447"/>
            <a:ext cx="1858040" cy="307777"/>
          </a:xfrm>
          <a:prstGeom prst="rect">
            <a:avLst/>
          </a:prstGeom>
          <a:noFill/>
          <a:ln>
            <a:noFill/>
          </a:ln>
        </p:spPr>
        <p:txBody>
          <a:bodyPr wrap="square" rtlCol="0">
            <a:spAutoFit/>
          </a:bodyPr>
          <a:lstStyle/>
          <a:p>
            <a:pPr algn="ctr" defTabSz="914400"/>
            <a:r>
              <a:rPr lang="en-US" sz="1400" i="1" dirty="0">
                <a:ea typeface="Calibri" panose="020F0502020204030204" pitchFamily="34" charset="0"/>
                <a:cs typeface="Times New Roman" panose="02020603050405020304" pitchFamily="18" charset="0"/>
              </a:rPr>
              <a:t>b</a:t>
            </a:r>
            <a:r>
              <a:rPr lang="en-US" sz="1400" dirty="0">
                <a:ea typeface="Calibri" panose="020F0502020204030204" pitchFamily="34" charset="0"/>
                <a:cs typeface="Times New Roman" panose="02020603050405020304" pitchFamily="18" charset="0"/>
              </a:rPr>
              <a:t> = .315, </a:t>
            </a:r>
            <a:r>
              <a:rPr lang="en-US" sz="1400" i="1" dirty="0">
                <a:ea typeface="Calibri" panose="020F0502020204030204" pitchFamily="34" charset="0"/>
                <a:cs typeface="Times New Roman" panose="02020603050405020304" pitchFamily="18" charset="0"/>
              </a:rPr>
              <a:t>p</a:t>
            </a:r>
            <a:r>
              <a:rPr lang="en-US" sz="1400" dirty="0">
                <a:ea typeface="Calibri" panose="020F0502020204030204" pitchFamily="34" charset="0"/>
                <a:cs typeface="Times New Roman" panose="02020603050405020304" pitchFamily="18" charset="0"/>
              </a:rPr>
              <a:t> &lt; .001</a:t>
            </a:r>
            <a:endParaRPr lang="de-DE" sz="1400" dirty="0">
              <a:cs typeface="Times New Roman" panose="02020603050405020304" pitchFamily="18" charset="0"/>
            </a:endParaRPr>
          </a:p>
        </p:txBody>
      </p:sp>
      <p:sp>
        <p:nvSpPr>
          <p:cNvPr id="23" name="Textfeld 22">
            <a:extLst>
              <a:ext uri="{FF2B5EF4-FFF2-40B4-BE49-F238E27FC236}">
                <a16:creationId xmlns:a16="http://schemas.microsoft.com/office/drawing/2014/main" id="{D1A986E0-02E0-D7AB-4B9A-E46514085ED7}"/>
              </a:ext>
            </a:extLst>
          </p:cNvPr>
          <p:cNvSpPr txBox="1"/>
          <p:nvPr/>
        </p:nvSpPr>
        <p:spPr>
          <a:xfrm>
            <a:off x="8319300" y="3936886"/>
            <a:ext cx="1858040" cy="307777"/>
          </a:xfrm>
          <a:prstGeom prst="rect">
            <a:avLst/>
          </a:prstGeom>
          <a:noFill/>
          <a:ln>
            <a:noFill/>
          </a:ln>
        </p:spPr>
        <p:txBody>
          <a:bodyPr wrap="square" rtlCol="0">
            <a:spAutoFit/>
          </a:bodyPr>
          <a:lstStyle/>
          <a:p>
            <a:pPr algn="ctr" defTabSz="914400"/>
            <a:r>
              <a:rPr lang="en-US" sz="1400" i="1" dirty="0">
                <a:ea typeface="Calibri" panose="020F0502020204030204" pitchFamily="34" charset="0"/>
                <a:cs typeface="Times New Roman" panose="02020603050405020304" pitchFamily="18" charset="0"/>
              </a:rPr>
              <a:t>b</a:t>
            </a:r>
            <a:r>
              <a:rPr lang="en-US" sz="1400" dirty="0">
                <a:ea typeface="Calibri" panose="020F0502020204030204" pitchFamily="34" charset="0"/>
                <a:cs typeface="Times New Roman" panose="02020603050405020304" pitchFamily="18" charset="0"/>
              </a:rPr>
              <a:t> = -.120, </a:t>
            </a:r>
            <a:r>
              <a:rPr lang="en-US" sz="1400" i="1" dirty="0">
                <a:ea typeface="Calibri" panose="020F0502020204030204" pitchFamily="34" charset="0"/>
                <a:cs typeface="Times New Roman" panose="02020603050405020304" pitchFamily="18" charset="0"/>
              </a:rPr>
              <a:t>p</a:t>
            </a:r>
            <a:r>
              <a:rPr lang="en-US" sz="1400" dirty="0">
                <a:ea typeface="Calibri" panose="020F0502020204030204" pitchFamily="34" charset="0"/>
                <a:cs typeface="Times New Roman" panose="02020603050405020304" pitchFamily="18" charset="0"/>
              </a:rPr>
              <a:t> = .057</a:t>
            </a:r>
            <a:endParaRPr lang="de-DE" sz="1400" dirty="0">
              <a:cs typeface="Times New Roman" panose="02020603050405020304" pitchFamily="18" charset="0"/>
            </a:endParaRPr>
          </a:p>
        </p:txBody>
      </p:sp>
      <p:sp>
        <p:nvSpPr>
          <p:cNvPr id="4" name="Rechteck 3">
            <a:extLst>
              <a:ext uri="{FF2B5EF4-FFF2-40B4-BE49-F238E27FC236}">
                <a16:creationId xmlns:a16="http://schemas.microsoft.com/office/drawing/2014/main" id="{05A6A9D1-C59C-F22A-190A-C652D213AF6E}"/>
              </a:ext>
            </a:extLst>
          </p:cNvPr>
          <p:cNvSpPr/>
          <p:nvPr/>
        </p:nvSpPr>
        <p:spPr bwMode="auto">
          <a:xfrm>
            <a:off x="73938" y="5257509"/>
            <a:ext cx="10389904" cy="631596"/>
          </a:xfrm>
          <a:prstGeom prst="rect">
            <a:avLst/>
          </a:prstGeom>
          <a:noFill/>
          <a:ln w="19050" cap="flat" cmpd="sng" algn="ctr">
            <a:noFill/>
            <a:prstDash val="solid"/>
            <a:round/>
            <a:headEnd type="none" w="med" len="med"/>
            <a:tailEnd type="none" w="med" len="med"/>
          </a:ln>
          <a:effectLst/>
        </p:spPr>
        <p:txBody>
          <a:bodyPr vert="horz" wrap="square" lIns="90000" tIns="46800" rIns="90000" bIns="46800" numCol="1" rtlCol="0" anchor="t" anchorCtr="0" compatLnSpc="1">
            <a:prstTxWarp prst="textNoShape">
              <a:avLst/>
            </a:prstTxWarp>
          </a:bodyPr>
          <a:lstStyle/>
          <a:p>
            <a:pPr marL="0" marR="0" lvl="0" indent="0" defTabSz="914400" eaLnBrk="0" fontAlgn="base" latinLnBrk="0" hangingPunct="0">
              <a:lnSpc>
                <a:spcPct val="100000"/>
              </a:lnSpc>
              <a:spcBef>
                <a:spcPct val="20000"/>
              </a:spcBef>
              <a:spcAft>
                <a:spcPct val="0"/>
              </a:spcAft>
              <a:buClrTx/>
              <a:buSzTx/>
              <a:buFontTx/>
              <a:buNone/>
              <a:tabLst/>
              <a:defRPr/>
            </a:pPr>
            <a:r>
              <a:rPr kumimoji="0" lang="en-US" sz="1400" b="1" i="0" u="none" strike="noStrike" kern="0" cap="none" spc="0" normalizeH="0" baseline="0" noProof="0" dirty="0">
                <a:ln>
                  <a:noFill/>
                </a:ln>
                <a:solidFill>
                  <a:schemeClr val="bg1"/>
                </a:solidFill>
                <a:effectLst/>
                <a:uLnTx/>
                <a:uFillTx/>
                <a:cs typeface="Times New Roman" panose="02020603050405020304" pitchFamily="18" charset="0"/>
              </a:rPr>
              <a:t>Indirect effect:</a:t>
            </a:r>
          </a:p>
          <a:p>
            <a:pPr lvl="0" eaLnBrk="0" hangingPunct="0">
              <a:spcBef>
                <a:spcPct val="20000"/>
              </a:spcBef>
              <a:defRPr/>
            </a:pPr>
            <a:r>
              <a:rPr lang="de-DE" sz="1400" kern="0" dirty="0">
                <a:solidFill>
                  <a:schemeClr val="bg1"/>
                </a:solidFill>
                <a:cs typeface="Times New Roman" panose="02020603050405020304" pitchFamily="18" charset="0"/>
              </a:rPr>
              <a:t>Self-Investment </a:t>
            </a:r>
            <a:r>
              <a:rPr kumimoji="0" lang="it-IT" sz="1400" b="0" i="0" u="none" strike="noStrike" kern="0" cap="none" spc="0" normalizeH="0" baseline="0" noProof="0" dirty="0">
                <a:ln>
                  <a:noFill/>
                </a:ln>
                <a:solidFill>
                  <a:schemeClr val="bg1"/>
                </a:solidFill>
                <a:effectLst/>
                <a:uLnTx/>
                <a:uFillTx/>
                <a:cs typeface="Times New Roman" panose="02020603050405020304" pitchFamily="18" charset="0"/>
              </a:rPr>
              <a:t>– </a:t>
            </a:r>
            <a:r>
              <a:rPr lang="de-DE" sz="1400" kern="0" dirty="0">
                <a:solidFill>
                  <a:schemeClr val="bg1"/>
                </a:solidFill>
                <a:cs typeface="Times New Roman" panose="02020603050405020304" pitchFamily="18" charset="0"/>
              </a:rPr>
              <a:t>Ownership </a:t>
            </a:r>
            <a:r>
              <a:rPr kumimoji="0" lang="it-IT" sz="1400" b="0" i="0" u="none" strike="noStrike" kern="0" cap="none" spc="0" normalizeH="0" baseline="0" noProof="0" dirty="0">
                <a:ln>
                  <a:noFill/>
                </a:ln>
                <a:solidFill>
                  <a:schemeClr val="bg1"/>
                </a:solidFill>
                <a:effectLst/>
                <a:uLnTx/>
                <a:uFillTx/>
                <a:cs typeface="Times New Roman" panose="02020603050405020304" pitchFamily="18" charset="0"/>
              </a:rPr>
              <a:t>– </a:t>
            </a:r>
            <a:r>
              <a:rPr lang="it-IT" sz="1400" kern="0" dirty="0">
                <a:solidFill>
                  <a:schemeClr val="bg1"/>
                </a:solidFill>
                <a:cs typeface="Times New Roman" panose="02020603050405020304" pitchFamily="18" charset="0"/>
              </a:rPr>
              <a:t>Benefits –</a:t>
            </a:r>
            <a:r>
              <a:rPr kumimoji="0" lang="it-IT" sz="1400" b="0" i="0" u="none" strike="noStrike" kern="0" cap="none" spc="0" normalizeH="0" baseline="0" noProof="0" dirty="0">
                <a:ln>
                  <a:noFill/>
                </a:ln>
                <a:solidFill>
                  <a:schemeClr val="bg1"/>
                </a:solidFill>
                <a:effectLst/>
                <a:uLnTx/>
                <a:uFillTx/>
                <a:cs typeface="Times New Roman" panose="02020603050405020304" pitchFamily="18" charset="0"/>
              </a:rPr>
              <a:t>Privacy Value: </a:t>
            </a:r>
            <a:r>
              <a:rPr kumimoji="0" lang="it-IT" sz="1400" b="0" i="1" u="none" strike="noStrike" kern="0" cap="none" spc="0" normalizeH="0" baseline="0" noProof="0" dirty="0">
                <a:ln>
                  <a:noFill/>
                </a:ln>
                <a:solidFill>
                  <a:schemeClr val="bg1"/>
                </a:solidFill>
                <a:effectLst/>
                <a:uLnTx/>
                <a:uFillTx/>
                <a:cs typeface="Times New Roman" panose="02020603050405020304" pitchFamily="18" charset="0"/>
              </a:rPr>
              <a:t>a × b = </a:t>
            </a:r>
            <a:r>
              <a:rPr kumimoji="0" lang="it-IT" sz="1400" b="0" u="none" strike="noStrike" kern="0" cap="none" spc="0" normalizeH="0" baseline="0" noProof="0" dirty="0">
                <a:ln>
                  <a:noFill/>
                </a:ln>
                <a:solidFill>
                  <a:schemeClr val="bg1"/>
                </a:solidFill>
                <a:effectLst/>
                <a:uLnTx/>
                <a:uFillTx/>
                <a:cs typeface="Times New Roman" panose="02020603050405020304" pitchFamily="18" charset="0"/>
              </a:rPr>
              <a:t>.0207, 90% CI [.0009, .0573]</a:t>
            </a:r>
          </a:p>
          <a:p>
            <a:pPr lvl="0" eaLnBrk="0" hangingPunct="0">
              <a:spcBef>
                <a:spcPct val="20000"/>
              </a:spcBef>
              <a:defRPr/>
            </a:pPr>
            <a:r>
              <a:rPr lang="de-DE" sz="1400" kern="0" dirty="0">
                <a:solidFill>
                  <a:schemeClr val="bg1"/>
                </a:solidFill>
                <a:cs typeface="Times New Roman" panose="02020603050405020304" pitchFamily="18" charset="0"/>
              </a:rPr>
              <a:t>Self-Investment </a:t>
            </a:r>
            <a:r>
              <a:rPr lang="it-IT" sz="1400" kern="0" dirty="0">
                <a:solidFill>
                  <a:schemeClr val="bg1"/>
                </a:solidFill>
                <a:cs typeface="Times New Roman" panose="02020603050405020304" pitchFamily="18" charset="0"/>
              </a:rPr>
              <a:t>– </a:t>
            </a:r>
            <a:r>
              <a:rPr lang="de-DE" sz="1400" kern="0" dirty="0">
                <a:solidFill>
                  <a:schemeClr val="bg1"/>
                </a:solidFill>
                <a:cs typeface="Times New Roman" panose="02020603050405020304" pitchFamily="18" charset="0"/>
              </a:rPr>
              <a:t>Ownership </a:t>
            </a:r>
            <a:r>
              <a:rPr lang="it-IT" sz="1400" kern="0" dirty="0">
                <a:solidFill>
                  <a:schemeClr val="bg1"/>
                </a:solidFill>
                <a:cs typeface="Times New Roman" panose="02020603050405020304" pitchFamily="18" charset="0"/>
              </a:rPr>
              <a:t>– Risks –Privacy Value: </a:t>
            </a:r>
            <a:r>
              <a:rPr lang="it-IT" sz="1400" i="1" kern="0" dirty="0">
                <a:solidFill>
                  <a:schemeClr val="bg1"/>
                </a:solidFill>
                <a:cs typeface="Times New Roman" panose="02020603050405020304" pitchFamily="18" charset="0"/>
              </a:rPr>
              <a:t>a × b = .</a:t>
            </a:r>
            <a:r>
              <a:rPr lang="it-IT" sz="1400" kern="0" dirty="0">
                <a:solidFill>
                  <a:schemeClr val="bg1"/>
                </a:solidFill>
                <a:cs typeface="Times New Roman" panose="02020603050405020304" pitchFamily="18" charset="0"/>
              </a:rPr>
              <a:t>0071, 90% CI [-.0007, .02014]</a:t>
            </a:r>
            <a:endParaRPr kumimoji="0" lang="en-US" sz="1400" b="0" u="none" strike="noStrike" kern="0" cap="none" spc="0" normalizeH="0" baseline="0" noProof="0" dirty="0">
              <a:ln>
                <a:noFill/>
              </a:ln>
              <a:solidFill>
                <a:schemeClr val="bg1"/>
              </a:solidFill>
              <a:effectLst/>
              <a:uLnTx/>
              <a:uFillTx/>
              <a:cs typeface="Times New Roman" panose="02020603050405020304" pitchFamily="18" charset="0"/>
            </a:endParaRPr>
          </a:p>
        </p:txBody>
      </p:sp>
    </p:spTree>
    <p:extLst>
      <p:ext uri="{BB962C8B-B14F-4D97-AF65-F5344CB8AC3E}">
        <p14:creationId xmlns:p14="http://schemas.microsoft.com/office/powerpoint/2010/main" val="15499728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04C35-2FAC-E3C9-A250-A9C6457E4112}"/>
              </a:ext>
            </a:extLst>
          </p:cNvPr>
          <p:cNvSpPr>
            <a:spLocks noGrp="1"/>
          </p:cNvSpPr>
          <p:nvPr>
            <p:ph type="title"/>
          </p:nvPr>
        </p:nvSpPr>
        <p:spPr>
          <a:xfrm>
            <a:off x="444843" y="365125"/>
            <a:ext cx="10910545" cy="1325563"/>
          </a:xfrm>
        </p:spPr>
        <p:txBody>
          <a:bodyPr>
            <a:normAutofit/>
          </a:bodyPr>
          <a:lstStyle/>
          <a:p>
            <a:r>
              <a:rPr lang="en-US" dirty="0"/>
              <a:t>3) Interlocking adoption cycles need leadership</a:t>
            </a:r>
            <a:br>
              <a:rPr lang="en-US" dirty="0"/>
            </a:br>
            <a:r>
              <a:rPr lang="en-US" dirty="0"/>
              <a:t>     in Blockchain, ERP, Electric Vehicles, VR, AI</a:t>
            </a:r>
          </a:p>
        </p:txBody>
      </p:sp>
      <p:graphicFrame>
        <p:nvGraphicFramePr>
          <p:cNvPr id="7" name="Content Placeholder 6">
            <a:extLst>
              <a:ext uri="{FF2B5EF4-FFF2-40B4-BE49-F238E27FC236}">
                <a16:creationId xmlns:a16="http://schemas.microsoft.com/office/drawing/2014/main" id="{7D467755-E0F1-6C6A-8750-A448547FE8A6}"/>
              </a:ext>
            </a:extLst>
          </p:cNvPr>
          <p:cNvGraphicFramePr>
            <a:graphicFrameLocks noGrp="1"/>
          </p:cNvGraphicFramePr>
          <p:nvPr>
            <p:ph sz="quarter" idx="4"/>
            <p:extLst>
              <p:ext uri="{D42A27DB-BD31-4B8C-83A1-F6EECF244321}">
                <p14:modId xmlns:p14="http://schemas.microsoft.com/office/powerpoint/2010/main" val="1775140777"/>
              </p:ext>
            </p:extLst>
          </p:nvPr>
        </p:nvGraphicFramePr>
        <p:xfrm>
          <a:off x="6662734" y="2478696"/>
          <a:ext cx="5529264" cy="3823249"/>
        </p:xfrm>
        <a:graphic>
          <a:graphicData uri="http://schemas.openxmlformats.org/drawingml/2006/table">
            <a:tbl>
              <a:tblPr firstRow="1" bandRow="1">
                <a:tableStyleId>{5C22544A-7EE6-4342-B048-85BDC9FD1C3A}</a:tableStyleId>
              </a:tblPr>
              <a:tblGrid>
                <a:gridCol w="1737392">
                  <a:extLst>
                    <a:ext uri="{9D8B030D-6E8A-4147-A177-3AD203B41FA5}">
                      <a16:colId xmlns:a16="http://schemas.microsoft.com/office/drawing/2014/main" val="3219007993"/>
                    </a:ext>
                  </a:extLst>
                </a:gridCol>
                <a:gridCol w="2069544">
                  <a:extLst>
                    <a:ext uri="{9D8B030D-6E8A-4147-A177-3AD203B41FA5}">
                      <a16:colId xmlns:a16="http://schemas.microsoft.com/office/drawing/2014/main" val="2881009148"/>
                    </a:ext>
                  </a:extLst>
                </a:gridCol>
                <a:gridCol w="1722328">
                  <a:extLst>
                    <a:ext uri="{9D8B030D-6E8A-4147-A177-3AD203B41FA5}">
                      <a16:colId xmlns:a16="http://schemas.microsoft.com/office/drawing/2014/main" val="394201632"/>
                    </a:ext>
                  </a:extLst>
                </a:gridCol>
              </a:tblGrid>
              <a:tr h="515891">
                <a:tc>
                  <a:txBody>
                    <a:bodyPr/>
                    <a:lstStyle/>
                    <a:p>
                      <a:r>
                        <a:rPr lang="en-US" dirty="0"/>
                        <a:t>Hype</a:t>
                      </a:r>
                    </a:p>
                  </a:txBody>
                  <a:tcPr/>
                </a:tc>
                <a:tc>
                  <a:txBody>
                    <a:bodyPr/>
                    <a:lstStyle/>
                    <a:p>
                      <a:r>
                        <a:rPr lang="en-US" dirty="0"/>
                        <a:t>Disillusionment</a:t>
                      </a:r>
                    </a:p>
                  </a:txBody>
                  <a:tcPr/>
                </a:tc>
                <a:tc>
                  <a:txBody>
                    <a:bodyPr/>
                    <a:lstStyle/>
                    <a:p>
                      <a:r>
                        <a:rPr lang="en-US" dirty="0"/>
                        <a:t>Enlightenment</a:t>
                      </a:r>
                    </a:p>
                  </a:txBody>
                  <a:tcPr/>
                </a:tc>
                <a:extLst>
                  <a:ext uri="{0D108BD9-81ED-4DB2-BD59-A6C34878D82A}">
                    <a16:rowId xmlns:a16="http://schemas.microsoft.com/office/drawing/2014/main" val="3527496825"/>
                  </a:ext>
                </a:extLst>
              </a:tr>
              <a:tr h="1653679">
                <a:tc rowSpan="2">
                  <a:txBody>
                    <a:bodyPr/>
                    <a:lstStyle/>
                    <a:p>
                      <a:r>
                        <a:rPr lang="en-US" dirty="0"/>
                        <a:t>Set realistic expectations for customers and employees</a:t>
                      </a:r>
                    </a:p>
                    <a:p>
                      <a:endParaRPr lang="en-US" dirty="0"/>
                    </a:p>
                    <a:p>
                      <a:r>
                        <a:rPr lang="en-US" dirty="0"/>
                        <a:t>e.g. MSI, NE</a:t>
                      </a:r>
                    </a:p>
                    <a:p>
                      <a:endParaRPr lang="en-US" dirty="0"/>
                    </a:p>
                    <a:p>
                      <a:r>
                        <a:rPr lang="en-US" dirty="0"/>
                        <a:t>NOT Amazon,</a:t>
                      </a:r>
                    </a:p>
                    <a:p>
                      <a:r>
                        <a:rPr lang="en-US" dirty="0"/>
                        <a:t>Meta Horizons</a:t>
                      </a:r>
                    </a:p>
                  </a:txBody>
                  <a:tcPr/>
                </a:tc>
                <a:tc>
                  <a:txBody>
                    <a:bodyPr/>
                    <a:lstStyle/>
                    <a:p>
                      <a:r>
                        <a:rPr lang="en-US" dirty="0"/>
                        <a:t>Reskill employees to prevent despair</a:t>
                      </a:r>
                    </a:p>
                    <a:p>
                      <a:endParaRPr lang="en-US" dirty="0"/>
                    </a:p>
                    <a:p>
                      <a:r>
                        <a:rPr lang="en-US" dirty="0" err="1"/>
                        <a:t>eg</a:t>
                      </a:r>
                      <a:r>
                        <a:rPr lang="en-US" dirty="0"/>
                        <a:t> Ikea chatbot</a:t>
                      </a:r>
                    </a:p>
                    <a:p>
                      <a:r>
                        <a:rPr lang="en-US" dirty="0"/>
                        <a:t>NOT: Hershey ERP</a:t>
                      </a:r>
                    </a:p>
                  </a:txBody>
                  <a:tcPr/>
                </a:tc>
                <a:tc>
                  <a:txBody>
                    <a:bodyPr/>
                    <a:lstStyle/>
                    <a:p>
                      <a:r>
                        <a:rPr lang="en-US" dirty="0"/>
                        <a:t>Grant agency to employees</a:t>
                      </a:r>
                    </a:p>
                    <a:p>
                      <a:endParaRPr lang="en-US" dirty="0"/>
                    </a:p>
                    <a:p>
                      <a:r>
                        <a:rPr lang="en-US" dirty="0"/>
                        <a:t>e.g. Helium </a:t>
                      </a:r>
                    </a:p>
                    <a:p>
                      <a:r>
                        <a:rPr lang="en-US" dirty="0"/>
                        <a:t>dashboards</a:t>
                      </a:r>
                    </a:p>
                  </a:txBody>
                  <a:tcPr/>
                </a:tc>
                <a:extLst>
                  <a:ext uri="{0D108BD9-81ED-4DB2-BD59-A6C34878D82A}">
                    <a16:rowId xmlns:a16="http://schemas.microsoft.com/office/drawing/2014/main" val="4115362762"/>
                  </a:ext>
                </a:extLst>
              </a:tr>
              <a:tr h="1653679">
                <a:tc vMerge="1">
                  <a:txBody>
                    <a:bodyPr/>
                    <a:lstStyle/>
                    <a:p>
                      <a:endParaRPr lang="en-US" dirty="0"/>
                    </a:p>
                  </a:txBody>
                  <a:tcPr/>
                </a:tc>
                <a:tc>
                  <a:txBody>
                    <a:bodyPr/>
                    <a:lstStyle/>
                    <a:p>
                      <a:r>
                        <a:rPr lang="en-US" dirty="0"/>
                        <a:t>Offer tangible customer benefits</a:t>
                      </a:r>
                    </a:p>
                    <a:p>
                      <a:endParaRPr lang="en-US" dirty="0"/>
                    </a:p>
                    <a:p>
                      <a:r>
                        <a:rPr lang="en-US" dirty="0" err="1"/>
                        <a:t>eg</a:t>
                      </a:r>
                      <a:r>
                        <a:rPr lang="en-US" dirty="0"/>
                        <a:t> Hilton VR tours</a:t>
                      </a:r>
                    </a:p>
                    <a:p>
                      <a:r>
                        <a:rPr lang="en-US" dirty="0"/>
                        <a:t>Louis Vuitton BC</a:t>
                      </a:r>
                    </a:p>
                  </a:txBody>
                  <a:tcPr/>
                </a:tc>
                <a:tc>
                  <a:txBody>
                    <a:bodyPr/>
                    <a:lstStyle/>
                    <a:p>
                      <a:r>
                        <a:rPr lang="en-US" dirty="0"/>
                        <a:t>Maintain value for money</a:t>
                      </a:r>
                    </a:p>
                    <a:p>
                      <a:endParaRPr lang="en-US" dirty="0"/>
                    </a:p>
                    <a:p>
                      <a:r>
                        <a:rPr lang="en-US" dirty="0" err="1"/>
                        <a:t>eg</a:t>
                      </a:r>
                      <a:r>
                        <a:rPr lang="en-US" dirty="0"/>
                        <a:t> </a:t>
                      </a:r>
                      <a:r>
                        <a:rPr lang="en-US" dirty="0" err="1"/>
                        <a:t>TetraPak</a:t>
                      </a:r>
                      <a:endParaRPr lang="en-US" dirty="0"/>
                    </a:p>
                    <a:p>
                      <a:r>
                        <a:rPr lang="en-US" dirty="0"/>
                        <a:t>NOT Tesla</a:t>
                      </a:r>
                    </a:p>
                  </a:txBody>
                  <a:tcPr/>
                </a:tc>
                <a:extLst>
                  <a:ext uri="{0D108BD9-81ED-4DB2-BD59-A6C34878D82A}">
                    <a16:rowId xmlns:a16="http://schemas.microsoft.com/office/drawing/2014/main" val="3291705947"/>
                  </a:ext>
                </a:extLst>
              </a:tr>
            </a:tbl>
          </a:graphicData>
        </a:graphic>
      </p:graphicFrame>
      <p:pic>
        <p:nvPicPr>
          <p:cNvPr id="8" name="Picture 7">
            <a:extLst>
              <a:ext uri="{FF2B5EF4-FFF2-40B4-BE49-F238E27FC236}">
                <a16:creationId xmlns:a16="http://schemas.microsoft.com/office/drawing/2014/main" id="{C8040AB5-1297-3B97-6743-C6826C61E9D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497" y="2196729"/>
            <a:ext cx="6749232" cy="4296146"/>
          </a:xfrm>
          <a:prstGeom prst="rect">
            <a:avLst/>
          </a:prstGeom>
        </p:spPr>
      </p:pic>
    </p:spTree>
    <p:extLst>
      <p:ext uri="{BB962C8B-B14F-4D97-AF65-F5344CB8AC3E}">
        <p14:creationId xmlns:p14="http://schemas.microsoft.com/office/powerpoint/2010/main" val="33171028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400781-F2B5-4412-7B90-896E9CB40B82}"/>
              </a:ext>
            </a:extLst>
          </p:cNvPr>
          <p:cNvSpPr>
            <a:spLocks noGrp="1"/>
          </p:cNvSpPr>
          <p:nvPr>
            <p:ph type="title"/>
          </p:nvPr>
        </p:nvSpPr>
        <p:spPr>
          <a:xfrm>
            <a:off x="387350" y="266271"/>
            <a:ext cx="10515600" cy="1325563"/>
          </a:xfrm>
        </p:spPr>
        <p:txBody>
          <a:bodyPr/>
          <a:lstStyle/>
          <a:p>
            <a:r>
              <a:rPr lang="en-US" dirty="0"/>
              <a:t>Human Authenticity continues to matter</a:t>
            </a:r>
          </a:p>
        </p:txBody>
      </p:sp>
      <p:sp>
        <p:nvSpPr>
          <p:cNvPr id="3" name="Content Placeholder 2">
            <a:extLst>
              <a:ext uri="{FF2B5EF4-FFF2-40B4-BE49-F238E27FC236}">
                <a16:creationId xmlns:a16="http://schemas.microsoft.com/office/drawing/2014/main" id="{975AB94D-A00C-9153-2F76-878BA284330E}"/>
              </a:ext>
            </a:extLst>
          </p:cNvPr>
          <p:cNvSpPr>
            <a:spLocks noGrp="1"/>
          </p:cNvSpPr>
          <p:nvPr>
            <p:ph idx="1"/>
          </p:nvPr>
        </p:nvSpPr>
        <p:spPr/>
        <p:txBody>
          <a:bodyPr/>
          <a:lstStyle/>
          <a:p>
            <a:pPr marL="514350" indent="-514350">
              <a:buFont typeface="+mj-lt"/>
              <a:buAutoNum type="alphaLcParenR"/>
            </a:pPr>
            <a:r>
              <a:rPr lang="en-US" sz="3200" dirty="0"/>
              <a:t>Target pregnancy prediction </a:t>
            </a:r>
            <a:r>
              <a:rPr lang="en-US" sz="3200" dirty="0">
                <a:sym typeface="Wingdings" pitchFamily="2" charset="2"/>
              </a:rPr>
              <a:t> promotion</a:t>
            </a:r>
          </a:p>
          <a:p>
            <a:pPr marL="514350" indent="-514350">
              <a:buFont typeface="+mj-lt"/>
              <a:buAutoNum type="alphaLcParenR"/>
            </a:pPr>
            <a:endParaRPr lang="en-US" sz="3200" dirty="0">
              <a:sym typeface="Wingdings" pitchFamily="2" charset="2"/>
            </a:endParaRPr>
          </a:p>
          <a:p>
            <a:pPr marL="514350" indent="-514350">
              <a:buFont typeface="+mj-lt"/>
              <a:buAutoNum type="alphaLcParenR"/>
            </a:pPr>
            <a:r>
              <a:rPr lang="en-US" sz="3200" dirty="0">
                <a:sym typeface="Wingdings" pitchFamily="2" charset="2"/>
              </a:rPr>
              <a:t>In-person, organic word-of-mouth &gt; online, sponsored </a:t>
            </a:r>
          </a:p>
          <a:p>
            <a:pPr marL="514350" indent="-514350">
              <a:buFont typeface="+mj-lt"/>
              <a:buAutoNum type="alphaLcParenR"/>
            </a:pPr>
            <a:endParaRPr lang="en-US" sz="3200" dirty="0">
              <a:sym typeface="Wingdings" pitchFamily="2" charset="2"/>
            </a:endParaRPr>
          </a:p>
          <a:p>
            <a:pPr marL="514350" indent="-514350">
              <a:buFont typeface="+mj-lt"/>
              <a:buAutoNum type="alphaLcParenR"/>
            </a:pPr>
            <a:r>
              <a:rPr lang="en-US" sz="3200" dirty="0">
                <a:sym typeface="Wingdings" pitchFamily="2" charset="2"/>
              </a:rPr>
              <a:t>Verified purchase reviews on Amazon</a:t>
            </a:r>
          </a:p>
          <a:p>
            <a:pPr marL="514350" indent="-514350">
              <a:buFont typeface="+mj-lt"/>
              <a:buAutoNum type="alphaLcParenR"/>
            </a:pPr>
            <a:endParaRPr lang="en-US" dirty="0">
              <a:sym typeface="Wingdings" pitchFamily="2" charset="2"/>
            </a:endParaRPr>
          </a:p>
          <a:p>
            <a:pPr marL="514350" indent="-514350">
              <a:buFont typeface="+mj-lt"/>
              <a:buAutoNum type="alphaLcParenR"/>
            </a:pPr>
            <a:endParaRPr lang="en-US" dirty="0">
              <a:sym typeface="Wingdings" pitchFamily="2" charset="2"/>
            </a:endParaRPr>
          </a:p>
          <a:p>
            <a:pPr marL="0" indent="0">
              <a:buNone/>
            </a:pPr>
            <a:endParaRPr lang="en-US" dirty="0"/>
          </a:p>
        </p:txBody>
      </p:sp>
      <p:pic>
        <p:nvPicPr>
          <p:cNvPr id="5" name="Picture 4">
            <a:extLst>
              <a:ext uri="{FF2B5EF4-FFF2-40B4-BE49-F238E27FC236}">
                <a16:creationId xmlns:a16="http://schemas.microsoft.com/office/drawing/2014/main" id="{8918F823-F8A3-24D6-2FDA-00FD968DD801}"/>
              </a:ext>
            </a:extLst>
          </p:cNvPr>
          <p:cNvPicPr>
            <a:picLocks noChangeAspect="1"/>
          </p:cNvPicPr>
          <p:nvPr/>
        </p:nvPicPr>
        <p:blipFill>
          <a:blip r:embed="rId2"/>
          <a:stretch>
            <a:fillRect/>
          </a:stretch>
        </p:blipFill>
        <p:spPr>
          <a:xfrm>
            <a:off x="9613900" y="477838"/>
            <a:ext cx="2578100" cy="2425700"/>
          </a:xfrm>
          <a:prstGeom prst="rect">
            <a:avLst/>
          </a:prstGeom>
        </p:spPr>
      </p:pic>
      <p:pic>
        <p:nvPicPr>
          <p:cNvPr id="7" name="Picture 6">
            <a:extLst>
              <a:ext uri="{FF2B5EF4-FFF2-40B4-BE49-F238E27FC236}">
                <a16:creationId xmlns:a16="http://schemas.microsoft.com/office/drawing/2014/main" id="{9D02498F-4A84-408C-8CD7-109E06D0C037}"/>
              </a:ext>
            </a:extLst>
          </p:cNvPr>
          <p:cNvPicPr>
            <a:picLocks noChangeAspect="1"/>
          </p:cNvPicPr>
          <p:nvPr/>
        </p:nvPicPr>
        <p:blipFill>
          <a:blip r:embed="rId3"/>
          <a:stretch>
            <a:fillRect/>
          </a:stretch>
        </p:blipFill>
        <p:spPr>
          <a:xfrm>
            <a:off x="5829300" y="4657575"/>
            <a:ext cx="5943600" cy="2235200"/>
          </a:xfrm>
          <a:prstGeom prst="rect">
            <a:avLst/>
          </a:prstGeom>
        </p:spPr>
      </p:pic>
    </p:spTree>
    <p:extLst>
      <p:ext uri="{BB962C8B-B14F-4D97-AF65-F5344CB8AC3E}">
        <p14:creationId xmlns:p14="http://schemas.microsoft.com/office/powerpoint/2010/main" val="5533350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58D01D-3719-3F05-D346-031CF706148D}"/>
              </a:ext>
            </a:extLst>
          </p:cNvPr>
          <p:cNvSpPr>
            <a:spLocks noGrp="1"/>
          </p:cNvSpPr>
          <p:nvPr>
            <p:ph type="title"/>
          </p:nvPr>
        </p:nvSpPr>
        <p:spPr/>
        <p:txBody>
          <a:bodyPr/>
          <a:lstStyle/>
          <a:p>
            <a:r>
              <a:rPr lang="en-US" dirty="0"/>
              <a:t>As AI predicts better, human evaluation key</a:t>
            </a:r>
          </a:p>
        </p:txBody>
      </p:sp>
      <p:graphicFrame>
        <p:nvGraphicFramePr>
          <p:cNvPr id="4" name="Content Placeholder 3">
            <a:extLst>
              <a:ext uri="{FF2B5EF4-FFF2-40B4-BE49-F238E27FC236}">
                <a16:creationId xmlns:a16="http://schemas.microsoft.com/office/drawing/2014/main" id="{F50FFB72-D4A8-65B6-D063-0A08A99AE381}"/>
              </a:ext>
            </a:extLst>
          </p:cNvPr>
          <p:cNvGraphicFramePr>
            <a:graphicFrameLocks noGrp="1"/>
          </p:cNvGraphicFramePr>
          <p:nvPr>
            <p:ph idx="1"/>
            <p:extLst>
              <p:ext uri="{D42A27DB-BD31-4B8C-83A1-F6EECF244321}">
                <p14:modId xmlns:p14="http://schemas.microsoft.com/office/powerpoint/2010/main" val="411416919"/>
              </p:ext>
            </p:extLst>
          </p:nvPr>
        </p:nvGraphicFramePr>
        <p:xfrm>
          <a:off x="838198" y="1825624"/>
          <a:ext cx="10515600" cy="2610450"/>
        </p:xfrm>
        <a:graphic>
          <a:graphicData uri="http://schemas.openxmlformats.org/drawingml/2006/table">
            <a:tbl>
              <a:tblPr firstRow="1" bandRow="1">
                <a:tableStyleId>{5C22544A-7EE6-4342-B048-85BDC9FD1C3A}</a:tableStyleId>
              </a:tblPr>
              <a:tblGrid>
                <a:gridCol w="3505200">
                  <a:extLst>
                    <a:ext uri="{9D8B030D-6E8A-4147-A177-3AD203B41FA5}">
                      <a16:colId xmlns:a16="http://schemas.microsoft.com/office/drawing/2014/main" val="3710783768"/>
                    </a:ext>
                  </a:extLst>
                </a:gridCol>
                <a:gridCol w="3505200">
                  <a:extLst>
                    <a:ext uri="{9D8B030D-6E8A-4147-A177-3AD203B41FA5}">
                      <a16:colId xmlns:a16="http://schemas.microsoft.com/office/drawing/2014/main" val="395051750"/>
                    </a:ext>
                  </a:extLst>
                </a:gridCol>
                <a:gridCol w="3505200">
                  <a:extLst>
                    <a:ext uri="{9D8B030D-6E8A-4147-A177-3AD203B41FA5}">
                      <a16:colId xmlns:a16="http://schemas.microsoft.com/office/drawing/2014/main" val="827323865"/>
                    </a:ext>
                  </a:extLst>
                </a:gridCol>
              </a:tblGrid>
              <a:tr h="478801">
                <a:tc>
                  <a:txBody>
                    <a:bodyPr/>
                    <a:lstStyle/>
                    <a:p>
                      <a:r>
                        <a:rPr lang="en-US" sz="2400" dirty="0"/>
                        <a:t>Prediction (AI)</a:t>
                      </a:r>
                    </a:p>
                  </a:txBody>
                  <a:tcPr/>
                </a:tc>
                <a:tc>
                  <a:txBody>
                    <a:bodyPr/>
                    <a:lstStyle/>
                    <a:p>
                      <a:r>
                        <a:rPr lang="en-US" sz="2400" dirty="0"/>
                        <a:t>Judgment (Human)</a:t>
                      </a:r>
                    </a:p>
                  </a:txBody>
                  <a:tcPr/>
                </a:tc>
                <a:tc>
                  <a:txBody>
                    <a:bodyPr/>
                    <a:lstStyle/>
                    <a:p>
                      <a:r>
                        <a:rPr lang="en-US" sz="2400" dirty="0"/>
                        <a:t>Decision (Together)</a:t>
                      </a:r>
                    </a:p>
                  </a:txBody>
                  <a:tcPr/>
                </a:tc>
                <a:extLst>
                  <a:ext uri="{0D108BD9-81ED-4DB2-BD59-A6C34878D82A}">
                    <a16:rowId xmlns:a16="http://schemas.microsoft.com/office/drawing/2014/main" val="4241019430"/>
                  </a:ext>
                </a:extLst>
              </a:tr>
              <a:tr h="826424">
                <a:tc>
                  <a:txBody>
                    <a:bodyPr/>
                    <a:lstStyle/>
                    <a:p>
                      <a:r>
                        <a:rPr lang="en-US" dirty="0"/>
                        <a:t>Precise weather forecast: </a:t>
                      </a:r>
                    </a:p>
                    <a:p>
                      <a:r>
                        <a:rPr lang="en-US" dirty="0"/>
                        <a:t>63% chance of rain to class</a:t>
                      </a:r>
                    </a:p>
                  </a:txBody>
                  <a:tcPr/>
                </a:tc>
                <a:tc>
                  <a:txBody>
                    <a:bodyPr/>
                    <a:lstStyle/>
                    <a:p>
                      <a:r>
                        <a:rPr lang="en-US" dirty="0"/>
                        <a:t>Cost of getting caught in rain</a:t>
                      </a:r>
                    </a:p>
                    <a:p>
                      <a:r>
                        <a:rPr lang="en-US" dirty="0"/>
                        <a:t>Cost of carrying umbrella in sun</a:t>
                      </a:r>
                    </a:p>
                  </a:txBody>
                  <a:tcPr/>
                </a:tc>
                <a:tc>
                  <a:txBody>
                    <a:bodyPr/>
                    <a:lstStyle/>
                    <a:p>
                      <a:r>
                        <a:rPr lang="en-US" dirty="0"/>
                        <a:t>To take or not take the umbrella</a:t>
                      </a:r>
                    </a:p>
                    <a:p>
                      <a:r>
                        <a:rPr lang="en-US" dirty="0"/>
                        <a:t>That is the question</a:t>
                      </a:r>
                    </a:p>
                  </a:txBody>
                  <a:tcPr/>
                </a:tc>
                <a:extLst>
                  <a:ext uri="{0D108BD9-81ED-4DB2-BD59-A6C34878D82A}">
                    <a16:rowId xmlns:a16="http://schemas.microsoft.com/office/drawing/2014/main" val="4239584422"/>
                  </a:ext>
                </a:extLst>
              </a:tr>
              <a:tr h="826424">
                <a:tc>
                  <a:txBody>
                    <a:bodyPr/>
                    <a:lstStyle/>
                    <a:p>
                      <a:r>
                        <a:rPr lang="en-US" dirty="0"/>
                        <a:t>Superbowl ad dissing competitor reaches 100M people</a:t>
                      </a:r>
                    </a:p>
                  </a:txBody>
                  <a:tcPr/>
                </a:tc>
                <a:tc>
                  <a:txBody>
                    <a:bodyPr/>
                    <a:lstStyle/>
                    <a:p>
                      <a:r>
                        <a:rPr lang="en-US" dirty="0"/>
                        <a:t>Enhance or reduce trust?</a:t>
                      </a:r>
                    </a:p>
                    <a:p>
                      <a:r>
                        <a:rPr lang="en-US" dirty="0"/>
                        <a:t>Long-term competitive benefit?</a:t>
                      </a:r>
                    </a:p>
                  </a:txBody>
                  <a:tcPr/>
                </a:tc>
                <a:tc>
                  <a:txBody>
                    <a:bodyPr/>
                    <a:lstStyle/>
                    <a:p>
                      <a:r>
                        <a:rPr lang="en-US" dirty="0"/>
                        <a:t>Is it worth the $10M price tag?</a:t>
                      </a:r>
                    </a:p>
                    <a:p>
                      <a:r>
                        <a:rPr lang="en-US" dirty="0"/>
                        <a:t>Alternatives to reach goal?</a:t>
                      </a:r>
                    </a:p>
                  </a:txBody>
                  <a:tcPr/>
                </a:tc>
                <a:extLst>
                  <a:ext uri="{0D108BD9-81ED-4DB2-BD59-A6C34878D82A}">
                    <a16:rowId xmlns:a16="http://schemas.microsoft.com/office/drawing/2014/main" val="3184355207"/>
                  </a:ext>
                </a:extLst>
              </a:tr>
              <a:tr h="478801">
                <a:tc>
                  <a:txBody>
                    <a:bodyPr/>
                    <a:lstStyle/>
                    <a:p>
                      <a:r>
                        <a:rPr lang="en-US" dirty="0"/>
                        <a:t>Cash transfer    poverty by 18%</a:t>
                      </a:r>
                    </a:p>
                  </a:txBody>
                  <a:tcPr/>
                </a:tc>
                <a:tc>
                  <a:txBody>
                    <a:bodyPr/>
                    <a:lstStyle/>
                    <a:p>
                      <a:r>
                        <a:rPr lang="en-US" dirty="0"/>
                        <a:t>Dignity, agency, fairness?</a:t>
                      </a:r>
                    </a:p>
                  </a:txBody>
                  <a:tcPr/>
                </a:tc>
                <a:tc>
                  <a:txBody>
                    <a:bodyPr/>
                    <a:lstStyle/>
                    <a:p>
                      <a:r>
                        <a:rPr lang="en-US" dirty="0"/>
                        <a:t>Fund the program by how much?</a:t>
                      </a:r>
                    </a:p>
                  </a:txBody>
                  <a:tcPr/>
                </a:tc>
                <a:extLst>
                  <a:ext uri="{0D108BD9-81ED-4DB2-BD59-A6C34878D82A}">
                    <a16:rowId xmlns:a16="http://schemas.microsoft.com/office/drawing/2014/main" val="2436308193"/>
                  </a:ext>
                </a:extLst>
              </a:tr>
            </a:tbl>
          </a:graphicData>
        </a:graphic>
      </p:graphicFrame>
      <p:pic>
        <p:nvPicPr>
          <p:cNvPr id="6" name="Picture 5">
            <a:extLst>
              <a:ext uri="{FF2B5EF4-FFF2-40B4-BE49-F238E27FC236}">
                <a16:creationId xmlns:a16="http://schemas.microsoft.com/office/drawing/2014/main" id="{5841DB3B-B2FF-7845-F427-DC88199641B3}"/>
              </a:ext>
            </a:extLst>
          </p:cNvPr>
          <p:cNvPicPr>
            <a:picLocks noChangeAspect="1"/>
          </p:cNvPicPr>
          <p:nvPr/>
        </p:nvPicPr>
        <p:blipFill>
          <a:blip r:embed="rId2"/>
          <a:stretch>
            <a:fillRect/>
          </a:stretch>
        </p:blipFill>
        <p:spPr>
          <a:xfrm>
            <a:off x="838198" y="4571010"/>
            <a:ext cx="3131879" cy="2145917"/>
          </a:xfrm>
          <a:prstGeom prst="rect">
            <a:avLst/>
          </a:prstGeom>
        </p:spPr>
      </p:pic>
      <p:pic>
        <p:nvPicPr>
          <p:cNvPr id="8" name="Picture 7">
            <a:extLst>
              <a:ext uri="{FF2B5EF4-FFF2-40B4-BE49-F238E27FC236}">
                <a16:creationId xmlns:a16="http://schemas.microsoft.com/office/drawing/2014/main" id="{488E5B26-8D08-BD1F-BC91-D12FFCC23D44}"/>
              </a:ext>
            </a:extLst>
          </p:cNvPr>
          <p:cNvPicPr>
            <a:picLocks noChangeAspect="1"/>
          </p:cNvPicPr>
          <p:nvPr/>
        </p:nvPicPr>
        <p:blipFill>
          <a:blip r:embed="rId3"/>
          <a:stretch>
            <a:fillRect/>
          </a:stretch>
        </p:blipFill>
        <p:spPr>
          <a:xfrm>
            <a:off x="4201297" y="4571010"/>
            <a:ext cx="7152501" cy="2145917"/>
          </a:xfrm>
          <a:prstGeom prst="rect">
            <a:avLst/>
          </a:prstGeom>
        </p:spPr>
      </p:pic>
      <p:cxnSp>
        <p:nvCxnSpPr>
          <p:cNvPr id="10" name="Straight Arrow Connector 9">
            <a:extLst>
              <a:ext uri="{FF2B5EF4-FFF2-40B4-BE49-F238E27FC236}">
                <a16:creationId xmlns:a16="http://schemas.microsoft.com/office/drawing/2014/main" id="{429E5F6B-2800-D47C-B63E-CD2277C9429A}"/>
              </a:ext>
            </a:extLst>
          </p:cNvPr>
          <p:cNvCxnSpPr/>
          <p:nvPr/>
        </p:nvCxnSpPr>
        <p:spPr>
          <a:xfrm>
            <a:off x="2347784" y="4053017"/>
            <a:ext cx="0" cy="21006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912904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4339C3-4DDC-16B8-8D29-71F4EEACD4B6}"/>
              </a:ext>
            </a:extLst>
          </p:cNvPr>
          <p:cNvSpPr>
            <a:spLocks noGrp="1"/>
          </p:cNvSpPr>
          <p:nvPr>
            <p:ph type="title"/>
          </p:nvPr>
        </p:nvSpPr>
        <p:spPr>
          <a:xfrm>
            <a:off x="838200" y="205985"/>
            <a:ext cx="10515600" cy="1325563"/>
          </a:xfrm>
        </p:spPr>
        <p:txBody>
          <a:bodyPr/>
          <a:lstStyle/>
          <a:p>
            <a:r>
              <a:rPr lang="en-US" dirty="0"/>
              <a:t>My Prediction: human-made price premium</a:t>
            </a:r>
          </a:p>
        </p:txBody>
      </p:sp>
      <p:sp>
        <p:nvSpPr>
          <p:cNvPr id="3" name="Content Placeholder 2">
            <a:extLst>
              <a:ext uri="{FF2B5EF4-FFF2-40B4-BE49-F238E27FC236}">
                <a16:creationId xmlns:a16="http://schemas.microsoft.com/office/drawing/2014/main" id="{44BE3299-5567-230F-F061-829DB903B9D4}"/>
              </a:ext>
            </a:extLst>
          </p:cNvPr>
          <p:cNvSpPr>
            <a:spLocks noGrp="1"/>
          </p:cNvSpPr>
          <p:nvPr>
            <p:ph idx="1"/>
          </p:nvPr>
        </p:nvSpPr>
        <p:spPr>
          <a:xfrm>
            <a:off x="356286" y="1536803"/>
            <a:ext cx="10752438" cy="5381297"/>
          </a:xfrm>
        </p:spPr>
        <p:txBody>
          <a:bodyPr>
            <a:normAutofit fontScale="55000" lnSpcReduction="20000"/>
          </a:bodyPr>
          <a:lstStyle/>
          <a:p>
            <a:r>
              <a:rPr lang="en-US" sz="5800" dirty="0" err="1"/>
              <a:t>Northeastern's</a:t>
            </a:r>
            <a:r>
              <a:rPr lang="en-US" sz="5800" dirty="0"/>
              <a:t> applications up despite free online courses</a:t>
            </a:r>
          </a:p>
          <a:p>
            <a:endParaRPr lang="en-US" sz="4400" dirty="0"/>
          </a:p>
          <a:p>
            <a:r>
              <a:rPr lang="en-US" sz="5800" dirty="0"/>
              <a:t>Etsy now certifies "handmade”</a:t>
            </a:r>
            <a:endParaRPr lang="en-US" sz="4400" dirty="0"/>
          </a:p>
          <a:p>
            <a:pPr>
              <a:lnSpc>
                <a:spcPct val="170000"/>
              </a:lnSpc>
            </a:pPr>
            <a:r>
              <a:rPr lang="en-US" sz="5800" dirty="0"/>
              <a:t>Substack human writers enjoy                                                                more loyalty than AI content farms</a:t>
            </a:r>
          </a:p>
          <a:p>
            <a:pPr marL="0" indent="0">
              <a:buNone/>
            </a:pPr>
            <a:endParaRPr lang="en-US" sz="5800" dirty="0"/>
          </a:p>
          <a:p>
            <a:pPr marL="0" indent="0">
              <a:buNone/>
            </a:pPr>
            <a:r>
              <a:rPr lang="en-US" sz="5800" dirty="0"/>
              <a:t>People no longer pay for information</a:t>
            </a:r>
          </a:p>
          <a:p>
            <a:pPr marL="0" indent="0">
              <a:buNone/>
            </a:pPr>
            <a:endParaRPr lang="en-US" sz="4400" dirty="0"/>
          </a:p>
          <a:p>
            <a:pPr marL="0" indent="0">
              <a:buNone/>
            </a:pPr>
            <a:r>
              <a:rPr lang="en-US" sz="5800" dirty="0"/>
              <a:t>They pay for a human being who cares</a:t>
            </a:r>
          </a:p>
          <a:p>
            <a:endParaRPr lang="en-US" dirty="0"/>
          </a:p>
        </p:txBody>
      </p:sp>
      <p:pic>
        <p:nvPicPr>
          <p:cNvPr id="5" name="Picture 4">
            <a:extLst>
              <a:ext uri="{FF2B5EF4-FFF2-40B4-BE49-F238E27FC236}">
                <a16:creationId xmlns:a16="http://schemas.microsoft.com/office/drawing/2014/main" id="{D191AA81-ECB8-7AB4-0AA8-95E89C88BAE5}"/>
              </a:ext>
            </a:extLst>
          </p:cNvPr>
          <p:cNvPicPr>
            <a:picLocks noChangeAspect="1"/>
          </p:cNvPicPr>
          <p:nvPr/>
        </p:nvPicPr>
        <p:blipFill>
          <a:blip r:embed="rId2"/>
          <a:stretch>
            <a:fillRect/>
          </a:stretch>
        </p:blipFill>
        <p:spPr>
          <a:xfrm>
            <a:off x="6755434" y="2317531"/>
            <a:ext cx="5080280" cy="3008921"/>
          </a:xfrm>
          <a:prstGeom prst="rect">
            <a:avLst/>
          </a:prstGeom>
        </p:spPr>
      </p:pic>
      <p:sp>
        <p:nvSpPr>
          <p:cNvPr id="6" name="TextBox 5">
            <a:extLst>
              <a:ext uri="{FF2B5EF4-FFF2-40B4-BE49-F238E27FC236}">
                <a16:creationId xmlns:a16="http://schemas.microsoft.com/office/drawing/2014/main" id="{17BACE03-1626-540B-8173-6E6768C5764B}"/>
              </a:ext>
            </a:extLst>
          </p:cNvPr>
          <p:cNvSpPr txBox="1"/>
          <p:nvPr/>
        </p:nvSpPr>
        <p:spPr>
          <a:xfrm>
            <a:off x="7066186" y="5331707"/>
            <a:ext cx="8575227" cy="923330"/>
          </a:xfrm>
          <a:prstGeom prst="rect">
            <a:avLst/>
          </a:prstGeom>
          <a:noFill/>
        </p:spPr>
        <p:txBody>
          <a:bodyPr wrap="square" rtlCol="0">
            <a:spAutoFit/>
          </a:bodyPr>
          <a:lstStyle/>
          <a:p>
            <a:pPr fontAlgn="base"/>
            <a:r>
              <a:rPr lang="en-US" dirty="0"/>
              <a:t>C</a:t>
            </a:r>
            <a:r>
              <a:rPr lang="en-US" dirty="0">
                <a:effectLst/>
              </a:rPr>
              <a:t>ompanies and non-profits from </a:t>
            </a:r>
            <a:r>
              <a:rPr lang="en-US" dirty="0"/>
              <a:t>US, </a:t>
            </a:r>
            <a:r>
              <a:rPr lang="en-US" dirty="0">
                <a:effectLst/>
              </a:rPr>
              <a:t>UK, AU</a:t>
            </a:r>
          </a:p>
          <a:p>
            <a:pPr fontAlgn="base"/>
            <a:br>
              <a:rPr lang="en-US" dirty="0"/>
            </a:br>
            <a:endParaRPr lang="en-US" dirty="0"/>
          </a:p>
        </p:txBody>
      </p:sp>
    </p:spTree>
    <p:extLst>
      <p:ext uri="{BB962C8B-B14F-4D97-AF65-F5344CB8AC3E}">
        <p14:creationId xmlns:p14="http://schemas.microsoft.com/office/powerpoint/2010/main" val="411527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BC100-2A5E-39B6-7D9C-64DAB7C24B2F}"/>
              </a:ext>
            </a:extLst>
          </p:cNvPr>
          <p:cNvSpPr>
            <a:spLocks noGrp="1"/>
          </p:cNvSpPr>
          <p:nvPr>
            <p:ph type="title"/>
          </p:nvPr>
        </p:nvSpPr>
        <p:spPr/>
        <p:txBody>
          <a:bodyPr/>
          <a:lstStyle/>
          <a:p>
            <a:r>
              <a:rPr lang="en-US" dirty="0"/>
              <a:t>Recommendations</a:t>
            </a:r>
          </a:p>
        </p:txBody>
      </p:sp>
      <p:sp>
        <p:nvSpPr>
          <p:cNvPr id="3" name="Content Placeholder 2">
            <a:extLst>
              <a:ext uri="{FF2B5EF4-FFF2-40B4-BE49-F238E27FC236}">
                <a16:creationId xmlns:a16="http://schemas.microsoft.com/office/drawing/2014/main" id="{6B607585-4395-90BB-A05E-E125684F8C5A}"/>
              </a:ext>
            </a:extLst>
          </p:cNvPr>
          <p:cNvSpPr>
            <a:spLocks noGrp="1"/>
          </p:cNvSpPr>
          <p:nvPr>
            <p:ph sz="half" idx="1"/>
          </p:nvPr>
        </p:nvSpPr>
        <p:spPr>
          <a:xfrm>
            <a:off x="308919" y="1841157"/>
            <a:ext cx="6993924" cy="4335806"/>
          </a:xfrm>
        </p:spPr>
        <p:txBody>
          <a:bodyPr>
            <a:normAutofit/>
          </a:bodyPr>
          <a:lstStyle/>
          <a:p>
            <a:r>
              <a:rPr lang="en-US" sz="3200" dirty="0"/>
              <a:t>Authentic community </a:t>
            </a:r>
            <a:r>
              <a:rPr lang="en-US" sz="3200" dirty="0" err="1"/>
              <a:t>eg</a:t>
            </a:r>
            <a:r>
              <a:rPr lang="en-US" sz="3200" dirty="0"/>
              <a:t> marathon</a:t>
            </a:r>
          </a:p>
          <a:p>
            <a:r>
              <a:rPr lang="en-US" sz="3200" dirty="0"/>
              <a:t>Tech changes, humans adapt and find new ways to signal what's real</a:t>
            </a:r>
          </a:p>
          <a:p>
            <a:endParaRPr lang="en-US" dirty="0"/>
          </a:p>
          <a:p>
            <a:r>
              <a:rPr lang="en-US" sz="3200" dirty="0"/>
              <a:t>AI is not end of human expertise</a:t>
            </a:r>
          </a:p>
          <a:p>
            <a:r>
              <a:rPr lang="en-US" sz="3200" dirty="0"/>
              <a:t>Authenticity, judgment,  human connection become more valuable </a:t>
            </a:r>
          </a:p>
          <a:p>
            <a:endParaRPr lang="en-US" dirty="0"/>
          </a:p>
          <a:p>
            <a:endParaRPr lang="en-US" dirty="0"/>
          </a:p>
        </p:txBody>
      </p:sp>
      <p:pic>
        <p:nvPicPr>
          <p:cNvPr id="6" name="Content Placeholder 5">
            <a:extLst>
              <a:ext uri="{FF2B5EF4-FFF2-40B4-BE49-F238E27FC236}">
                <a16:creationId xmlns:a16="http://schemas.microsoft.com/office/drawing/2014/main" id="{9FDC7DAF-418D-BCA0-55EB-12498A012953}"/>
              </a:ext>
            </a:extLst>
          </p:cNvPr>
          <p:cNvPicPr>
            <a:picLocks noGrp="1" noChangeAspect="1"/>
          </p:cNvPicPr>
          <p:nvPr>
            <p:ph sz="half" idx="2"/>
          </p:nvPr>
        </p:nvPicPr>
        <p:blipFill>
          <a:blip r:embed="rId2"/>
          <a:stretch>
            <a:fillRect/>
          </a:stretch>
        </p:blipFill>
        <p:spPr>
          <a:xfrm>
            <a:off x="6993924" y="1734244"/>
            <a:ext cx="4695532" cy="4254342"/>
          </a:xfrm>
        </p:spPr>
      </p:pic>
    </p:spTree>
    <p:extLst>
      <p:ext uri="{BB962C8B-B14F-4D97-AF65-F5344CB8AC3E}">
        <p14:creationId xmlns:p14="http://schemas.microsoft.com/office/powerpoint/2010/main" val="2622362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7D180-91FA-324F-D609-2045334060CA}"/>
              </a:ext>
            </a:extLst>
          </p:cNvPr>
          <p:cNvSpPr>
            <a:spLocks noGrp="1"/>
          </p:cNvSpPr>
          <p:nvPr>
            <p:ph type="title"/>
          </p:nvPr>
        </p:nvSpPr>
        <p:spPr/>
        <p:txBody>
          <a:bodyPr/>
          <a:lstStyle/>
          <a:p>
            <a:r>
              <a:rPr lang="en-US" dirty="0"/>
              <a:t>Whereto Higher Education in the Age of AI ?</a:t>
            </a:r>
          </a:p>
        </p:txBody>
      </p:sp>
      <p:sp>
        <p:nvSpPr>
          <p:cNvPr id="3" name="Content Placeholder 2">
            <a:extLst>
              <a:ext uri="{FF2B5EF4-FFF2-40B4-BE49-F238E27FC236}">
                <a16:creationId xmlns:a16="http://schemas.microsoft.com/office/drawing/2014/main" id="{D6D503AB-489A-6AB6-153A-9A7DBD67896D}"/>
              </a:ext>
            </a:extLst>
          </p:cNvPr>
          <p:cNvSpPr>
            <a:spLocks noGrp="1"/>
          </p:cNvSpPr>
          <p:nvPr>
            <p:ph sz="half" idx="1"/>
          </p:nvPr>
        </p:nvSpPr>
        <p:spPr>
          <a:xfrm>
            <a:off x="838198" y="1825625"/>
            <a:ext cx="7682851" cy="4351338"/>
          </a:xfrm>
        </p:spPr>
        <p:txBody>
          <a:bodyPr>
            <a:noAutofit/>
          </a:bodyPr>
          <a:lstStyle/>
          <a:p>
            <a:r>
              <a:rPr lang="en-US" sz="3200" dirty="0"/>
              <a:t>President Aoun asked in </a:t>
            </a:r>
            <a:r>
              <a:rPr lang="en-US" sz="3200" i="1" dirty="0"/>
              <a:t>Robot-Proof</a:t>
            </a:r>
            <a:r>
              <a:rPr lang="en-US" sz="3200" dirty="0"/>
              <a:t> How do we educate students to invent, create, and discover — to fill needs that even the most sophisticated AI cannot?</a:t>
            </a:r>
          </a:p>
          <a:p>
            <a:endParaRPr lang="en-US" sz="3200" dirty="0"/>
          </a:p>
          <a:p>
            <a:r>
              <a:rPr lang="en-US" sz="3200" dirty="0"/>
              <a:t>My answer: by developing human judgment, lived experience, and capacity to set the objective function AI optimizes</a:t>
            </a:r>
          </a:p>
        </p:txBody>
      </p:sp>
      <p:pic>
        <p:nvPicPr>
          <p:cNvPr id="6" name="Content Placeholder 5">
            <a:extLst>
              <a:ext uri="{FF2B5EF4-FFF2-40B4-BE49-F238E27FC236}">
                <a16:creationId xmlns:a16="http://schemas.microsoft.com/office/drawing/2014/main" id="{B4ECF21B-E143-3CB0-B1C0-B63269BC1DBF}"/>
              </a:ext>
            </a:extLst>
          </p:cNvPr>
          <p:cNvPicPr>
            <a:picLocks noGrp="1" noChangeAspect="1"/>
          </p:cNvPicPr>
          <p:nvPr>
            <p:ph sz="half" idx="2"/>
          </p:nvPr>
        </p:nvPicPr>
        <p:blipFill>
          <a:blip r:embed="rId2"/>
          <a:stretch>
            <a:fillRect/>
          </a:stretch>
        </p:blipFill>
        <p:spPr>
          <a:xfrm>
            <a:off x="8521050" y="1825625"/>
            <a:ext cx="2832750" cy="4351338"/>
          </a:xfrm>
        </p:spPr>
      </p:pic>
    </p:spTree>
    <p:extLst>
      <p:ext uri="{BB962C8B-B14F-4D97-AF65-F5344CB8AC3E}">
        <p14:creationId xmlns:p14="http://schemas.microsoft.com/office/powerpoint/2010/main" val="194888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12E835-BF79-61A3-5264-7C582CA1385E}"/>
              </a:ext>
            </a:extLst>
          </p:cNvPr>
          <p:cNvSpPr>
            <a:spLocks noGrp="1"/>
          </p:cNvSpPr>
          <p:nvPr>
            <p:ph type="title"/>
          </p:nvPr>
        </p:nvSpPr>
        <p:spPr/>
        <p:txBody>
          <a:bodyPr/>
          <a:lstStyle/>
          <a:p>
            <a:r>
              <a:rPr lang="en-US" dirty="0"/>
              <a:t>I leave you with 3 questions</a:t>
            </a:r>
          </a:p>
        </p:txBody>
      </p:sp>
      <p:sp>
        <p:nvSpPr>
          <p:cNvPr id="3" name="Content Placeholder 2">
            <a:extLst>
              <a:ext uri="{FF2B5EF4-FFF2-40B4-BE49-F238E27FC236}">
                <a16:creationId xmlns:a16="http://schemas.microsoft.com/office/drawing/2014/main" id="{7981E5EC-1F13-3844-86D8-D2443C07BCB1}"/>
              </a:ext>
            </a:extLst>
          </p:cNvPr>
          <p:cNvSpPr>
            <a:spLocks noGrp="1"/>
          </p:cNvSpPr>
          <p:nvPr>
            <p:ph idx="1"/>
          </p:nvPr>
        </p:nvSpPr>
        <p:spPr/>
        <p:txBody>
          <a:bodyPr/>
          <a:lstStyle/>
          <a:p>
            <a:r>
              <a:rPr lang="en-US" b="1" dirty="0"/>
              <a:t>For students:</a:t>
            </a:r>
            <a:r>
              <a:rPr lang="en-US" dirty="0"/>
              <a:t> What expertise are you building that requires lived experience (how-to), not just knowledge or access to information?</a:t>
            </a:r>
          </a:p>
          <a:p>
            <a:r>
              <a:rPr lang="en-US" b="1" dirty="0"/>
              <a:t>For NE employees:</a:t>
            </a:r>
            <a:r>
              <a:rPr lang="en-US" dirty="0"/>
              <a:t> What are we actually certifying when we grant a degree in a world where AI can produce much of the output?</a:t>
            </a:r>
          </a:p>
          <a:p>
            <a:r>
              <a:rPr lang="en-US" b="1" dirty="0"/>
              <a:t>For all of us:</a:t>
            </a:r>
            <a:r>
              <a:rPr lang="en-US" dirty="0"/>
              <a:t> How will you make your human judgment and authenticity costly to fake, visible to employers, worth paying for?</a:t>
            </a:r>
          </a:p>
          <a:p>
            <a:pPr marL="0" indent="0">
              <a:buNone/>
            </a:pPr>
            <a:endParaRPr lang="en-US" dirty="0"/>
          </a:p>
          <a:p>
            <a:pPr marL="0" indent="0">
              <a:buNone/>
            </a:pPr>
            <a:r>
              <a:rPr lang="en-US" dirty="0"/>
              <a:t>AI is getting better. That's exactly why being genuinely human is becoming more valuable. Choose wisely what you do with that.</a:t>
            </a:r>
          </a:p>
          <a:p>
            <a:endParaRPr lang="en-US" dirty="0"/>
          </a:p>
        </p:txBody>
      </p:sp>
    </p:spTree>
    <p:extLst>
      <p:ext uri="{BB962C8B-B14F-4D97-AF65-F5344CB8AC3E}">
        <p14:creationId xmlns:p14="http://schemas.microsoft.com/office/powerpoint/2010/main" val="32161109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1254EB-9602-AFC5-2513-3FF910DD0FB3}"/>
              </a:ext>
            </a:extLst>
          </p:cNvPr>
          <p:cNvSpPr>
            <a:spLocks noGrp="1"/>
          </p:cNvSpPr>
          <p:nvPr>
            <p:ph type="title"/>
          </p:nvPr>
        </p:nvSpPr>
        <p:spPr>
          <a:xfrm>
            <a:off x="111212" y="4701143"/>
            <a:ext cx="10824518" cy="1757950"/>
          </a:xfrm>
        </p:spPr>
        <p:txBody>
          <a:bodyPr vert="horz" lIns="91440" tIns="45720" rIns="91440" bIns="45720" rtlCol="0" anchor="b">
            <a:normAutofit/>
          </a:bodyPr>
          <a:lstStyle/>
          <a:p>
            <a:pPr algn="ctr"/>
            <a:r>
              <a:rPr lang="en-US" sz="3600" kern="1200" dirty="0">
                <a:solidFill>
                  <a:schemeClr val="tx1"/>
                </a:solidFill>
                <a:latin typeface="+mj-lt"/>
                <a:ea typeface="+mj-ea"/>
                <a:cs typeface="+mj-cs"/>
              </a:rPr>
              <a:t>INVEST IN HUMANS! 			    THANKS !</a:t>
            </a:r>
            <a:br>
              <a:rPr lang="en-US" sz="3600" kern="1200" dirty="0">
                <a:solidFill>
                  <a:schemeClr val="tx1"/>
                </a:solidFill>
                <a:latin typeface="+mj-lt"/>
                <a:ea typeface="+mj-ea"/>
                <a:cs typeface="+mj-cs"/>
              </a:rPr>
            </a:br>
            <a:br>
              <a:rPr lang="en-US" sz="3600" kern="1200" dirty="0">
                <a:solidFill>
                  <a:schemeClr val="tx1"/>
                </a:solidFill>
                <a:latin typeface="+mj-lt"/>
                <a:ea typeface="+mj-ea"/>
                <a:cs typeface="+mj-cs"/>
              </a:rPr>
            </a:br>
            <a:r>
              <a:rPr lang="en-US" sz="3600" kern="1200" dirty="0">
                <a:solidFill>
                  <a:schemeClr val="tx1"/>
                </a:solidFill>
                <a:latin typeface="+mj-lt"/>
                <a:ea typeface="+mj-ea"/>
                <a:cs typeface="+mj-cs"/>
              </a:rPr>
              <a:t>                    </a:t>
            </a:r>
            <a:r>
              <a:rPr lang="en-US" sz="3600" dirty="0"/>
              <a:t>QUESTIONS?</a:t>
            </a:r>
            <a:r>
              <a:rPr lang="en-US" sz="3600" kern="1200" dirty="0">
                <a:solidFill>
                  <a:schemeClr val="tx1"/>
                </a:solidFill>
                <a:latin typeface="+mj-lt"/>
                <a:ea typeface="+mj-ea"/>
                <a:cs typeface="+mj-cs"/>
              </a:rPr>
              <a:t> </a:t>
            </a:r>
          </a:p>
        </p:txBody>
      </p:sp>
      <p:pic>
        <p:nvPicPr>
          <p:cNvPr id="8" name="Picture 3" descr="mart 2007 054">
            <a:extLst>
              <a:ext uri="{FF2B5EF4-FFF2-40B4-BE49-F238E27FC236}">
                <a16:creationId xmlns:a16="http://schemas.microsoft.com/office/drawing/2014/main" id="{D3B48CE8-FCE1-CF36-5696-74EB1C5D672B}"/>
              </a:ext>
            </a:extLst>
          </p:cNvPr>
          <p:cNvPicPr>
            <a:picLocks noChangeAspect="1" noChangeArrowheads="1"/>
          </p:cNvPicPr>
          <p:nvPr/>
        </p:nvPicPr>
        <p:blipFill>
          <a:blip r:embed="rId2" cstate="print"/>
          <a:srcRect l="731" r="-2" b="-2"/>
          <a:stretch>
            <a:fillRect/>
          </a:stretch>
        </p:blipFill>
        <p:spPr>
          <a:xfrm>
            <a:off x="20" y="10"/>
            <a:ext cx="6095980" cy="4605671"/>
          </a:xfrm>
          <a:prstGeom prst="rect">
            <a:avLst/>
          </a:prstGeom>
          <a:noFill/>
        </p:spPr>
      </p:pic>
      <p:grpSp>
        <p:nvGrpSpPr>
          <p:cNvPr id="22" name="Group 21">
            <a:extLst>
              <a:ext uri="{FF2B5EF4-FFF2-40B4-BE49-F238E27FC236}">
                <a16:creationId xmlns:a16="http://schemas.microsoft.com/office/drawing/2014/main" id="{A2A4F5A4-1409-1D21-0242-3FD06D0E874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4543999"/>
            <a:ext cx="12192000" cy="123364"/>
            <a:chOff x="1" y="6737460"/>
            <a:chExt cx="12192000" cy="123364"/>
          </a:xfrm>
        </p:grpSpPr>
        <p:sp>
          <p:nvSpPr>
            <p:cNvPr id="19" name="Rectangle 18">
              <a:extLst>
                <a:ext uri="{FF2B5EF4-FFF2-40B4-BE49-F238E27FC236}">
                  <a16:creationId xmlns:a16="http://schemas.microsoft.com/office/drawing/2014/main" id="{21B05FAC-21CF-D544-5CD5-C4FB65772A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6034320" y="703141"/>
              <a:ext cx="123362" cy="12192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993E6EB2-0E8D-3B8D-C520-219B1D4F09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40559" y="4909383"/>
              <a:ext cx="123362" cy="3779520"/>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6" name="Picture 15">
            <a:extLst>
              <a:ext uri="{FF2B5EF4-FFF2-40B4-BE49-F238E27FC236}">
                <a16:creationId xmlns:a16="http://schemas.microsoft.com/office/drawing/2014/main" id="{6ED7E976-D847-5408-3C55-F98C06C65D05}"/>
              </a:ext>
            </a:extLst>
          </p:cNvPr>
          <p:cNvPicPr>
            <a:picLocks noChangeAspect="1"/>
          </p:cNvPicPr>
          <p:nvPr/>
        </p:nvPicPr>
        <p:blipFill>
          <a:blip r:embed="rId3"/>
          <a:stretch>
            <a:fillRect/>
          </a:stretch>
        </p:blipFill>
        <p:spPr>
          <a:xfrm>
            <a:off x="6633004" y="-13493"/>
            <a:ext cx="5217126" cy="4557489"/>
          </a:xfrm>
          <a:prstGeom prst="rect">
            <a:avLst/>
          </a:prstGeom>
        </p:spPr>
      </p:pic>
    </p:spTree>
    <p:extLst>
      <p:ext uri="{BB962C8B-B14F-4D97-AF65-F5344CB8AC3E}">
        <p14:creationId xmlns:p14="http://schemas.microsoft.com/office/powerpoint/2010/main" val="2704681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7893ce20-a697-4fd6-a4da-14011f6a471d}" enabled="1" method="Standard" siteId="{a8eec281-aaa3-4dae-ac9b-9a398b9215e7}" contentBits="0" removed="0"/>
</clbl:labelList>
</file>

<file path=docProps/app.xml><?xml version="1.0" encoding="utf-8"?>
<Properties xmlns="http://schemas.openxmlformats.org/officeDocument/2006/extended-properties" xmlns:vt="http://schemas.openxmlformats.org/officeDocument/2006/docPropsVTypes">
  <TotalTime>7698</TotalTime>
  <Words>1894</Words>
  <Application>Microsoft Macintosh PowerPoint</Application>
  <PresentationFormat>Widescreen</PresentationFormat>
  <Paragraphs>290</Paragraphs>
  <Slides>26</Slides>
  <Notes>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26</vt:i4>
      </vt:variant>
    </vt:vector>
  </HeadingPairs>
  <TitlesOfParts>
    <vt:vector size="35" baseType="lpstr">
      <vt:lpstr>72</vt:lpstr>
      <vt:lpstr>Aptos</vt:lpstr>
      <vt:lpstr>Aptos Display</vt:lpstr>
      <vt:lpstr>Arial</vt:lpstr>
      <vt:lpstr>Berlin Sans FB Demi</vt:lpstr>
      <vt:lpstr>Calibri</vt:lpstr>
      <vt:lpstr>Times New Roman</vt:lpstr>
      <vt:lpstr>Wingdings</vt:lpstr>
      <vt:lpstr>Office Theme</vt:lpstr>
      <vt:lpstr>PowerPoint Presentation</vt:lpstr>
      <vt:lpstr>What was this Superbowl ad all about?</vt:lpstr>
      <vt:lpstr>And how does this picture make you feel?</vt:lpstr>
      <vt:lpstr>Roadmap</vt:lpstr>
      <vt:lpstr>The AI Authenticity Paradox</vt:lpstr>
      <vt:lpstr>AI aversion well documented in marketing</vt:lpstr>
      <vt:lpstr>My Research on AI in Business</vt:lpstr>
      <vt:lpstr>1) Frame your AI disclosure for benefits</vt:lpstr>
      <vt:lpstr>We test consumer, company, employee environmental benefits</vt:lpstr>
      <vt:lpstr>Advice: be specific, especially about others</vt:lpstr>
      <vt:lpstr>Individual AI aversion is the strongest predictor</vt:lpstr>
      <vt:lpstr>2) Beyond passive exposure, we cocreate with AI</vt:lpstr>
      <vt:lpstr>Across 4 studies and 2 continents, AI literacy  Self-investment  Privacy Value</vt:lpstr>
      <vt:lpstr>a) Field Experiment in Germany</vt:lpstr>
      <vt:lpstr>Results: AI use literacy increases self-investment and privacy value</vt:lpstr>
      <vt:lpstr>b) Prompt Literacy experiment with Northeastern University Students)</vt:lpstr>
      <vt:lpstr>Literacy increases privacy value indirectly through self-investment, ownership</vt:lpstr>
      <vt:lpstr>Across all studies: Full mediation through ownership, mostly through benefits </vt:lpstr>
      <vt:lpstr>3) Interlocking adoption cycles need leadership      in Blockchain, ERP, Electric Vehicles, VR, AI</vt:lpstr>
      <vt:lpstr>Human Authenticity continues to matter</vt:lpstr>
      <vt:lpstr>As AI predicts better, human evaluation key</vt:lpstr>
      <vt:lpstr>My Prediction: human-made price premium</vt:lpstr>
      <vt:lpstr>Recommendations</vt:lpstr>
      <vt:lpstr>Whereto Higher Education in the Age of AI ?</vt:lpstr>
      <vt:lpstr>I leave you with 3 questions</vt:lpstr>
      <vt:lpstr>INVEST IN HUMANS!        THANKS !                      QUESTIONS?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Pauwels, Koen</dc:creator>
  <cp:lastModifiedBy>Pauwels, Koen</cp:lastModifiedBy>
  <cp:revision>17</cp:revision>
  <cp:lastPrinted>2026-03-14T21:28:26Z</cp:lastPrinted>
  <dcterms:created xsi:type="dcterms:W3CDTF">2026-03-13T11:42:07Z</dcterms:created>
  <dcterms:modified xsi:type="dcterms:W3CDTF">2026-03-18T20:01:03Z</dcterms:modified>
</cp:coreProperties>
</file>