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7" r:id="rId2"/>
    <p:sldId id="491" r:id="rId3"/>
    <p:sldId id="350" r:id="rId4"/>
    <p:sldId id="354" r:id="rId5"/>
    <p:sldId id="355" r:id="rId6"/>
    <p:sldId id="358" r:id="rId7"/>
    <p:sldId id="359" r:id="rId8"/>
    <p:sldId id="357" r:id="rId9"/>
    <p:sldId id="360" r:id="rId10"/>
    <p:sldId id="361" r:id="rId11"/>
    <p:sldId id="364" r:id="rId12"/>
    <p:sldId id="365" r:id="rId13"/>
    <p:sldId id="503" r:id="rId14"/>
    <p:sldId id="367" r:id="rId15"/>
    <p:sldId id="368" r:id="rId16"/>
    <p:sldId id="369" r:id="rId17"/>
    <p:sldId id="371" r:id="rId18"/>
    <p:sldId id="374" r:id="rId19"/>
    <p:sldId id="475" r:id="rId20"/>
    <p:sldId id="412" r:id="rId21"/>
    <p:sldId id="413" r:id="rId22"/>
    <p:sldId id="495" r:id="rId23"/>
    <p:sldId id="433" r:id="rId24"/>
    <p:sldId id="516" r:id="rId25"/>
    <p:sldId id="521" r:id="rId26"/>
    <p:sldId id="524" r:id="rId27"/>
    <p:sldId id="525" r:id="rId28"/>
    <p:sldId id="487" r:id="rId29"/>
    <p:sldId id="470" r:id="rId30"/>
    <p:sldId id="471" r:id="rId31"/>
    <p:sldId id="526" r:id="rId32"/>
    <p:sldId id="489" r:id="rId33"/>
    <p:sldId id="490" r:id="rId34"/>
    <p:sldId id="527" r:id="rId35"/>
    <p:sldId id="528" r:id="rId36"/>
    <p:sldId id="529" r:id="rId37"/>
    <p:sldId id="530" r:id="rId38"/>
    <p:sldId id="531" r:id="rId39"/>
    <p:sldId id="499" r:id="rId40"/>
    <p:sldId id="504"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726"/>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2" Type="http://schemas.openxmlformats.org/officeDocument/2006/relationships/oleObject" Target="file:///C:\Documents%20and%20Settings\koenp\My%20Documents\dashboard\wiesel\2009\ma3impulsmktprofit.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07605498089125"/>
          <c:y val="0.13246770047141604"/>
          <c:w val="0.87262438419416055"/>
          <c:h val="0.76103992623773165"/>
        </c:manualLayout>
      </c:layout>
      <c:lineChart>
        <c:grouping val="standard"/>
        <c:varyColors val="0"/>
        <c:ser>
          <c:idx val="0"/>
          <c:order val="0"/>
          <c:tx>
            <c:strRef>
              <c:f>Sheet1!$AS$3</c:f>
              <c:strCache>
                <c:ptCount val="1"/>
                <c:pt idx="0">
                  <c:v>ADWORDS</c:v>
                </c:pt>
              </c:strCache>
            </c:strRef>
          </c:tx>
          <c:spPr>
            <a:ln w="63500">
              <a:solidFill>
                <a:srgbClr val="000080"/>
              </a:solidFill>
              <a:prstDash val="solid"/>
            </a:ln>
          </c:spPr>
          <c:marker>
            <c:symbol val="none"/>
          </c:marker>
          <c:val>
            <c:numRef>
              <c:f>Sheet1!$AS$4:$AS$13</c:f>
              <c:numCache>
                <c:formatCode>General</c:formatCode>
                <c:ptCount val="10"/>
                <c:pt idx="0">
                  <c:v>22.601803727210584</c:v>
                </c:pt>
                <c:pt idx="1">
                  <c:v>22.113240856932563</c:v>
                </c:pt>
                <c:pt idx="2">
                  <c:v>17.521055298816592</c:v>
                </c:pt>
                <c:pt idx="3">
                  <c:v>13.34247589801755</c:v>
                </c:pt>
                <c:pt idx="4">
                  <c:v>10.176805687947224</c:v>
                </c:pt>
                <c:pt idx="5">
                  <c:v>7.8613110392509356</c:v>
                </c:pt>
                <c:pt idx="6">
                  <c:v>6.1353421335232134</c:v>
                </c:pt>
                <c:pt idx="7">
                  <c:v>4.8171311099581295</c:v>
                </c:pt>
                <c:pt idx="8">
                  <c:v>3.7937998479675241</c:v>
                </c:pt>
                <c:pt idx="9">
                  <c:v>2.9920759830833212</c:v>
                </c:pt>
              </c:numCache>
            </c:numRef>
          </c:val>
          <c:smooth val="0"/>
          <c:extLst>
            <c:ext xmlns:c16="http://schemas.microsoft.com/office/drawing/2014/chart" uri="{C3380CC4-5D6E-409C-BE32-E72D297353CC}">
              <c16:uniqueId val="{00000000-F423-E649-BC48-2E7CA7F3C2DA}"/>
            </c:ext>
          </c:extLst>
        </c:ser>
        <c:ser>
          <c:idx val="1"/>
          <c:order val="1"/>
          <c:tx>
            <c:v>plus 1 st.dev.</c:v>
          </c:tx>
          <c:spPr>
            <a:ln w="12700">
              <a:solidFill>
                <a:srgbClr val="000000"/>
              </a:solidFill>
              <a:prstDash val="sysDash"/>
            </a:ln>
          </c:spPr>
          <c:marker>
            <c:symbol val="none"/>
          </c:marker>
          <c:val>
            <c:numRef>
              <c:f>Sheet1!$AT$4:$AT$13</c:f>
              <c:numCache>
                <c:formatCode>General</c:formatCode>
                <c:ptCount val="10"/>
                <c:pt idx="0">
                  <c:v>35.132421389529163</c:v>
                </c:pt>
                <c:pt idx="1">
                  <c:v>30.783129668062095</c:v>
                </c:pt>
                <c:pt idx="2">
                  <c:v>25.210877263897135</c:v>
                </c:pt>
                <c:pt idx="3">
                  <c:v>19.798541814978595</c:v>
                </c:pt>
                <c:pt idx="4">
                  <c:v>15.460313174946004</c:v>
                </c:pt>
                <c:pt idx="5">
                  <c:v>12.14469183247463</c:v>
                </c:pt>
                <c:pt idx="6">
                  <c:v>9.5948664888931479</c:v>
                </c:pt>
                <c:pt idx="7">
                  <c:v>7.6083759667941644</c:v>
                </c:pt>
                <c:pt idx="8">
                  <c:v>6.04663009640793</c:v>
                </c:pt>
                <c:pt idx="9">
                  <c:v>4.8121263287763645</c:v>
                </c:pt>
              </c:numCache>
            </c:numRef>
          </c:val>
          <c:smooth val="0"/>
          <c:extLst>
            <c:ext xmlns:c16="http://schemas.microsoft.com/office/drawing/2014/chart" uri="{C3380CC4-5D6E-409C-BE32-E72D297353CC}">
              <c16:uniqueId val="{00000001-F423-E649-BC48-2E7CA7F3C2DA}"/>
            </c:ext>
          </c:extLst>
        </c:ser>
        <c:ser>
          <c:idx val="2"/>
          <c:order val="2"/>
          <c:tx>
            <c:v>minus 1 st.dev.</c:v>
          </c:tx>
          <c:spPr>
            <a:ln w="12700">
              <a:solidFill>
                <a:srgbClr val="000000"/>
              </a:solidFill>
              <a:prstDash val="sysDash"/>
            </a:ln>
          </c:spPr>
          <c:marker>
            <c:symbol val="none"/>
          </c:marker>
          <c:val>
            <c:numRef>
              <c:f>Sheet1!$AU$4:$AU$13</c:f>
              <c:numCache>
                <c:formatCode>General</c:formatCode>
                <c:ptCount val="10"/>
                <c:pt idx="0">
                  <c:v>10.071186064891346</c:v>
                </c:pt>
                <c:pt idx="1">
                  <c:v>13.443352045802817</c:v>
                </c:pt>
                <c:pt idx="2">
                  <c:v>9.8312333337355309</c:v>
                </c:pt>
                <c:pt idx="3">
                  <c:v>6.8864099810562704</c:v>
                </c:pt>
                <c:pt idx="4">
                  <c:v>4.8932982009483927</c:v>
                </c:pt>
                <c:pt idx="5">
                  <c:v>3.5779302460272802</c:v>
                </c:pt>
                <c:pt idx="6">
                  <c:v>2.6758177781531671</c:v>
                </c:pt>
                <c:pt idx="7">
                  <c:v>2.0258862531220982</c:v>
                </c:pt>
                <c:pt idx="8">
                  <c:v>1.5409695995270098</c:v>
                </c:pt>
                <c:pt idx="9">
                  <c:v>1.1720256373903495</c:v>
                </c:pt>
              </c:numCache>
            </c:numRef>
          </c:val>
          <c:smooth val="0"/>
          <c:extLst>
            <c:ext xmlns:c16="http://schemas.microsoft.com/office/drawing/2014/chart" uri="{C3380CC4-5D6E-409C-BE32-E72D297353CC}">
              <c16:uniqueId val="{00000002-F423-E649-BC48-2E7CA7F3C2DA}"/>
            </c:ext>
          </c:extLst>
        </c:ser>
        <c:dLbls>
          <c:showLegendKey val="0"/>
          <c:showVal val="0"/>
          <c:showCatName val="0"/>
          <c:showSerName val="0"/>
          <c:showPercent val="0"/>
          <c:showBubbleSize val="0"/>
        </c:dLbls>
        <c:smooth val="0"/>
        <c:axId val="151448960"/>
        <c:axId val="172716416"/>
      </c:lineChart>
      <c:catAx>
        <c:axId val="151448960"/>
        <c:scaling>
          <c:orientation val="minMax"/>
        </c:scaling>
        <c:delete val="0"/>
        <c:axPos val="b"/>
        <c:numFmt formatCode="General" sourceLinked="1"/>
        <c:majorTickMark val="out"/>
        <c:minorTickMark val="none"/>
        <c:tickLblPos val="low"/>
        <c:spPr>
          <a:ln w="3175">
            <a:solidFill>
              <a:srgbClr val="000000"/>
            </a:solidFill>
            <a:prstDash val="solid"/>
          </a:ln>
        </c:spPr>
        <c:txPr>
          <a:bodyPr rot="0" vert="horz"/>
          <a:lstStyle/>
          <a:p>
            <a:pPr>
              <a:defRPr lang="en-US" sz="1200" b="1" i="0" u="none" strike="noStrike" baseline="0">
                <a:solidFill>
                  <a:srgbClr val="000000"/>
                </a:solidFill>
                <a:latin typeface="Georgia" pitchFamily="18" charset="0"/>
                <a:ea typeface="Arial"/>
                <a:cs typeface="Arial"/>
              </a:defRPr>
            </a:pPr>
            <a:endParaRPr lang="en-US"/>
          </a:p>
        </c:txPr>
        <c:crossAx val="172716416"/>
        <c:crosses val="autoZero"/>
        <c:auto val="1"/>
        <c:lblAlgn val="ctr"/>
        <c:lblOffset val="100"/>
        <c:tickLblSkip val="1"/>
        <c:tickMarkSkip val="1"/>
        <c:noMultiLvlLbl val="0"/>
      </c:catAx>
      <c:valAx>
        <c:axId val="172716416"/>
        <c:scaling>
          <c:orientation val="minMax"/>
        </c:scaling>
        <c:delete val="0"/>
        <c:axPos val="l"/>
        <c:majorGridlines>
          <c:spPr>
            <a:ln w="3175">
              <a:solidFill>
                <a:srgbClr val="000000"/>
              </a:solidFill>
              <a:prstDash val="solid"/>
            </a:ln>
          </c:spPr>
        </c:majorGridlines>
        <c:numFmt formatCode="General" sourceLinked="1"/>
        <c:majorTickMark val="out"/>
        <c:minorTickMark val="none"/>
        <c:tickLblPos val="nextTo"/>
        <c:spPr>
          <a:ln w="3175">
            <a:solidFill>
              <a:srgbClr val="000000"/>
            </a:solidFill>
            <a:prstDash val="solid"/>
          </a:ln>
        </c:spPr>
        <c:txPr>
          <a:bodyPr rot="0" vert="horz"/>
          <a:lstStyle/>
          <a:p>
            <a:pPr>
              <a:defRPr lang="en-US" sz="1200" b="1" i="0" u="none" strike="noStrike" baseline="0">
                <a:solidFill>
                  <a:srgbClr val="000000"/>
                </a:solidFill>
                <a:latin typeface="+mn-lt"/>
                <a:ea typeface="Arial"/>
                <a:cs typeface="Arial"/>
              </a:defRPr>
            </a:pPr>
            <a:endParaRPr lang="en-US"/>
          </a:p>
        </c:txPr>
        <c:crossAx val="151448960"/>
        <c:crosses val="autoZero"/>
        <c:crossBetween val="between"/>
      </c:valAx>
      <c:spPr>
        <a:solidFill>
          <a:srgbClr val="FFFFFF"/>
        </a:solidFill>
        <a:ln w="12700">
          <a:solidFill>
            <a:srgbClr val="808080"/>
          </a:solidFill>
          <a:prstDash val="solid"/>
        </a:ln>
      </c:spPr>
    </c:plotArea>
    <c:legend>
      <c:legendPos val="t"/>
      <c:legendEntry>
        <c:idx val="0"/>
        <c:txPr>
          <a:bodyPr/>
          <a:lstStyle/>
          <a:p>
            <a:pPr>
              <a:defRPr sz="780" b="0" i="0" u="none" strike="noStrike" baseline="0">
                <a:solidFill>
                  <a:srgbClr val="000000"/>
                </a:solidFill>
                <a:latin typeface="+mn-lt"/>
                <a:ea typeface="Arial"/>
                <a:cs typeface="Arial"/>
              </a:defRPr>
            </a:pPr>
            <a:endParaRPr lang="en-US"/>
          </a:p>
        </c:txPr>
      </c:legendEntry>
      <c:legendEntry>
        <c:idx val="1"/>
        <c:txPr>
          <a:bodyPr/>
          <a:lstStyle/>
          <a:p>
            <a:pPr>
              <a:defRPr sz="780" b="0" i="0" u="none" strike="noStrike" baseline="0">
                <a:solidFill>
                  <a:srgbClr val="000000"/>
                </a:solidFill>
                <a:latin typeface="+mn-lt"/>
                <a:ea typeface="Arial"/>
                <a:cs typeface="Arial"/>
              </a:defRPr>
            </a:pPr>
            <a:endParaRPr lang="en-US"/>
          </a:p>
        </c:txPr>
      </c:legendEntry>
      <c:legendEntry>
        <c:idx val="2"/>
        <c:txPr>
          <a:bodyPr/>
          <a:lstStyle/>
          <a:p>
            <a:pPr>
              <a:defRPr sz="780" b="0" i="0" u="none" strike="noStrike" baseline="0">
                <a:solidFill>
                  <a:srgbClr val="000000"/>
                </a:solidFill>
                <a:latin typeface="+mn-lt"/>
                <a:ea typeface="Arial"/>
                <a:cs typeface="Arial"/>
              </a:defRPr>
            </a:pPr>
            <a:endParaRPr lang="en-US"/>
          </a:p>
        </c:txPr>
      </c:legendEntry>
      <c:layout>
        <c:manualLayout>
          <c:xMode val="edge"/>
          <c:yMode val="edge"/>
          <c:x val="0.25285194574689002"/>
          <c:y val="2.0779247132771218E-2"/>
          <c:w val="0.56844159231820501"/>
          <c:h val="5.7142929615119832E-2"/>
        </c:manualLayout>
      </c:layout>
      <c:overlay val="0"/>
      <c:spPr>
        <a:solidFill>
          <a:srgbClr val="FFFFFF"/>
        </a:solidFill>
        <a:ln w="3175">
          <a:solidFill>
            <a:srgbClr val="000000"/>
          </a:solidFill>
          <a:prstDash val="solid"/>
        </a:ln>
      </c:spPr>
      <c:txPr>
        <a:bodyPr/>
        <a:lstStyle/>
        <a:p>
          <a:pPr>
            <a:defRPr lang="en-US" sz="78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noFill/>
      <a:prstDash val="solid"/>
    </a:ln>
  </c:spPr>
  <c:txPr>
    <a:bodyPr/>
    <a:lstStyle/>
    <a:p>
      <a:pPr>
        <a:defRPr sz="850" b="0" i="0" u="none" strike="noStrike" baseline="0">
          <a:solidFill>
            <a:srgbClr val="000000"/>
          </a:solidFill>
          <a:latin typeface="Arial"/>
          <a:ea typeface="Arial"/>
          <a:cs typeface="Arial"/>
        </a:defRPr>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22DF66-7C6B-F144-AFB9-CD98B58820BC}" type="datetimeFigureOut">
              <a:rPr lang="en-US" smtClean="0"/>
              <a:t>9/19/26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B2495F-44BA-694B-8B41-81721C842243}" type="slidenum">
              <a:rPr lang="en-US" smtClean="0"/>
              <a:t>‹#›</a:t>
            </a:fld>
            <a:endParaRPr lang="en-US"/>
          </a:p>
        </p:txBody>
      </p:sp>
    </p:spTree>
    <p:extLst>
      <p:ext uri="{BB962C8B-B14F-4D97-AF65-F5344CB8AC3E}">
        <p14:creationId xmlns:p14="http://schemas.microsoft.com/office/powerpoint/2010/main" val="3068124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solidFill>
            <a:srgbClr val="FFFFFF"/>
          </a:solidFill>
          <a:ln/>
        </p:spPr>
      </p:sp>
      <p:sp>
        <p:nvSpPr>
          <p:cNvPr id="48131" name="Notes Placeholder 2"/>
          <p:cNvSpPr>
            <a:spLocks noGrp="1"/>
          </p:cNvSpPr>
          <p:nvPr>
            <p:ph type="body" idx="1"/>
          </p:nvPr>
        </p:nvSpPr>
        <p:spPr>
          <a:noFill/>
          <a:ln>
            <a:solidFill>
              <a:srgbClr val="000000"/>
            </a:solidFill>
          </a:ln>
        </p:spPr>
        <p:txBody>
          <a:bodyPr/>
          <a:lstStyle/>
          <a:p>
            <a:endParaRPr lang="de-DE">
              <a:latin typeface="Arial" pitchFamily="34" charset="0"/>
            </a:endParaRPr>
          </a:p>
        </p:txBody>
      </p:sp>
      <p:sp>
        <p:nvSpPr>
          <p:cNvPr id="4" name="Slide Number Placeholder 3"/>
          <p:cNvSpPr txBox="1">
            <a:spLocks noGrp="1"/>
          </p:cNvSpPr>
          <p:nvPr/>
        </p:nvSpPr>
        <p:spPr bwMode="auto">
          <a:xfrm>
            <a:off x="3625127" y="8251633"/>
            <a:ext cx="2774179" cy="433787"/>
          </a:xfrm>
          <a:prstGeom prst="rect">
            <a:avLst/>
          </a:prstGeom>
          <a:noFill/>
          <a:ln>
            <a:miter lim="800000"/>
            <a:headEnd/>
            <a:tailEnd/>
          </a:ln>
        </p:spPr>
        <p:txBody>
          <a:bodyPr lIns="91133" tIns="45567" rIns="91133" bIns="45567" anchor="b"/>
          <a:lstStyle/>
          <a:p>
            <a:pPr algn="r" defTabSz="911505">
              <a:defRPr/>
            </a:pPr>
            <a:fld id="{FBA82888-B64F-4900-98CA-7EF12BDACD83}" type="slidenum">
              <a:rPr lang="nl-NL" sz="1200">
                <a:latin typeface="Arial" charset="0"/>
              </a:rPr>
              <a:pPr algn="r" defTabSz="911505">
                <a:defRPr/>
              </a:pPr>
              <a:t>3</a:t>
            </a:fld>
            <a:endParaRPr lang="nl-NL" sz="1200" dirty="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de-DE">
              <a:latin typeface="Arial" pitchFamily="34" charset="0"/>
            </a:endParaRPr>
          </a:p>
        </p:txBody>
      </p:sp>
      <p:sp>
        <p:nvSpPr>
          <p:cNvPr id="4" name="Slide Number Placeholder 3"/>
          <p:cNvSpPr txBox="1">
            <a:spLocks noGrp="1"/>
          </p:cNvSpPr>
          <p:nvPr/>
        </p:nvSpPr>
        <p:spPr bwMode="auto">
          <a:xfrm>
            <a:off x="3625127" y="8251633"/>
            <a:ext cx="2774179" cy="433787"/>
          </a:xfrm>
          <a:prstGeom prst="rect">
            <a:avLst/>
          </a:prstGeom>
          <a:noFill/>
          <a:ln>
            <a:miter lim="800000"/>
            <a:headEnd/>
            <a:tailEnd/>
          </a:ln>
        </p:spPr>
        <p:txBody>
          <a:bodyPr lIns="91133" tIns="45567" rIns="91133" bIns="45567" anchor="b"/>
          <a:lstStyle/>
          <a:p>
            <a:pPr algn="r" defTabSz="911505">
              <a:defRPr/>
            </a:pPr>
            <a:fld id="{327E2CEE-4DE8-47B8-9F67-6CFE8A62B029}" type="slidenum">
              <a:rPr lang="nl-NL" sz="1200">
                <a:latin typeface="Arial" charset="0"/>
              </a:rPr>
              <a:pPr algn="r" defTabSz="911505">
                <a:defRPr/>
              </a:pPr>
              <a:t>4</a:t>
            </a:fld>
            <a:endParaRPr lang="nl-NL" sz="1200" dirty="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p:cNvSpPr>
          <p:nvPr>
            <p:ph type="sldImg"/>
          </p:nvPr>
        </p:nvSpPr>
        <p:spPr>
          <a:ln/>
        </p:spPr>
      </p:sp>
      <p:sp>
        <p:nvSpPr>
          <p:cNvPr id="116739" name="Notes Placeholder 2"/>
          <p:cNvSpPr>
            <a:spLocks noGrp="1"/>
          </p:cNvSpPr>
          <p:nvPr>
            <p:ph type="body" idx="1"/>
          </p:nvPr>
        </p:nvSpPr>
        <p:spPr>
          <a:noFill/>
          <a:ln/>
        </p:spPr>
        <p:txBody>
          <a:bodyPr/>
          <a:lstStyle/>
          <a:p>
            <a:endParaRPr lang="de-DE"/>
          </a:p>
        </p:txBody>
      </p:sp>
      <p:sp>
        <p:nvSpPr>
          <p:cNvPr id="4" name="Slide Number Placeholder 3"/>
          <p:cNvSpPr txBox="1">
            <a:spLocks noGrp="1"/>
          </p:cNvSpPr>
          <p:nvPr/>
        </p:nvSpPr>
        <p:spPr bwMode="auto">
          <a:xfrm>
            <a:off x="3625127" y="8251633"/>
            <a:ext cx="2774179" cy="433787"/>
          </a:xfrm>
          <a:prstGeom prst="rect">
            <a:avLst/>
          </a:prstGeom>
          <a:noFill/>
          <a:ln>
            <a:miter lim="800000"/>
            <a:headEnd/>
            <a:tailEnd/>
          </a:ln>
        </p:spPr>
        <p:txBody>
          <a:bodyPr lIns="91133" tIns="45567" rIns="91133" bIns="45567" anchor="b"/>
          <a:lstStyle/>
          <a:p>
            <a:pPr algn="r" defTabSz="911505">
              <a:defRPr/>
            </a:pPr>
            <a:fld id="{4D60691F-BC5C-4F2A-9DEB-853533A1026E}" type="slidenum">
              <a:rPr lang="nl-NL" sz="1200">
                <a:latin typeface="Arial" charset="0"/>
              </a:rPr>
              <a:pPr algn="r" defTabSz="911505">
                <a:defRPr/>
              </a:pPr>
              <a:t>5</a:t>
            </a:fld>
            <a:endParaRPr lang="nl-NL" sz="1200" dirty="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endParaRPr lang="de-DE"/>
          </a:p>
        </p:txBody>
      </p:sp>
      <p:sp>
        <p:nvSpPr>
          <p:cNvPr id="4" name="Slide Number Placeholder 3"/>
          <p:cNvSpPr txBox="1">
            <a:spLocks noGrp="1"/>
          </p:cNvSpPr>
          <p:nvPr/>
        </p:nvSpPr>
        <p:spPr bwMode="auto">
          <a:xfrm>
            <a:off x="3625127" y="8251633"/>
            <a:ext cx="2774179" cy="433787"/>
          </a:xfrm>
          <a:prstGeom prst="rect">
            <a:avLst/>
          </a:prstGeom>
          <a:noFill/>
          <a:ln>
            <a:miter lim="800000"/>
            <a:headEnd/>
            <a:tailEnd/>
          </a:ln>
        </p:spPr>
        <p:txBody>
          <a:bodyPr lIns="91133" tIns="45567" rIns="91133" bIns="45567" anchor="b"/>
          <a:lstStyle/>
          <a:p>
            <a:pPr algn="r" defTabSz="911505">
              <a:defRPr/>
            </a:pPr>
            <a:fld id="{AA3C1447-963C-49F8-9024-0D1CD0DD80F6}" type="slidenum">
              <a:rPr lang="nl-NL" sz="1200">
                <a:latin typeface="Arial" charset="0"/>
              </a:rPr>
              <a:pPr algn="r" defTabSz="911505">
                <a:defRPr/>
              </a:pPr>
              <a:t>6</a:t>
            </a:fld>
            <a:endParaRPr lang="nl-NL" sz="1200" dirty="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p:spPr>
        <p:txBody>
          <a:bodyPr/>
          <a:lstStyle/>
          <a:p>
            <a:endParaRPr lang="de-DE"/>
          </a:p>
        </p:txBody>
      </p:sp>
      <p:sp>
        <p:nvSpPr>
          <p:cNvPr id="4" name="Slide Number Placeholder 3"/>
          <p:cNvSpPr txBox="1">
            <a:spLocks noGrp="1"/>
          </p:cNvSpPr>
          <p:nvPr/>
        </p:nvSpPr>
        <p:spPr bwMode="auto">
          <a:xfrm>
            <a:off x="3625127" y="8251633"/>
            <a:ext cx="2774179" cy="433787"/>
          </a:xfrm>
          <a:prstGeom prst="rect">
            <a:avLst/>
          </a:prstGeom>
          <a:noFill/>
          <a:ln>
            <a:miter lim="800000"/>
            <a:headEnd/>
            <a:tailEnd/>
          </a:ln>
        </p:spPr>
        <p:txBody>
          <a:bodyPr lIns="91133" tIns="45567" rIns="91133" bIns="45567" anchor="b"/>
          <a:lstStyle/>
          <a:p>
            <a:pPr algn="r" defTabSz="911505">
              <a:defRPr/>
            </a:pPr>
            <a:fld id="{3AA077C7-CB61-456C-B4E4-E25DCCF4FD91}" type="slidenum">
              <a:rPr lang="nl-NL" sz="1200">
                <a:latin typeface="Arial" charset="0"/>
              </a:rPr>
              <a:pPr algn="r" defTabSz="911505">
                <a:defRPr/>
              </a:pPr>
              <a:t>7</a:t>
            </a:fld>
            <a:endParaRPr lang="nl-NL" sz="1200" dirty="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p:spPr>
        <p:txBody>
          <a:bodyPr/>
          <a:lstStyle/>
          <a:p>
            <a:endParaRPr lang="de-DE"/>
          </a:p>
        </p:txBody>
      </p:sp>
      <p:sp>
        <p:nvSpPr>
          <p:cNvPr id="4" name="Slide Number Placeholder 3"/>
          <p:cNvSpPr txBox="1">
            <a:spLocks noGrp="1"/>
          </p:cNvSpPr>
          <p:nvPr/>
        </p:nvSpPr>
        <p:spPr bwMode="auto">
          <a:xfrm>
            <a:off x="3625127" y="8251633"/>
            <a:ext cx="2774179" cy="433787"/>
          </a:xfrm>
          <a:prstGeom prst="rect">
            <a:avLst/>
          </a:prstGeom>
          <a:noFill/>
          <a:ln>
            <a:miter lim="800000"/>
            <a:headEnd/>
            <a:tailEnd/>
          </a:ln>
        </p:spPr>
        <p:txBody>
          <a:bodyPr lIns="91133" tIns="45567" rIns="91133" bIns="45567" anchor="b"/>
          <a:lstStyle/>
          <a:p>
            <a:pPr algn="r" defTabSz="911505">
              <a:defRPr/>
            </a:pPr>
            <a:fld id="{D08EF0CF-2284-46E3-8C5C-DCF6DF94AB53}" type="slidenum">
              <a:rPr lang="nl-NL" sz="1200">
                <a:latin typeface="Arial" charset="0"/>
              </a:rPr>
              <a:pPr algn="r" defTabSz="911505">
                <a:defRPr/>
              </a:pPr>
              <a:t>8</a:t>
            </a:fld>
            <a:endParaRPr lang="nl-NL" sz="1200" dirty="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a:ln/>
        </p:spPr>
      </p:sp>
      <p:sp>
        <p:nvSpPr>
          <p:cNvPr id="192515" name="Notes Placeholder 2"/>
          <p:cNvSpPr>
            <a:spLocks noGrp="1"/>
          </p:cNvSpPr>
          <p:nvPr>
            <p:ph type="body" idx="1"/>
          </p:nvPr>
        </p:nvSpPr>
        <p:spPr>
          <a:noFill/>
          <a:ln/>
        </p:spPr>
        <p:txBody>
          <a:bodyPr/>
          <a:lstStyle/>
          <a:p>
            <a:endParaRPr lang="de-DE"/>
          </a:p>
        </p:txBody>
      </p:sp>
      <p:sp>
        <p:nvSpPr>
          <p:cNvPr id="4" name="Slide Number Placeholder 3"/>
          <p:cNvSpPr txBox="1">
            <a:spLocks noGrp="1"/>
          </p:cNvSpPr>
          <p:nvPr/>
        </p:nvSpPr>
        <p:spPr bwMode="auto">
          <a:xfrm>
            <a:off x="3625127" y="8251633"/>
            <a:ext cx="2774179" cy="433787"/>
          </a:xfrm>
          <a:prstGeom prst="rect">
            <a:avLst/>
          </a:prstGeom>
          <a:noFill/>
          <a:ln>
            <a:miter lim="800000"/>
            <a:headEnd/>
            <a:tailEnd/>
          </a:ln>
        </p:spPr>
        <p:txBody>
          <a:bodyPr lIns="91133" tIns="45567" rIns="91133" bIns="45567" anchor="b"/>
          <a:lstStyle/>
          <a:p>
            <a:pPr algn="r" defTabSz="911505">
              <a:defRPr/>
            </a:pPr>
            <a:fld id="{40D55B07-143A-4976-BA4C-A190B24152FE}" type="slidenum">
              <a:rPr lang="nl-NL" sz="1200">
                <a:latin typeface="Arial" charset="0"/>
              </a:rPr>
              <a:pPr algn="r" defTabSz="911505">
                <a:defRPr/>
              </a:pPr>
              <a:t>11</a:t>
            </a:fld>
            <a:endParaRPr lang="nl-NL" sz="1200" dirty="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a:ln/>
        </p:spPr>
      </p:sp>
      <p:sp>
        <p:nvSpPr>
          <p:cNvPr id="192515" name="Notes Placeholder 2"/>
          <p:cNvSpPr>
            <a:spLocks noGrp="1"/>
          </p:cNvSpPr>
          <p:nvPr>
            <p:ph type="body" idx="1"/>
          </p:nvPr>
        </p:nvSpPr>
        <p:spPr>
          <a:noFill/>
          <a:ln/>
        </p:spPr>
        <p:txBody>
          <a:bodyPr/>
          <a:lstStyle/>
          <a:p>
            <a:endParaRPr lang="de-DE"/>
          </a:p>
        </p:txBody>
      </p:sp>
      <p:sp>
        <p:nvSpPr>
          <p:cNvPr id="4" name="Slide Number Placeholder 3"/>
          <p:cNvSpPr txBox="1">
            <a:spLocks noGrp="1"/>
          </p:cNvSpPr>
          <p:nvPr/>
        </p:nvSpPr>
        <p:spPr bwMode="auto">
          <a:xfrm>
            <a:off x="3625127" y="8251633"/>
            <a:ext cx="2774179" cy="433787"/>
          </a:xfrm>
          <a:prstGeom prst="rect">
            <a:avLst/>
          </a:prstGeom>
          <a:noFill/>
          <a:ln>
            <a:miter lim="800000"/>
            <a:headEnd/>
            <a:tailEnd/>
          </a:ln>
        </p:spPr>
        <p:txBody>
          <a:bodyPr lIns="91133" tIns="45567" rIns="91133" bIns="45567" anchor="b"/>
          <a:lstStyle/>
          <a:p>
            <a:pPr algn="r" defTabSz="911505">
              <a:defRPr/>
            </a:pPr>
            <a:fld id="{40D55B07-143A-4976-BA4C-A190B24152FE}" type="slidenum">
              <a:rPr lang="nl-NL" sz="1200">
                <a:latin typeface="Arial" charset="0"/>
              </a:rPr>
              <a:pPr algn="r" defTabSz="911505">
                <a:defRPr/>
              </a:pPr>
              <a:t>12</a:t>
            </a:fld>
            <a:endParaRPr lang="nl-NL" sz="1200" dirty="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a:ln/>
        </p:spPr>
      </p:sp>
      <p:sp>
        <p:nvSpPr>
          <p:cNvPr id="192515" name="Notes Placeholder 2"/>
          <p:cNvSpPr>
            <a:spLocks noGrp="1"/>
          </p:cNvSpPr>
          <p:nvPr>
            <p:ph type="body" idx="1"/>
          </p:nvPr>
        </p:nvSpPr>
        <p:spPr>
          <a:noFill/>
          <a:ln/>
        </p:spPr>
        <p:txBody>
          <a:bodyPr/>
          <a:lstStyle/>
          <a:p>
            <a:endParaRPr lang="de-DE"/>
          </a:p>
        </p:txBody>
      </p:sp>
      <p:sp>
        <p:nvSpPr>
          <p:cNvPr id="4" name="Slide Number Placeholder 3"/>
          <p:cNvSpPr txBox="1">
            <a:spLocks noGrp="1"/>
          </p:cNvSpPr>
          <p:nvPr/>
        </p:nvSpPr>
        <p:spPr bwMode="auto">
          <a:xfrm>
            <a:off x="3625127" y="8251633"/>
            <a:ext cx="2774179" cy="433787"/>
          </a:xfrm>
          <a:prstGeom prst="rect">
            <a:avLst/>
          </a:prstGeom>
          <a:noFill/>
          <a:ln>
            <a:miter lim="800000"/>
            <a:headEnd/>
            <a:tailEnd/>
          </a:ln>
        </p:spPr>
        <p:txBody>
          <a:bodyPr lIns="91133" tIns="45567" rIns="91133" bIns="45567" anchor="b"/>
          <a:lstStyle/>
          <a:p>
            <a:pPr algn="r" defTabSz="911505">
              <a:defRPr/>
            </a:pPr>
            <a:fld id="{40D55B07-143A-4976-BA4C-A190B24152FE}" type="slidenum">
              <a:rPr lang="nl-NL" sz="1200">
                <a:latin typeface="Arial" charset="0"/>
              </a:rPr>
              <a:pPr algn="r" defTabSz="911505">
                <a:defRPr/>
              </a:pPr>
              <a:t>13</a:t>
            </a:fld>
            <a:endParaRPr lang="nl-NL" sz="1200" dirty="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p:spPr>
        <p:txBody>
          <a:bodyPr/>
          <a:lstStyle/>
          <a:p>
            <a:endParaRPr lang="de-DE"/>
          </a:p>
        </p:txBody>
      </p:sp>
      <p:sp>
        <p:nvSpPr>
          <p:cNvPr id="4" name="Slide Number Placeholder 3"/>
          <p:cNvSpPr>
            <a:spLocks noGrp="1"/>
          </p:cNvSpPr>
          <p:nvPr>
            <p:ph type="sldNum" sz="quarter" idx="5"/>
          </p:nvPr>
        </p:nvSpPr>
        <p:spPr/>
        <p:txBody>
          <a:bodyPr/>
          <a:lstStyle/>
          <a:p>
            <a:pPr>
              <a:defRPr/>
            </a:pPr>
            <a:fld id="{6200B750-0782-41F0-BC45-C9F9C82153BC}" type="slidenum">
              <a:rPr lang="nl-NL" smtClean="0"/>
              <a:pPr>
                <a:defRPr/>
              </a:pPr>
              <a:t>14</a:t>
            </a:fld>
            <a:endParaRPr lang="nl-N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ln/>
        </p:spPr>
      </p:sp>
      <p:sp>
        <p:nvSpPr>
          <p:cNvPr id="131074" name="Notes Placeholder 2"/>
          <p:cNvSpPr>
            <a:spLocks noGrp="1"/>
          </p:cNvSpPr>
          <p:nvPr>
            <p:ph type="body" idx="1"/>
          </p:nvPr>
        </p:nvSpPr>
        <p:spPr>
          <a:noFill/>
          <a:ln/>
        </p:spPr>
        <p:txBody>
          <a:bodyPr/>
          <a:lstStyle/>
          <a:p>
            <a:endParaRPr lang="de-DE"/>
          </a:p>
        </p:txBody>
      </p:sp>
      <p:sp>
        <p:nvSpPr>
          <p:cNvPr id="4" name="Slide Number Placeholder 3"/>
          <p:cNvSpPr>
            <a:spLocks noGrp="1"/>
          </p:cNvSpPr>
          <p:nvPr>
            <p:ph type="sldNum" sz="quarter" idx="5"/>
          </p:nvPr>
        </p:nvSpPr>
        <p:spPr/>
        <p:txBody>
          <a:bodyPr/>
          <a:lstStyle/>
          <a:p>
            <a:pPr>
              <a:defRPr/>
            </a:pPr>
            <a:fld id="{F2389E45-9C39-431E-B9E3-6C84D9DE96FC}" type="slidenum">
              <a:rPr lang="nl-NL" smtClean="0"/>
              <a:pPr>
                <a:defRPr/>
              </a:pPr>
              <a:t>15</a:t>
            </a:fld>
            <a:endParaRPr lang="nl-N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ln/>
        </p:spPr>
      </p:sp>
      <p:sp>
        <p:nvSpPr>
          <p:cNvPr id="133122" name="Notes Placeholder 2"/>
          <p:cNvSpPr>
            <a:spLocks noGrp="1"/>
          </p:cNvSpPr>
          <p:nvPr>
            <p:ph type="body" idx="1"/>
          </p:nvPr>
        </p:nvSpPr>
        <p:spPr>
          <a:noFill/>
          <a:ln/>
        </p:spPr>
        <p:txBody>
          <a:bodyPr/>
          <a:lstStyle/>
          <a:p>
            <a:endParaRPr lang="de-DE"/>
          </a:p>
        </p:txBody>
      </p:sp>
      <p:sp>
        <p:nvSpPr>
          <p:cNvPr id="4" name="Slide Number Placeholder 3"/>
          <p:cNvSpPr txBox="1">
            <a:spLocks noGrp="1"/>
          </p:cNvSpPr>
          <p:nvPr/>
        </p:nvSpPr>
        <p:spPr bwMode="auto">
          <a:xfrm>
            <a:off x="3625127" y="8251633"/>
            <a:ext cx="2774179" cy="433787"/>
          </a:xfrm>
          <a:prstGeom prst="rect">
            <a:avLst/>
          </a:prstGeom>
          <a:noFill/>
          <a:ln>
            <a:miter lim="800000"/>
            <a:headEnd/>
            <a:tailEnd/>
          </a:ln>
        </p:spPr>
        <p:txBody>
          <a:bodyPr lIns="91133" tIns="45567" rIns="91133" bIns="45567" anchor="b"/>
          <a:lstStyle/>
          <a:p>
            <a:pPr algn="r" defTabSz="911505">
              <a:defRPr/>
            </a:pPr>
            <a:fld id="{38A92A09-1831-41F6-B74D-CD83C791CB1C}" type="slidenum">
              <a:rPr lang="nl-NL" sz="1200">
                <a:latin typeface="Arial" charset="0"/>
              </a:rPr>
              <a:pPr algn="r" defTabSz="911505">
                <a:defRPr/>
              </a:pPr>
              <a:t>16</a:t>
            </a:fld>
            <a:endParaRPr lang="nl-NL" sz="1200" dirty="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911256-6955-40F6-9BA8-E68F8E30E65D}" type="slidenum">
              <a:rPr lang="en-US"/>
              <a:pPr/>
              <a:t>18</a:t>
            </a:fld>
            <a:endParaRPr lang="en-US"/>
          </a:p>
        </p:txBody>
      </p:sp>
      <p:sp>
        <p:nvSpPr>
          <p:cNvPr id="293890" name="Rectangle 2"/>
          <p:cNvSpPr>
            <a:spLocks noGrp="1" noRot="1" noChangeAspect="1" noChangeArrowheads="1" noTextEdit="1"/>
          </p:cNvSpPr>
          <p:nvPr>
            <p:ph type="sldImg"/>
          </p:nvPr>
        </p:nvSpPr>
        <p:spPr>
          <a:xfrm>
            <a:off x="304800" y="649288"/>
            <a:ext cx="5791200" cy="3259137"/>
          </a:xfrm>
          <a:ln/>
        </p:spPr>
      </p:sp>
      <p:sp>
        <p:nvSpPr>
          <p:cNvPr id="293891" name="Rectangle 3"/>
          <p:cNvSpPr>
            <a:spLocks noGrp="1" noChangeArrowheads="1"/>
          </p:cNvSpPr>
          <p:nvPr>
            <p:ph type="body" idx="1"/>
          </p:nvPr>
        </p:nvSpPr>
        <p:spPr>
          <a:xfrm>
            <a:off x="641565" y="4126771"/>
            <a:ext cx="5117676" cy="3910143"/>
          </a:xfrm>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D5F21B-487E-4E43-B192-EDF0C98DF08F}" type="slidenum">
              <a:rPr lang="en-US"/>
              <a:pPr/>
              <a:t>19</a:t>
            </a:fld>
            <a:endParaRPr lang="en-US"/>
          </a:p>
        </p:txBody>
      </p:sp>
      <p:sp>
        <p:nvSpPr>
          <p:cNvPr id="282626" name="Rectangle 2"/>
          <p:cNvSpPr>
            <a:spLocks noGrp="1" noRot="1" noChangeAspect="1" noChangeArrowheads="1" noTextEdit="1"/>
          </p:cNvSpPr>
          <p:nvPr>
            <p:ph type="sldImg"/>
          </p:nvPr>
        </p:nvSpPr>
        <p:spPr bwMode="auto">
          <a:xfrm>
            <a:off x="306388" y="652463"/>
            <a:ext cx="5788025" cy="3255962"/>
          </a:xfrm>
          <a:prstGeom prst="rect">
            <a:avLst/>
          </a:prstGeom>
          <a:solidFill>
            <a:srgbClr val="FFFFFF"/>
          </a:solidFill>
          <a:ln>
            <a:solidFill>
              <a:srgbClr val="000000"/>
            </a:solidFill>
            <a:miter lim="800000"/>
            <a:headEnd/>
            <a:tailEnd/>
          </a:ln>
        </p:spPr>
      </p:sp>
      <p:sp>
        <p:nvSpPr>
          <p:cNvPr id="282627" name="Rectangle 3"/>
          <p:cNvSpPr>
            <a:spLocks noGrp="1" noChangeArrowheads="1"/>
          </p:cNvSpPr>
          <p:nvPr>
            <p:ph type="body" idx="1"/>
          </p:nvPr>
        </p:nvSpPr>
        <p:spPr bwMode="auto">
          <a:xfrm>
            <a:off x="853440" y="4126117"/>
            <a:ext cx="4693920" cy="3908075"/>
          </a:xfrm>
          <a:prstGeom prst="rect">
            <a:avLst/>
          </a:prstGeom>
          <a:solidFill>
            <a:srgbClr val="FFFFFF"/>
          </a:solidFill>
          <a:ln>
            <a:solidFill>
              <a:srgbClr val="000000"/>
            </a:solidFill>
            <a:miter lim="800000"/>
            <a:headEnd/>
            <a:tailEnd/>
          </a:ln>
        </p:spPr>
        <p:txBody>
          <a:bodyPr lIns="86205" tIns="43102" rIns="86205" bIns="43102"/>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D5A9CEC-E40A-4CC8-A4BA-64236A66B247}" type="slidenum">
              <a:rPr lang="de-DE" smtClean="0"/>
              <a:pPr/>
              <a:t>20</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D5A9CEC-E40A-4CC8-A4BA-64236A66B247}" type="slidenum">
              <a:rPr lang="de-DE" smtClean="0"/>
              <a:pPr/>
              <a:t>21</a:t>
            </a:fld>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6EB327-F3CC-4088-8D53-437F9C9CCC07}" type="slidenum">
              <a:rPr lang="en-US"/>
              <a:pPr/>
              <a:t>23</a:t>
            </a:fld>
            <a:endParaRPr lang="en-US"/>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pPr marL="215524" indent="-215524">
              <a:buFontTx/>
              <a:buAutoNum type="arabicParenR"/>
            </a:pPr>
            <a:r>
              <a:rPr lang="en-US" dirty="0"/>
              <a:t>If availability is guaranteed, it does not change over time</a:t>
            </a:r>
          </a:p>
          <a:p>
            <a:pPr marL="215524" indent="-215524">
              <a:buFontTx/>
              <a:buAutoNum type="arabicParenR"/>
            </a:pPr>
            <a:r>
              <a:rPr lang="en-US" dirty="0"/>
              <a:t> awareness surveys at the weekly level often too volatile or depending on sample size</a:t>
            </a:r>
          </a:p>
          <a:p>
            <a:pPr marL="215524" indent="-215524">
              <a:buFontTx/>
              <a:buAutoNum type="arabicParenR"/>
            </a:pPr>
            <a:r>
              <a:rPr lang="en-US" dirty="0"/>
              <a:t>If sales on promotion always the same proportion of total sales</a:t>
            </a:r>
          </a:p>
          <a:p>
            <a:pPr marL="215524" indent="-215524">
              <a:buFontTx/>
              <a:buAutoNum type="arabicParenR"/>
            </a:pPr>
            <a:r>
              <a:rPr lang="en-US" dirty="0"/>
              <a:t> sales by segment sum up to sales: they are simply diagnostics, not metrics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896E64-A48F-4DAB-91A9-E0C3E952F647}" type="slidenum">
              <a:rPr lang="en-US"/>
              <a:pPr/>
              <a:t>24</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r>
              <a:rPr lang="en-US"/>
              <a:t>3) If trade customer important, keep its metrics, while reducing end user metrics</a:t>
            </a:r>
          </a:p>
          <a:p>
            <a:r>
              <a:rPr lang="en-US"/>
              <a:t>4) Regression (multivariate techniques) of sales/profits on last period’s brand metrics, or Granger causality</a:t>
            </a:r>
          </a:p>
          <a:p>
            <a:r>
              <a:rPr lang="en-US"/>
              <a:t>Need as many indicators as there are likely causes for failure!</a:t>
            </a:r>
          </a:p>
          <a:p>
            <a:r>
              <a:rPr lang="en-US"/>
              <a:t>If no sufficient data for quantitative analysis: expert opinion eg Delphi</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t>Lovemark = mystery, sensuality and intimacy: from irrepleacable to irresistable</a:t>
            </a:r>
          </a:p>
          <a:p>
            <a:endParaRPr lang="en-GB"/>
          </a:p>
        </p:txBody>
      </p:sp>
      <p:sp>
        <p:nvSpPr>
          <p:cNvPr id="532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AFDFCC-F590-4DC8-9608-79FC8C213340}" type="slidenum">
              <a:rPr lang="en-US" smtClean="0"/>
              <a:pPr>
                <a:defRPr/>
              </a:pPr>
              <a:t>28</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D5A9CEC-E40A-4CC8-A4BA-64236A66B247}" type="slidenum">
              <a:rPr lang="de-DE" smtClean="0"/>
              <a:pPr/>
              <a:t>29</a:t>
            </a:fld>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D5A9CEC-E40A-4CC8-A4BA-64236A66B247}" type="slidenum">
              <a:rPr lang="de-DE" smtClean="0"/>
              <a:pPr/>
              <a:t>30</a:t>
            </a:fld>
            <a:endParaRPr 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1D5A9CEC-E40A-4CC8-A4BA-64236A66B247}" type="slidenum">
              <a:rPr lang="de-DE" smtClean="0"/>
              <a:pPr/>
              <a:t>39</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E3F06-1FDE-21D6-584E-296D939AC8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9099CE2-1EC9-9924-DA80-226E191FA0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07E030-4B13-BA7D-D0F8-CFB68D7A66C5}"/>
              </a:ext>
            </a:extLst>
          </p:cNvPr>
          <p:cNvSpPr>
            <a:spLocks noGrp="1"/>
          </p:cNvSpPr>
          <p:nvPr>
            <p:ph type="dt" sz="half" idx="10"/>
          </p:nvPr>
        </p:nvSpPr>
        <p:spPr/>
        <p:txBody>
          <a:bodyPr/>
          <a:lstStyle/>
          <a:p>
            <a:fld id="{1F570903-0198-F54F-ACBC-150FDED6747A}" type="datetimeFigureOut">
              <a:rPr lang="en-US" smtClean="0"/>
              <a:t>9/19/26</a:t>
            </a:fld>
            <a:endParaRPr lang="en-US"/>
          </a:p>
        </p:txBody>
      </p:sp>
      <p:sp>
        <p:nvSpPr>
          <p:cNvPr id="5" name="Footer Placeholder 4">
            <a:extLst>
              <a:ext uri="{FF2B5EF4-FFF2-40B4-BE49-F238E27FC236}">
                <a16:creationId xmlns:a16="http://schemas.microsoft.com/office/drawing/2014/main" id="{40B3D56A-97CE-9E70-F956-407B6D9F94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F011F6-1D1C-3835-86B2-B8B6E7C63722}"/>
              </a:ext>
            </a:extLst>
          </p:cNvPr>
          <p:cNvSpPr>
            <a:spLocks noGrp="1"/>
          </p:cNvSpPr>
          <p:nvPr>
            <p:ph type="sldNum" sz="quarter" idx="12"/>
          </p:nvPr>
        </p:nvSpPr>
        <p:spPr/>
        <p:txBody>
          <a:bodyPr/>
          <a:lstStyle/>
          <a:p>
            <a:fld id="{E2601B16-1274-7B47-9BA3-2BFF1B8F1EFE}" type="slidenum">
              <a:rPr lang="en-US" smtClean="0"/>
              <a:t>‹#›</a:t>
            </a:fld>
            <a:endParaRPr lang="en-US"/>
          </a:p>
        </p:txBody>
      </p:sp>
    </p:spTree>
    <p:extLst>
      <p:ext uri="{BB962C8B-B14F-4D97-AF65-F5344CB8AC3E}">
        <p14:creationId xmlns:p14="http://schemas.microsoft.com/office/powerpoint/2010/main" val="759619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7286A-8F03-9A2A-CF23-A71519525C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F0F4CF-FD07-0779-5ACD-A60DB83865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8F32B9-15B4-9E43-6889-8F8A3AF0B9F5}"/>
              </a:ext>
            </a:extLst>
          </p:cNvPr>
          <p:cNvSpPr>
            <a:spLocks noGrp="1"/>
          </p:cNvSpPr>
          <p:nvPr>
            <p:ph type="dt" sz="half" idx="10"/>
          </p:nvPr>
        </p:nvSpPr>
        <p:spPr/>
        <p:txBody>
          <a:bodyPr/>
          <a:lstStyle/>
          <a:p>
            <a:fld id="{1F570903-0198-F54F-ACBC-150FDED6747A}" type="datetimeFigureOut">
              <a:rPr lang="en-US" smtClean="0"/>
              <a:t>9/19/26</a:t>
            </a:fld>
            <a:endParaRPr lang="en-US"/>
          </a:p>
        </p:txBody>
      </p:sp>
      <p:sp>
        <p:nvSpPr>
          <p:cNvPr id="5" name="Footer Placeholder 4">
            <a:extLst>
              <a:ext uri="{FF2B5EF4-FFF2-40B4-BE49-F238E27FC236}">
                <a16:creationId xmlns:a16="http://schemas.microsoft.com/office/drawing/2014/main" id="{883527A2-2AD6-9591-0AB7-F7F65A6F9F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C4FE1-85DA-5852-9673-DB3158531438}"/>
              </a:ext>
            </a:extLst>
          </p:cNvPr>
          <p:cNvSpPr>
            <a:spLocks noGrp="1"/>
          </p:cNvSpPr>
          <p:nvPr>
            <p:ph type="sldNum" sz="quarter" idx="12"/>
          </p:nvPr>
        </p:nvSpPr>
        <p:spPr/>
        <p:txBody>
          <a:bodyPr/>
          <a:lstStyle/>
          <a:p>
            <a:fld id="{E2601B16-1274-7B47-9BA3-2BFF1B8F1EFE}" type="slidenum">
              <a:rPr lang="en-US" smtClean="0"/>
              <a:t>‹#›</a:t>
            </a:fld>
            <a:endParaRPr lang="en-US"/>
          </a:p>
        </p:txBody>
      </p:sp>
    </p:spTree>
    <p:extLst>
      <p:ext uri="{BB962C8B-B14F-4D97-AF65-F5344CB8AC3E}">
        <p14:creationId xmlns:p14="http://schemas.microsoft.com/office/powerpoint/2010/main" val="276332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5E342-B61F-169D-990A-4ED41A3B17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60474FF-3688-E016-0E6B-5EF4C4CD0D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56C374-FD8A-C14D-E6C9-FBFCB146DBA4}"/>
              </a:ext>
            </a:extLst>
          </p:cNvPr>
          <p:cNvSpPr>
            <a:spLocks noGrp="1"/>
          </p:cNvSpPr>
          <p:nvPr>
            <p:ph type="dt" sz="half" idx="10"/>
          </p:nvPr>
        </p:nvSpPr>
        <p:spPr/>
        <p:txBody>
          <a:bodyPr/>
          <a:lstStyle/>
          <a:p>
            <a:fld id="{1F570903-0198-F54F-ACBC-150FDED6747A}" type="datetimeFigureOut">
              <a:rPr lang="en-US" smtClean="0"/>
              <a:t>9/19/26</a:t>
            </a:fld>
            <a:endParaRPr lang="en-US"/>
          </a:p>
        </p:txBody>
      </p:sp>
      <p:sp>
        <p:nvSpPr>
          <p:cNvPr id="5" name="Footer Placeholder 4">
            <a:extLst>
              <a:ext uri="{FF2B5EF4-FFF2-40B4-BE49-F238E27FC236}">
                <a16:creationId xmlns:a16="http://schemas.microsoft.com/office/drawing/2014/main" id="{B21F3856-73A1-CF9C-CA4D-4C906AF83E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A109AD-A274-7C43-DB5A-FBA8F09449F9}"/>
              </a:ext>
            </a:extLst>
          </p:cNvPr>
          <p:cNvSpPr>
            <a:spLocks noGrp="1"/>
          </p:cNvSpPr>
          <p:nvPr>
            <p:ph type="sldNum" sz="quarter" idx="12"/>
          </p:nvPr>
        </p:nvSpPr>
        <p:spPr/>
        <p:txBody>
          <a:bodyPr/>
          <a:lstStyle/>
          <a:p>
            <a:fld id="{E2601B16-1274-7B47-9BA3-2BFF1B8F1EFE}" type="slidenum">
              <a:rPr lang="en-US" smtClean="0"/>
              <a:t>‹#›</a:t>
            </a:fld>
            <a:endParaRPr lang="en-US"/>
          </a:p>
        </p:txBody>
      </p:sp>
    </p:spTree>
    <p:extLst>
      <p:ext uri="{BB962C8B-B14F-4D97-AF65-F5344CB8AC3E}">
        <p14:creationId xmlns:p14="http://schemas.microsoft.com/office/powerpoint/2010/main" val="3559539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395C4-96EE-8299-E2E1-BF78CF2681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D709A7-84D2-2CE8-70C1-EA0B317079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F21497-5C8A-987D-1DA5-B17691D32B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35AAB6-F0B6-E4D7-E668-2569E91B04C7}"/>
              </a:ext>
            </a:extLst>
          </p:cNvPr>
          <p:cNvSpPr>
            <a:spLocks noGrp="1"/>
          </p:cNvSpPr>
          <p:nvPr>
            <p:ph type="dt" sz="half" idx="10"/>
          </p:nvPr>
        </p:nvSpPr>
        <p:spPr/>
        <p:txBody>
          <a:bodyPr/>
          <a:lstStyle/>
          <a:p>
            <a:fld id="{1F570903-0198-F54F-ACBC-150FDED6747A}" type="datetimeFigureOut">
              <a:rPr lang="en-US" smtClean="0"/>
              <a:t>9/19/26</a:t>
            </a:fld>
            <a:endParaRPr lang="en-US"/>
          </a:p>
        </p:txBody>
      </p:sp>
      <p:sp>
        <p:nvSpPr>
          <p:cNvPr id="6" name="Footer Placeholder 5">
            <a:extLst>
              <a:ext uri="{FF2B5EF4-FFF2-40B4-BE49-F238E27FC236}">
                <a16:creationId xmlns:a16="http://schemas.microsoft.com/office/drawing/2014/main" id="{8233E0D2-ABAE-C291-7AC5-6A1871EEE9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8E7B80-9D95-0968-9DFB-DCC261B762C7}"/>
              </a:ext>
            </a:extLst>
          </p:cNvPr>
          <p:cNvSpPr>
            <a:spLocks noGrp="1"/>
          </p:cNvSpPr>
          <p:nvPr>
            <p:ph type="sldNum" sz="quarter" idx="12"/>
          </p:nvPr>
        </p:nvSpPr>
        <p:spPr/>
        <p:txBody>
          <a:bodyPr/>
          <a:lstStyle/>
          <a:p>
            <a:fld id="{E2601B16-1274-7B47-9BA3-2BFF1B8F1EFE}" type="slidenum">
              <a:rPr lang="en-US" smtClean="0"/>
              <a:t>‹#›</a:t>
            </a:fld>
            <a:endParaRPr lang="en-US"/>
          </a:p>
        </p:txBody>
      </p:sp>
    </p:spTree>
    <p:extLst>
      <p:ext uri="{BB962C8B-B14F-4D97-AF65-F5344CB8AC3E}">
        <p14:creationId xmlns:p14="http://schemas.microsoft.com/office/powerpoint/2010/main" val="2465128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60256-002E-8399-B787-3423543B2AC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4EA6C1-26A0-213F-9C66-33752AC515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7F0E87-35CA-D003-D3CE-39973F9FC9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D899D0-66C5-2944-600A-1933CC31AA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3227B1-616F-E21B-6A89-04BF3718F2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172A61-0349-430A-2C35-D5D292A81FC2}"/>
              </a:ext>
            </a:extLst>
          </p:cNvPr>
          <p:cNvSpPr>
            <a:spLocks noGrp="1"/>
          </p:cNvSpPr>
          <p:nvPr>
            <p:ph type="dt" sz="half" idx="10"/>
          </p:nvPr>
        </p:nvSpPr>
        <p:spPr/>
        <p:txBody>
          <a:bodyPr/>
          <a:lstStyle/>
          <a:p>
            <a:fld id="{1F570903-0198-F54F-ACBC-150FDED6747A}" type="datetimeFigureOut">
              <a:rPr lang="en-US" smtClean="0"/>
              <a:t>9/19/26</a:t>
            </a:fld>
            <a:endParaRPr lang="en-US"/>
          </a:p>
        </p:txBody>
      </p:sp>
      <p:sp>
        <p:nvSpPr>
          <p:cNvPr id="8" name="Footer Placeholder 7">
            <a:extLst>
              <a:ext uri="{FF2B5EF4-FFF2-40B4-BE49-F238E27FC236}">
                <a16:creationId xmlns:a16="http://schemas.microsoft.com/office/drawing/2014/main" id="{6012DBEF-C444-6E44-B185-B9B4837596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FB83772-67E2-9D0F-1EEA-AF094CDC87B9}"/>
              </a:ext>
            </a:extLst>
          </p:cNvPr>
          <p:cNvSpPr>
            <a:spLocks noGrp="1"/>
          </p:cNvSpPr>
          <p:nvPr>
            <p:ph type="sldNum" sz="quarter" idx="12"/>
          </p:nvPr>
        </p:nvSpPr>
        <p:spPr/>
        <p:txBody>
          <a:bodyPr/>
          <a:lstStyle/>
          <a:p>
            <a:fld id="{E2601B16-1274-7B47-9BA3-2BFF1B8F1EFE}" type="slidenum">
              <a:rPr lang="en-US" smtClean="0"/>
              <a:t>‹#›</a:t>
            </a:fld>
            <a:endParaRPr lang="en-US"/>
          </a:p>
        </p:txBody>
      </p:sp>
    </p:spTree>
    <p:extLst>
      <p:ext uri="{BB962C8B-B14F-4D97-AF65-F5344CB8AC3E}">
        <p14:creationId xmlns:p14="http://schemas.microsoft.com/office/powerpoint/2010/main" val="3889882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8BC24-AC2A-69EF-BB42-C626E4A37A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ACC472F-E701-4889-07F3-7E239B95315E}"/>
              </a:ext>
            </a:extLst>
          </p:cNvPr>
          <p:cNvSpPr>
            <a:spLocks noGrp="1"/>
          </p:cNvSpPr>
          <p:nvPr>
            <p:ph type="dt" sz="half" idx="10"/>
          </p:nvPr>
        </p:nvSpPr>
        <p:spPr/>
        <p:txBody>
          <a:bodyPr/>
          <a:lstStyle/>
          <a:p>
            <a:fld id="{1F570903-0198-F54F-ACBC-150FDED6747A}" type="datetimeFigureOut">
              <a:rPr lang="en-US" smtClean="0"/>
              <a:t>9/19/26</a:t>
            </a:fld>
            <a:endParaRPr lang="en-US"/>
          </a:p>
        </p:txBody>
      </p:sp>
      <p:sp>
        <p:nvSpPr>
          <p:cNvPr id="4" name="Footer Placeholder 3">
            <a:extLst>
              <a:ext uri="{FF2B5EF4-FFF2-40B4-BE49-F238E27FC236}">
                <a16:creationId xmlns:a16="http://schemas.microsoft.com/office/drawing/2014/main" id="{82B565E0-A926-E219-2B10-98FB8B0086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70FD14-66B2-58AD-4624-74C88F3BB5B9}"/>
              </a:ext>
            </a:extLst>
          </p:cNvPr>
          <p:cNvSpPr>
            <a:spLocks noGrp="1"/>
          </p:cNvSpPr>
          <p:nvPr>
            <p:ph type="sldNum" sz="quarter" idx="12"/>
          </p:nvPr>
        </p:nvSpPr>
        <p:spPr/>
        <p:txBody>
          <a:bodyPr/>
          <a:lstStyle/>
          <a:p>
            <a:fld id="{E2601B16-1274-7B47-9BA3-2BFF1B8F1EFE}" type="slidenum">
              <a:rPr lang="en-US" smtClean="0"/>
              <a:t>‹#›</a:t>
            </a:fld>
            <a:endParaRPr lang="en-US"/>
          </a:p>
        </p:txBody>
      </p:sp>
    </p:spTree>
    <p:extLst>
      <p:ext uri="{BB962C8B-B14F-4D97-AF65-F5344CB8AC3E}">
        <p14:creationId xmlns:p14="http://schemas.microsoft.com/office/powerpoint/2010/main" val="2529253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8F8BF1-FA4F-60AE-C76F-35F226D66DC8}"/>
              </a:ext>
            </a:extLst>
          </p:cNvPr>
          <p:cNvSpPr>
            <a:spLocks noGrp="1"/>
          </p:cNvSpPr>
          <p:nvPr>
            <p:ph type="dt" sz="half" idx="10"/>
          </p:nvPr>
        </p:nvSpPr>
        <p:spPr/>
        <p:txBody>
          <a:bodyPr/>
          <a:lstStyle/>
          <a:p>
            <a:fld id="{1F570903-0198-F54F-ACBC-150FDED6747A}" type="datetimeFigureOut">
              <a:rPr lang="en-US" smtClean="0"/>
              <a:t>9/19/26</a:t>
            </a:fld>
            <a:endParaRPr lang="en-US"/>
          </a:p>
        </p:txBody>
      </p:sp>
      <p:sp>
        <p:nvSpPr>
          <p:cNvPr id="3" name="Footer Placeholder 2">
            <a:extLst>
              <a:ext uri="{FF2B5EF4-FFF2-40B4-BE49-F238E27FC236}">
                <a16:creationId xmlns:a16="http://schemas.microsoft.com/office/drawing/2014/main" id="{130D98B5-4DB8-6B85-3B1C-00D28C9545C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56EF7C1-F6D8-F7F7-833C-0EDF7B9B4AB8}"/>
              </a:ext>
            </a:extLst>
          </p:cNvPr>
          <p:cNvSpPr>
            <a:spLocks noGrp="1"/>
          </p:cNvSpPr>
          <p:nvPr>
            <p:ph type="sldNum" sz="quarter" idx="12"/>
          </p:nvPr>
        </p:nvSpPr>
        <p:spPr/>
        <p:txBody>
          <a:bodyPr/>
          <a:lstStyle/>
          <a:p>
            <a:fld id="{E2601B16-1274-7B47-9BA3-2BFF1B8F1EFE}" type="slidenum">
              <a:rPr lang="en-US" smtClean="0"/>
              <a:t>‹#›</a:t>
            </a:fld>
            <a:endParaRPr lang="en-US"/>
          </a:p>
        </p:txBody>
      </p:sp>
    </p:spTree>
    <p:extLst>
      <p:ext uri="{BB962C8B-B14F-4D97-AF65-F5344CB8AC3E}">
        <p14:creationId xmlns:p14="http://schemas.microsoft.com/office/powerpoint/2010/main" val="3812296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421B2-7381-77E0-09E4-B7CEE184ED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78DD611-BF67-3AA9-845F-37948F9D64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0762CA-5516-250A-5843-D93EAE1F16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A68E60-9E2F-CD62-C08A-235A2C038CEF}"/>
              </a:ext>
            </a:extLst>
          </p:cNvPr>
          <p:cNvSpPr>
            <a:spLocks noGrp="1"/>
          </p:cNvSpPr>
          <p:nvPr>
            <p:ph type="dt" sz="half" idx="10"/>
          </p:nvPr>
        </p:nvSpPr>
        <p:spPr/>
        <p:txBody>
          <a:bodyPr/>
          <a:lstStyle/>
          <a:p>
            <a:fld id="{1F570903-0198-F54F-ACBC-150FDED6747A}" type="datetimeFigureOut">
              <a:rPr lang="en-US" smtClean="0"/>
              <a:t>9/19/26</a:t>
            </a:fld>
            <a:endParaRPr lang="en-US"/>
          </a:p>
        </p:txBody>
      </p:sp>
      <p:sp>
        <p:nvSpPr>
          <p:cNvPr id="6" name="Footer Placeholder 5">
            <a:extLst>
              <a:ext uri="{FF2B5EF4-FFF2-40B4-BE49-F238E27FC236}">
                <a16:creationId xmlns:a16="http://schemas.microsoft.com/office/drawing/2014/main" id="{BC294B4D-AF19-4C97-4ACC-7C4231040A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7D1100-9C0C-8DB1-0074-2DB71076C52D}"/>
              </a:ext>
            </a:extLst>
          </p:cNvPr>
          <p:cNvSpPr>
            <a:spLocks noGrp="1"/>
          </p:cNvSpPr>
          <p:nvPr>
            <p:ph type="sldNum" sz="quarter" idx="12"/>
          </p:nvPr>
        </p:nvSpPr>
        <p:spPr/>
        <p:txBody>
          <a:bodyPr/>
          <a:lstStyle/>
          <a:p>
            <a:fld id="{E2601B16-1274-7B47-9BA3-2BFF1B8F1EFE}" type="slidenum">
              <a:rPr lang="en-US" smtClean="0"/>
              <a:t>‹#›</a:t>
            </a:fld>
            <a:endParaRPr lang="en-US"/>
          </a:p>
        </p:txBody>
      </p:sp>
    </p:spTree>
    <p:extLst>
      <p:ext uri="{BB962C8B-B14F-4D97-AF65-F5344CB8AC3E}">
        <p14:creationId xmlns:p14="http://schemas.microsoft.com/office/powerpoint/2010/main" val="57514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01932-2401-65D1-E427-F2C8B74912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514413-DFB5-B68D-BE09-A110A68D5B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8149FE-ABC8-1B40-488E-E4BBF522E6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E8374D-67D4-E36E-5E40-8B1693E02A2C}"/>
              </a:ext>
            </a:extLst>
          </p:cNvPr>
          <p:cNvSpPr>
            <a:spLocks noGrp="1"/>
          </p:cNvSpPr>
          <p:nvPr>
            <p:ph type="dt" sz="half" idx="10"/>
          </p:nvPr>
        </p:nvSpPr>
        <p:spPr/>
        <p:txBody>
          <a:bodyPr/>
          <a:lstStyle/>
          <a:p>
            <a:fld id="{1F570903-0198-F54F-ACBC-150FDED6747A}" type="datetimeFigureOut">
              <a:rPr lang="en-US" smtClean="0"/>
              <a:t>9/19/26</a:t>
            </a:fld>
            <a:endParaRPr lang="en-US"/>
          </a:p>
        </p:txBody>
      </p:sp>
      <p:sp>
        <p:nvSpPr>
          <p:cNvPr id="6" name="Footer Placeholder 5">
            <a:extLst>
              <a:ext uri="{FF2B5EF4-FFF2-40B4-BE49-F238E27FC236}">
                <a16:creationId xmlns:a16="http://schemas.microsoft.com/office/drawing/2014/main" id="{DC8043F5-DEF5-DE7D-7033-3597B348B3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1D11F4-CEAC-CE4D-BAC4-10B25B47F38F}"/>
              </a:ext>
            </a:extLst>
          </p:cNvPr>
          <p:cNvSpPr>
            <a:spLocks noGrp="1"/>
          </p:cNvSpPr>
          <p:nvPr>
            <p:ph type="sldNum" sz="quarter" idx="12"/>
          </p:nvPr>
        </p:nvSpPr>
        <p:spPr/>
        <p:txBody>
          <a:bodyPr/>
          <a:lstStyle/>
          <a:p>
            <a:fld id="{E2601B16-1274-7B47-9BA3-2BFF1B8F1EFE}" type="slidenum">
              <a:rPr lang="en-US" smtClean="0"/>
              <a:t>‹#›</a:t>
            </a:fld>
            <a:endParaRPr lang="en-US"/>
          </a:p>
        </p:txBody>
      </p:sp>
    </p:spTree>
    <p:extLst>
      <p:ext uri="{BB962C8B-B14F-4D97-AF65-F5344CB8AC3E}">
        <p14:creationId xmlns:p14="http://schemas.microsoft.com/office/powerpoint/2010/main" val="4128717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FA843-E2BD-3AE5-3780-B45E7FC592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4897991-D7F7-B0D8-4403-AD89DD263B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A4DF30-E30A-8D4C-6D95-5D12354AF900}"/>
              </a:ext>
            </a:extLst>
          </p:cNvPr>
          <p:cNvSpPr>
            <a:spLocks noGrp="1"/>
          </p:cNvSpPr>
          <p:nvPr>
            <p:ph type="dt" sz="half" idx="10"/>
          </p:nvPr>
        </p:nvSpPr>
        <p:spPr/>
        <p:txBody>
          <a:bodyPr/>
          <a:lstStyle/>
          <a:p>
            <a:fld id="{1F570903-0198-F54F-ACBC-150FDED6747A}" type="datetimeFigureOut">
              <a:rPr lang="en-US" smtClean="0"/>
              <a:t>9/19/26</a:t>
            </a:fld>
            <a:endParaRPr lang="en-US"/>
          </a:p>
        </p:txBody>
      </p:sp>
      <p:sp>
        <p:nvSpPr>
          <p:cNvPr id="5" name="Footer Placeholder 4">
            <a:extLst>
              <a:ext uri="{FF2B5EF4-FFF2-40B4-BE49-F238E27FC236}">
                <a16:creationId xmlns:a16="http://schemas.microsoft.com/office/drawing/2014/main" id="{68B16BCD-F70F-95D6-E8F1-40872F42BB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B16380-A8A4-3BA3-25A2-6A0FE667D0CF}"/>
              </a:ext>
            </a:extLst>
          </p:cNvPr>
          <p:cNvSpPr>
            <a:spLocks noGrp="1"/>
          </p:cNvSpPr>
          <p:nvPr>
            <p:ph type="sldNum" sz="quarter" idx="12"/>
          </p:nvPr>
        </p:nvSpPr>
        <p:spPr/>
        <p:txBody>
          <a:bodyPr/>
          <a:lstStyle/>
          <a:p>
            <a:fld id="{E2601B16-1274-7B47-9BA3-2BFF1B8F1EFE}" type="slidenum">
              <a:rPr lang="en-US" smtClean="0"/>
              <a:t>‹#›</a:t>
            </a:fld>
            <a:endParaRPr lang="en-US"/>
          </a:p>
        </p:txBody>
      </p:sp>
    </p:spTree>
    <p:extLst>
      <p:ext uri="{BB962C8B-B14F-4D97-AF65-F5344CB8AC3E}">
        <p14:creationId xmlns:p14="http://schemas.microsoft.com/office/powerpoint/2010/main" val="3638717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AD14B4-0173-858C-A322-0C300B40DC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096C0F-1D67-0603-5B74-CF723C3D9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8F6839-ACCD-26E8-C543-26850BFE8205}"/>
              </a:ext>
            </a:extLst>
          </p:cNvPr>
          <p:cNvSpPr>
            <a:spLocks noGrp="1"/>
          </p:cNvSpPr>
          <p:nvPr>
            <p:ph type="dt" sz="half" idx="10"/>
          </p:nvPr>
        </p:nvSpPr>
        <p:spPr/>
        <p:txBody>
          <a:bodyPr/>
          <a:lstStyle/>
          <a:p>
            <a:fld id="{1F570903-0198-F54F-ACBC-150FDED6747A}" type="datetimeFigureOut">
              <a:rPr lang="en-US" smtClean="0"/>
              <a:t>9/19/26</a:t>
            </a:fld>
            <a:endParaRPr lang="en-US"/>
          </a:p>
        </p:txBody>
      </p:sp>
      <p:sp>
        <p:nvSpPr>
          <p:cNvPr id="5" name="Footer Placeholder 4">
            <a:extLst>
              <a:ext uri="{FF2B5EF4-FFF2-40B4-BE49-F238E27FC236}">
                <a16:creationId xmlns:a16="http://schemas.microsoft.com/office/drawing/2014/main" id="{E4C054DB-D522-B422-5B23-E00E0133EC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7490D5-A21D-E16A-60CB-AC7A67A2E555}"/>
              </a:ext>
            </a:extLst>
          </p:cNvPr>
          <p:cNvSpPr>
            <a:spLocks noGrp="1"/>
          </p:cNvSpPr>
          <p:nvPr>
            <p:ph type="sldNum" sz="quarter" idx="12"/>
          </p:nvPr>
        </p:nvSpPr>
        <p:spPr/>
        <p:txBody>
          <a:bodyPr/>
          <a:lstStyle/>
          <a:p>
            <a:fld id="{E2601B16-1274-7B47-9BA3-2BFF1B8F1EFE}" type="slidenum">
              <a:rPr lang="en-US" smtClean="0"/>
              <a:t>‹#›</a:t>
            </a:fld>
            <a:endParaRPr lang="en-US"/>
          </a:p>
        </p:txBody>
      </p:sp>
    </p:spTree>
    <p:extLst>
      <p:ext uri="{BB962C8B-B14F-4D97-AF65-F5344CB8AC3E}">
        <p14:creationId xmlns:p14="http://schemas.microsoft.com/office/powerpoint/2010/main" val="2622163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HALTSFOLIE 1">
    <p:spTree>
      <p:nvGrpSpPr>
        <p:cNvPr id="1" name=""/>
        <p:cNvGrpSpPr/>
        <p:nvPr/>
      </p:nvGrpSpPr>
      <p:grpSpPr>
        <a:xfrm>
          <a:off x="0" y="0"/>
          <a:ext cx="0" cy="0"/>
          <a:chOff x="0" y="0"/>
          <a:chExt cx="0" cy="0"/>
        </a:xfrm>
      </p:grpSpPr>
      <p:sp>
        <p:nvSpPr>
          <p:cNvPr id="2" name="Titel 1"/>
          <p:cNvSpPr>
            <a:spLocks noGrp="1"/>
          </p:cNvSpPr>
          <p:nvPr>
            <p:ph type="ctrTitle"/>
          </p:nvPr>
        </p:nvSpPr>
        <p:spPr>
          <a:xfrm>
            <a:off x="239349" y="417600"/>
            <a:ext cx="11520000" cy="851160"/>
          </a:xfrm>
        </p:spPr>
        <p:txBody>
          <a:bodyPr tIns="0"/>
          <a:lstStyle>
            <a:lvl1pPr>
              <a:defRPr baseline="0"/>
            </a:lvl1pPr>
          </a:lstStyle>
          <a:p>
            <a:r>
              <a:rPr lang="de-DE" dirty="0"/>
              <a:t>Titelmasterformat durch Klicken bearbeiten</a:t>
            </a:r>
          </a:p>
        </p:txBody>
      </p:sp>
      <p:sp>
        <p:nvSpPr>
          <p:cNvPr id="5" name="Fußzeilenplatzhalter 4"/>
          <p:cNvSpPr>
            <a:spLocks noGrp="1"/>
          </p:cNvSpPr>
          <p:nvPr>
            <p:ph type="ftr" sz="quarter" idx="11"/>
          </p:nvPr>
        </p:nvSpPr>
        <p:spPr>
          <a:xfrm>
            <a:off x="239349" y="6525344"/>
            <a:ext cx="10657184" cy="332656"/>
          </a:xfrm>
        </p:spPr>
        <p:txBody>
          <a:bodyPr anchor="t" anchorCtr="0"/>
          <a:lstStyle/>
          <a:p>
            <a:r>
              <a:rPr lang="fi-FI" dirty="0"/>
              <a:t>© Koen H. Pauwels 2015 / / / </a:t>
            </a:r>
            <a:endParaRPr lang="de-DE" dirty="0"/>
          </a:p>
        </p:txBody>
      </p:sp>
      <p:sp>
        <p:nvSpPr>
          <p:cNvPr id="6" name="Foliennummernplatzhalter 5"/>
          <p:cNvSpPr>
            <a:spLocks noGrp="1"/>
          </p:cNvSpPr>
          <p:nvPr>
            <p:ph type="sldNum" sz="quarter" idx="12"/>
          </p:nvPr>
        </p:nvSpPr>
        <p:spPr>
          <a:xfrm>
            <a:off x="11184566" y="6525344"/>
            <a:ext cx="768085" cy="332656"/>
          </a:xfrm>
          <a:prstGeom prst="rect">
            <a:avLst/>
          </a:prstGeom>
        </p:spPr>
        <p:txBody>
          <a:bodyPr/>
          <a:lstStyle>
            <a:lvl1pPr algn="r">
              <a:defRPr sz="900">
                <a:latin typeface="Tahoma" pitchFamily="34" charset="0"/>
                <a:ea typeface="Tahoma" pitchFamily="34" charset="0"/>
                <a:cs typeface="Tahoma" pitchFamily="34" charset="0"/>
              </a:defRPr>
            </a:lvl1pPr>
          </a:lstStyle>
          <a:p>
            <a:fld id="{7ABB9EE7-5B83-412C-B252-1687744B6FD0}" type="slidenum">
              <a:rPr lang="de-DE" smtClean="0"/>
              <a:pPr/>
              <a:t>‹#›</a:t>
            </a:fld>
            <a:endParaRPr lang="de-DE" dirty="0"/>
          </a:p>
        </p:txBody>
      </p:sp>
      <p:sp>
        <p:nvSpPr>
          <p:cNvPr id="26" name="Textplatzhalter 25"/>
          <p:cNvSpPr>
            <a:spLocks noGrp="1"/>
          </p:cNvSpPr>
          <p:nvPr>
            <p:ph type="body" sz="quarter" idx="13"/>
          </p:nvPr>
        </p:nvSpPr>
        <p:spPr>
          <a:xfrm>
            <a:off x="719403" y="1700808"/>
            <a:ext cx="10753195" cy="4536504"/>
          </a:xfr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290561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HALTSFOLIE 7">
    <p:spTree>
      <p:nvGrpSpPr>
        <p:cNvPr id="1" name=""/>
        <p:cNvGrpSpPr/>
        <p:nvPr/>
      </p:nvGrpSpPr>
      <p:grpSpPr>
        <a:xfrm>
          <a:off x="0" y="0"/>
          <a:ext cx="0" cy="0"/>
          <a:chOff x="0" y="0"/>
          <a:chExt cx="0" cy="0"/>
        </a:xfrm>
      </p:grpSpPr>
      <p:sp>
        <p:nvSpPr>
          <p:cNvPr id="2" name="Titel 1"/>
          <p:cNvSpPr>
            <a:spLocks noGrp="1"/>
          </p:cNvSpPr>
          <p:nvPr>
            <p:ph type="ctrTitle"/>
          </p:nvPr>
        </p:nvSpPr>
        <p:spPr>
          <a:xfrm>
            <a:off x="239350" y="417600"/>
            <a:ext cx="11713301" cy="1211200"/>
          </a:xfrm>
        </p:spPr>
        <p:txBody>
          <a:bodyPr tIns="0"/>
          <a:lstStyle>
            <a:lvl1pPr>
              <a:defRPr baseline="0"/>
            </a:lvl1pPr>
          </a:lstStyle>
          <a:p>
            <a:r>
              <a:rPr lang="de-DE" dirty="0"/>
              <a:t>Titelmasterformat durch Klicken bearbeiten</a:t>
            </a:r>
          </a:p>
        </p:txBody>
      </p:sp>
      <p:sp>
        <p:nvSpPr>
          <p:cNvPr id="6" name="Foliennummernplatzhalter 5"/>
          <p:cNvSpPr>
            <a:spLocks noGrp="1"/>
          </p:cNvSpPr>
          <p:nvPr>
            <p:ph type="sldNum" sz="quarter" idx="12"/>
          </p:nvPr>
        </p:nvSpPr>
        <p:spPr>
          <a:xfrm>
            <a:off x="11184566" y="6525344"/>
            <a:ext cx="768085" cy="332656"/>
          </a:xfrm>
          <a:prstGeom prst="rect">
            <a:avLst/>
          </a:prstGeom>
        </p:spPr>
        <p:txBody>
          <a:bodyPr/>
          <a:lstStyle>
            <a:lvl1pPr algn="r">
              <a:defRPr sz="900">
                <a:latin typeface="Tahoma" pitchFamily="34" charset="0"/>
                <a:ea typeface="Tahoma" pitchFamily="34" charset="0"/>
                <a:cs typeface="Tahoma" pitchFamily="34" charset="0"/>
              </a:defRPr>
            </a:lvl1pPr>
          </a:lstStyle>
          <a:p>
            <a:fld id="{7ABB9EE7-5B83-412C-B252-1687744B6FD0}" type="slidenum">
              <a:rPr lang="de-DE" smtClean="0"/>
              <a:pPr/>
              <a:t>‹#›</a:t>
            </a:fld>
            <a:endParaRPr lang="de-DE" dirty="0"/>
          </a:p>
        </p:txBody>
      </p:sp>
      <p:sp>
        <p:nvSpPr>
          <p:cNvPr id="26" name="Textplatzhalter 25"/>
          <p:cNvSpPr>
            <a:spLocks noGrp="1"/>
          </p:cNvSpPr>
          <p:nvPr>
            <p:ph type="body" sz="quarter" idx="13"/>
          </p:nvPr>
        </p:nvSpPr>
        <p:spPr>
          <a:xfrm>
            <a:off x="239350" y="1772816"/>
            <a:ext cx="11713301" cy="4536504"/>
          </a:xfrm>
        </p:spPr>
        <p:txBody>
          <a:bodyPr/>
          <a:lstStyle>
            <a:lvl1pPr>
              <a:defRPr b="0"/>
            </a:lvl1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514876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11200" y="426368"/>
            <a:ext cx="10769600" cy="914400"/>
          </a:xfrm>
        </p:spPr>
        <p:txBody>
          <a:bodyPr/>
          <a:lstStyle/>
          <a:p>
            <a:r>
              <a:rPr lang="en-US"/>
              <a:t>Click to edit Master title style</a:t>
            </a:r>
          </a:p>
        </p:txBody>
      </p:sp>
      <p:sp>
        <p:nvSpPr>
          <p:cNvPr id="3" name="Table Placeholder 2"/>
          <p:cNvSpPr>
            <a:spLocks noGrp="1"/>
          </p:cNvSpPr>
          <p:nvPr>
            <p:ph type="tbl" idx="1"/>
          </p:nvPr>
        </p:nvSpPr>
        <p:spPr>
          <a:xfrm>
            <a:off x="711200" y="1500336"/>
            <a:ext cx="10769600" cy="4953000"/>
          </a:xfrm>
        </p:spPr>
        <p:txBody>
          <a:bodyPr/>
          <a:lstStyle/>
          <a:p>
            <a:endParaRPr lang="en-US"/>
          </a:p>
        </p:txBody>
      </p:sp>
      <p:sp>
        <p:nvSpPr>
          <p:cNvPr id="7" name="Fußzeilenplatzhalter 4"/>
          <p:cNvSpPr>
            <a:spLocks noGrp="1"/>
          </p:cNvSpPr>
          <p:nvPr>
            <p:ph type="ftr" sz="quarter" idx="11"/>
          </p:nvPr>
        </p:nvSpPr>
        <p:spPr>
          <a:xfrm>
            <a:off x="239349" y="6525344"/>
            <a:ext cx="10657184" cy="332656"/>
          </a:xfrm>
        </p:spPr>
        <p:txBody>
          <a:bodyPr anchor="t" anchorCtr="0"/>
          <a:lstStyle/>
          <a:p>
            <a:r>
              <a:rPr lang="fi-FI" dirty="0"/>
              <a:t>© Koen H. Pauwels 2025 / / / </a:t>
            </a:r>
            <a:endParaRPr lang="de-DE" dirty="0"/>
          </a:p>
        </p:txBody>
      </p:sp>
      <p:sp>
        <p:nvSpPr>
          <p:cNvPr id="8" name="Foliennummernplatzhalter 1"/>
          <p:cNvSpPr>
            <a:spLocks noGrp="1"/>
          </p:cNvSpPr>
          <p:nvPr>
            <p:ph type="sldNum" sz="quarter" idx="10"/>
          </p:nvPr>
        </p:nvSpPr>
        <p:spPr>
          <a:xfrm>
            <a:off x="11184566" y="6525344"/>
            <a:ext cx="768085" cy="332656"/>
          </a:xfrm>
        </p:spPr>
        <p:txBody>
          <a:bodyPr/>
          <a:lstStyle>
            <a:lvl1pPr>
              <a:defRPr/>
            </a:lvl1pPr>
          </a:lstStyle>
          <a:p>
            <a:fld id="{3DE7BEAA-F989-4769-9ACA-0668808EC036}" type="slidenum">
              <a:rPr lang="de-DE"/>
              <a:pPr/>
              <a:t>‹#›</a:t>
            </a:fld>
            <a:endParaRPr lang="de-DE"/>
          </a:p>
        </p:txBody>
      </p:sp>
    </p:spTree>
    <p:extLst>
      <p:ext uri="{BB962C8B-B14F-4D97-AF65-F5344CB8AC3E}">
        <p14:creationId xmlns:p14="http://schemas.microsoft.com/office/powerpoint/2010/main" val="4050181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BAD086-A06F-4C5C-0944-EDFB5BFF93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D37D86-7F04-7942-0398-4C84D9D235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6A750E-A239-1FE8-14F1-FB0BCC763A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F570903-0198-F54F-ACBC-150FDED6747A}" type="datetimeFigureOut">
              <a:rPr lang="en-US" smtClean="0"/>
              <a:t>9/19/26</a:t>
            </a:fld>
            <a:endParaRPr lang="en-US"/>
          </a:p>
        </p:txBody>
      </p:sp>
      <p:sp>
        <p:nvSpPr>
          <p:cNvPr id="5" name="Footer Placeholder 4">
            <a:extLst>
              <a:ext uri="{FF2B5EF4-FFF2-40B4-BE49-F238E27FC236}">
                <a16:creationId xmlns:a16="http://schemas.microsoft.com/office/drawing/2014/main" id="{A7ABC21F-8FE2-A3E5-20BA-38076A7E19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F248156-9043-057F-9E5E-FEBD936B1E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2601B16-1274-7B47-9BA3-2BFF1B8F1EFE}" type="slidenum">
              <a:rPr lang="en-US" smtClean="0"/>
              <a:t>‹#›</a:t>
            </a:fld>
            <a:endParaRPr lang="en-US"/>
          </a:p>
        </p:txBody>
      </p:sp>
    </p:spTree>
    <p:extLst>
      <p:ext uri="{BB962C8B-B14F-4D97-AF65-F5344CB8AC3E}">
        <p14:creationId xmlns:p14="http://schemas.microsoft.com/office/powerpoint/2010/main" val="24528528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gif"/><Relationship Id="rId15" Type="http://schemas.openxmlformats.org/officeDocument/2006/relationships/image" Target="../media/image14.png"/><Relationship Id="rId10" Type="http://schemas.openxmlformats.org/officeDocument/2006/relationships/image" Target="../media/image9.jp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4.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10" Type="http://schemas.openxmlformats.org/officeDocument/2006/relationships/image" Target="../media/image28.png"/><Relationship Id="rId4" Type="http://schemas.openxmlformats.org/officeDocument/2006/relationships/image" Target="../media/image22.jpeg"/><Relationship Id="rId9" Type="http://schemas.openxmlformats.org/officeDocument/2006/relationships/image" Target="../media/image27.jpeg"/></Relationships>
</file>

<file path=ppt/slides/_rels/slide5.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emf"/></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8.jpeg"/><Relationship Id="rId4" Type="http://schemas.openxmlformats.org/officeDocument/2006/relationships/image" Target="../media/image3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4.w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Prof Koen Pauwels Consultancy Clients</a:t>
            </a:r>
          </a:p>
        </p:txBody>
      </p:sp>
      <p:pic>
        <p:nvPicPr>
          <p:cNvPr id="5" name="Picture 4"/>
          <p:cNvPicPr/>
          <p:nvPr/>
        </p:nvPicPr>
        <p:blipFill>
          <a:blip r:embed="rId2"/>
          <a:stretch>
            <a:fillRect/>
          </a:stretch>
        </p:blipFill>
        <p:spPr>
          <a:xfrm>
            <a:off x="2154779" y="543039"/>
            <a:ext cx="1857375" cy="1315856"/>
          </a:xfrm>
          <a:prstGeom prst="rect">
            <a:avLst/>
          </a:prstGeom>
        </p:spPr>
      </p:pic>
      <p:pic>
        <p:nvPicPr>
          <p:cNvPr id="7" name="Picture 6" descr="Image result for inofec logo"/>
          <p:cNvPicPr/>
          <p:nvPr/>
        </p:nvPicPr>
        <p:blipFill>
          <a:blip r:embed="rId3">
            <a:extLst>
              <a:ext uri="{28A0092B-C50C-407E-A947-70E740481C1C}">
                <a14:useLocalDpi xmlns:a14="http://schemas.microsoft.com/office/drawing/2010/main" val="0"/>
              </a:ext>
            </a:extLst>
          </a:blip>
          <a:srcRect/>
          <a:stretch>
            <a:fillRect/>
          </a:stretch>
        </p:blipFill>
        <p:spPr bwMode="auto">
          <a:xfrm>
            <a:off x="5047554" y="0"/>
            <a:ext cx="1981200" cy="1981200"/>
          </a:xfrm>
          <a:prstGeom prst="rect">
            <a:avLst/>
          </a:prstGeom>
          <a:noFill/>
          <a:ln>
            <a:noFill/>
          </a:ln>
        </p:spPr>
      </p:pic>
      <p:pic>
        <p:nvPicPr>
          <p:cNvPr id="9" name="Picture 8" descr="Image result for kayak logo"/>
          <p:cNvPicPr/>
          <p:nvPr/>
        </p:nvPicPr>
        <p:blipFill>
          <a:blip r:embed="rId4">
            <a:extLst>
              <a:ext uri="{28A0092B-C50C-407E-A947-70E740481C1C}">
                <a14:useLocalDpi xmlns:a14="http://schemas.microsoft.com/office/drawing/2010/main" val="0"/>
              </a:ext>
            </a:extLst>
          </a:blip>
          <a:srcRect/>
          <a:stretch>
            <a:fillRect/>
          </a:stretch>
        </p:blipFill>
        <p:spPr bwMode="auto">
          <a:xfrm>
            <a:off x="5137347" y="1888550"/>
            <a:ext cx="1857375" cy="1857375"/>
          </a:xfrm>
          <a:prstGeom prst="rect">
            <a:avLst/>
          </a:prstGeom>
          <a:noFill/>
          <a:ln>
            <a:noFill/>
          </a:ln>
        </p:spPr>
      </p:pic>
      <p:pic>
        <p:nvPicPr>
          <p:cNvPr id="10" name="Picture 9" descr="Image result for knewton logo"/>
          <p:cNvPicPr/>
          <p:nvPr/>
        </p:nvPicPr>
        <p:blipFill>
          <a:blip r:embed="rId5">
            <a:extLst>
              <a:ext uri="{28A0092B-C50C-407E-A947-70E740481C1C}">
                <a14:useLocalDpi xmlns:a14="http://schemas.microsoft.com/office/drawing/2010/main" val="0"/>
              </a:ext>
            </a:extLst>
          </a:blip>
          <a:srcRect/>
          <a:stretch>
            <a:fillRect/>
          </a:stretch>
        </p:blipFill>
        <p:spPr bwMode="auto">
          <a:xfrm>
            <a:off x="2743200" y="5985027"/>
            <a:ext cx="1905000" cy="809625"/>
          </a:xfrm>
          <a:prstGeom prst="rect">
            <a:avLst/>
          </a:prstGeom>
          <a:noFill/>
          <a:ln>
            <a:noFill/>
          </a:ln>
        </p:spPr>
      </p:pic>
      <p:pic>
        <p:nvPicPr>
          <p:cNvPr id="12" name="Picture 11" descr="Image result for Marks and spencer logo"/>
          <p:cNvPicPr/>
          <p:nvPr/>
        </p:nvPicPr>
        <p:blipFill>
          <a:blip r:embed="rId6">
            <a:extLst>
              <a:ext uri="{28A0092B-C50C-407E-A947-70E740481C1C}">
                <a14:useLocalDpi xmlns:a14="http://schemas.microsoft.com/office/drawing/2010/main" val="0"/>
              </a:ext>
            </a:extLst>
          </a:blip>
          <a:srcRect/>
          <a:stretch>
            <a:fillRect/>
          </a:stretch>
        </p:blipFill>
        <p:spPr bwMode="auto">
          <a:xfrm>
            <a:off x="4982218" y="3338606"/>
            <a:ext cx="2133598" cy="931483"/>
          </a:xfrm>
          <a:prstGeom prst="rect">
            <a:avLst/>
          </a:prstGeom>
          <a:noFill/>
          <a:ln>
            <a:noFill/>
          </a:ln>
        </p:spPr>
      </p:pic>
      <p:pic>
        <p:nvPicPr>
          <p:cNvPr id="13" name="Picture 12" descr="Image result for unilever logo"/>
          <p:cNvPicPr/>
          <p:nvPr/>
        </p:nvPicPr>
        <p:blipFill>
          <a:blip r:embed="rId7">
            <a:extLst>
              <a:ext uri="{28A0092B-C50C-407E-A947-70E740481C1C}">
                <a14:useLocalDpi xmlns:a14="http://schemas.microsoft.com/office/drawing/2010/main" val="0"/>
              </a:ext>
            </a:extLst>
          </a:blip>
          <a:srcRect/>
          <a:stretch>
            <a:fillRect/>
          </a:stretch>
        </p:blipFill>
        <p:spPr bwMode="auto">
          <a:xfrm>
            <a:off x="7447666" y="205971"/>
            <a:ext cx="3045460" cy="1724025"/>
          </a:xfrm>
          <a:prstGeom prst="rect">
            <a:avLst/>
          </a:prstGeom>
          <a:noFill/>
          <a:ln>
            <a:noFill/>
          </a:ln>
        </p:spPr>
      </p:pic>
      <p:pic>
        <p:nvPicPr>
          <p:cNvPr id="14" name="Picture 13" descr="Image result for nissan logo"/>
          <p:cNvPicPr/>
          <p:nvPr/>
        </p:nvPicPr>
        <p:blipFill>
          <a:blip r:embed="rId8">
            <a:extLst>
              <a:ext uri="{28A0092B-C50C-407E-A947-70E740481C1C}">
                <a14:useLocalDpi xmlns:a14="http://schemas.microsoft.com/office/drawing/2010/main" val="0"/>
              </a:ext>
            </a:extLst>
          </a:blip>
          <a:srcRect/>
          <a:stretch>
            <a:fillRect/>
          </a:stretch>
        </p:blipFill>
        <p:spPr bwMode="auto">
          <a:xfrm>
            <a:off x="8191144" y="4252169"/>
            <a:ext cx="1676266" cy="1192844"/>
          </a:xfrm>
          <a:prstGeom prst="rect">
            <a:avLst/>
          </a:prstGeom>
          <a:noFill/>
          <a:ln>
            <a:noFill/>
          </a:ln>
        </p:spPr>
      </p:pic>
      <p:pic>
        <p:nvPicPr>
          <p:cNvPr id="17" name="Picture 16" descr="Image result for tetra pak logo"/>
          <p:cNvPicPr/>
          <p:nvPr/>
        </p:nvPicPr>
        <p:blipFill>
          <a:blip r:embed="rId9">
            <a:extLst>
              <a:ext uri="{28A0092B-C50C-407E-A947-70E740481C1C}">
                <a14:useLocalDpi xmlns:a14="http://schemas.microsoft.com/office/drawing/2010/main" val="0"/>
              </a:ext>
            </a:extLst>
          </a:blip>
          <a:srcRect/>
          <a:stretch>
            <a:fillRect/>
          </a:stretch>
        </p:blipFill>
        <p:spPr bwMode="auto">
          <a:xfrm>
            <a:off x="2321787" y="3017780"/>
            <a:ext cx="1905000" cy="1725515"/>
          </a:xfrm>
          <a:prstGeom prst="rect">
            <a:avLst/>
          </a:prstGeom>
          <a:noFill/>
          <a:ln>
            <a:noFill/>
          </a:ln>
        </p:spPr>
      </p:pic>
      <p:pic>
        <p:nvPicPr>
          <p:cNvPr id="19" name="Picture 18" descr="sonylogo.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03597" y="1960353"/>
            <a:ext cx="2133599" cy="1219306"/>
          </a:xfrm>
          <a:prstGeom prst="rect">
            <a:avLst/>
          </a:prstGeom>
        </p:spPr>
      </p:pic>
      <p:pic>
        <p:nvPicPr>
          <p:cNvPr id="6" name="Picture 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40390" y="5573076"/>
            <a:ext cx="1116909" cy="1116909"/>
          </a:xfrm>
          <a:prstGeom prst="rect">
            <a:avLst/>
          </a:prstGeom>
        </p:spPr>
      </p:pic>
      <p:pic>
        <p:nvPicPr>
          <p:cNvPr id="4" name="Picture 3">
            <a:extLst>
              <a:ext uri="{FF2B5EF4-FFF2-40B4-BE49-F238E27FC236}">
                <a16:creationId xmlns:a16="http://schemas.microsoft.com/office/drawing/2014/main" id="{52C59E4F-6CA5-554B-AC0F-06ABEC9DE16F}"/>
              </a:ext>
            </a:extLst>
          </p:cNvPr>
          <p:cNvPicPr>
            <a:picLocks noChangeAspect="1"/>
          </p:cNvPicPr>
          <p:nvPr/>
        </p:nvPicPr>
        <p:blipFill>
          <a:blip r:embed="rId12"/>
          <a:stretch>
            <a:fillRect/>
          </a:stretch>
        </p:blipFill>
        <p:spPr>
          <a:xfrm>
            <a:off x="1804517" y="4881934"/>
            <a:ext cx="3575323" cy="950252"/>
          </a:xfrm>
          <a:prstGeom prst="rect">
            <a:avLst/>
          </a:prstGeom>
        </p:spPr>
      </p:pic>
      <p:pic>
        <p:nvPicPr>
          <p:cNvPr id="11" name="Picture 10">
            <a:extLst>
              <a:ext uri="{FF2B5EF4-FFF2-40B4-BE49-F238E27FC236}">
                <a16:creationId xmlns:a16="http://schemas.microsoft.com/office/drawing/2014/main" id="{2D18DF95-7D60-9E47-ABFC-901759D93EEE}"/>
              </a:ext>
            </a:extLst>
          </p:cNvPr>
          <p:cNvPicPr>
            <a:picLocks noChangeAspect="1"/>
          </p:cNvPicPr>
          <p:nvPr/>
        </p:nvPicPr>
        <p:blipFill>
          <a:blip r:embed="rId13"/>
          <a:stretch>
            <a:fillRect/>
          </a:stretch>
        </p:blipFill>
        <p:spPr>
          <a:xfrm>
            <a:off x="4834126" y="1486320"/>
            <a:ext cx="2523748" cy="719700"/>
          </a:xfrm>
          <a:prstGeom prst="rect">
            <a:avLst/>
          </a:prstGeom>
        </p:spPr>
      </p:pic>
      <p:pic>
        <p:nvPicPr>
          <p:cNvPr id="16" name="Picture 15">
            <a:extLst>
              <a:ext uri="{FF2B5EF4-FFF2-40B4-BE49-F238E27FC236}">
                <a16:creationId xmlns:a16="http://schemas.microsoft.com/office/drawing/2014/main" id="{4AB25A79-712D-3740-B7B7-07B8BF539190}"/>
              </a:ext>
            </a:extLst>
          </p:cNvPr>
          <p:cNvPicPr>
            <a:picLocks noChangeAspect="1"/>
          </p:cNvPicPr>
          <p:nvPr/>
        </p:nvPicPr>
        <p:blipFill>
          <a:blip r:embed="rId14"/>
          <a:stretch>
            <a:fillRect/>
          </a:stretch>
        </p:blipFill>
        <p:spPr>
          <a:xfrm>
            <a:off x="5379840" y="4466946"/>
            <a:ext cx="2017403" cy="1664584"/>
          </a:xfrm>
          <a:prstGeom prst="rect">
            <a:avLst/>
          </a:prstGeom>
        </p:spPr>
      </p:pic>
      <p:pic>
        <p:nvPicPr>
          <p:cNvPr id="15" name="Picture 14">
            <a:extLst>
              <a:ext uri="{FF2B5EF4-FFF2-40B4-BE49-F238E27FC236}">
                <a16:creationId xmlns:a16="http://schemas.microsoft.com/office/drawing/2014/main" id="{32C40963-4C6A-11BB-2832-91C1DDB06657}"/>
              </a:ext>
            </a:extLst>
          </p:cNvPr>
          <p:cNvPicPr>
            <a:picLocks noChangeAspect="1"/>
          </p:cNvPicPr>
          <p:nvPr/>
        </p:nvPicPr>
        <p:blipFill>
          <a:blip r:embed="rId15"/>
          <a:stretch>
            <a:fillRect/>
          </a:stretch>
        </p:blipFill>
        <p:spPr>
          <a:xfrm>
            <a:off x="8140480" y="3043873"/>
            <a:ext cx="1659830" cy="1139530"/>
          </a:xfrm>
          <a:prstGeom prst="rect">
            <a:avLst/>
          </a:prstGeom>
        </p:spPr>
      </p:pic>
      <p:pic>
        <p:nvPicPr>
          <p:cNvPr id="20" name="Picture 19">
            <a:extLst>
              <a:ext uri="{FF2B5EF4-FFF2-40B4-BE49-F238E27FC236}">
                <a16:creationId xmlns:a16="http://schemas.microsoft.com/office/drawing/2014/main" id="{C9F8E2E4-2DE5-F99A-92CB-CC411BBF7A3C}"/>
              </a:ext>
            </a:extLst>
          </p:cNvPr>
          <p:cNvPicPr>
            <a:picLocks noChangeAspect="1"/>
          </p:cNvPicPr>
          <p:nvPr/>
        </p:nvPicPr>
        <p:blipFill>
          <a:blip r:embed="rId16"/>
          <a:stretch>
            <a:fillRect/>
          </a:stretch>
        </p:blipFill>
        <p:spPr>
          <a:xfrm>
            <a:off x="1828840" y="2177070"/>
            <a:ext cx="2796175" cy="1069575"/>
          </a:xfrm>
          <a:prstGeom prst="rect">
            <a:avLst/>
          </a:prstGeom>
        </p:spPr>
      </p:pic>
      <p:pic>
        <p:nvPicPr>
          <p:cNvPr id="8" name="Picture 7">
            <a:extLst>
              <a:ext uri="{FF2B5EF4-FFF2-40B4-BE49-F238E27FC236}">
                <a16:creationId xmlns:a16="http://schemas.microsoft.com/office/drawing/2014/main" id="{72D0ECF7-6017-1C27-F9BE-E064B456AA9C}"/>
              </a:ext>
            </a:extLst>
          </p:cNvPr>
          <p:cNvPicPr>
            <a:picLocks noChangeAspect="1"/>
          </p:cNvPicPr>
          <p:nvPr/>
        </p:nvPicPr>
        <p:blipFill>
          <a:blip r:embed="rId17"/>
          <a:stretch>
            <a:fillRect/>
          </a:stretch>
        </p:blipFill>
        <p:spPr>
          <a:xfrm>
            <a:off x="966384" y="5922559"/>
            <a:ext cx="1676266" cy="707658"/>
          </a:xfrm>
          <a:prstGeom prst="rect">
            <a:avLst/>
          </a:prstGeom>
        </p:spPr>
      </p:pic>
      <p:pic>
        <p:nvPicPr>
          <p:cNvPr id="21" name="Picture 20">
            <a:extLst>
              <a:ext uri="{FF2B5EF4-FFF2-40B4-BE49-F238E27FC236}">
                <a16:creationId xmlns:a16="http://schemas.microsoft.com/office/drawing/2014/main" id="{68322073-567E-F6C4-1AD3-F9E7E68445BF}"/>
              </a:ext>
            </a:extLst>
          </p:cNvPr>
          <p:cNvPicPr>
            <a:picLocks noChangeAspect="1"/>
          </p:cNvPicPr>
          <p:nvPr/>
        </p:nvPicPr>
        <p:blipFill>
          <a:blip r:embed="rId18"/>
          <a:stretch>
            <a:fillRect/>
          </a:stretch>
        </p:blipFill>
        <p:spPr>
          <a:xfrm>
            <a:off x="818913" y="3359681"/>
            <a:ext cx="1184627" cy="1270578"/>
          </a:xfrm>
          <a:prstGeom prst="rect">
            <a:avLst/>
          </a:prstGeom>
        </p:spPr>
      </p:pic>
    </p:spTree>
    <p:extLst>
      <p:ext uri="{BB962C8B-B14F-4D97-AF65-F5344CB8AC3E}">
        <p14:creationId xmlns:p14="http://schemas.microsoft.com/office/powerpoint/2010/main" val="2667566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ront Cover Imag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83440" y="1371600"/>
            <a:ext cx="2735272" cy="4114800"/>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5016790" y="1315294"/>
            <a:ext cx="5443307" cy="2932085"/>
          </a:xfrm>
          <a:prstGeom prst="rect">
            <a:avLst/>
          </a:prstGeom>
          <a:noFill/>
        </p:spPr>
        <p:txBody>
          <a:bodyPr wrap="square" rtlCol="0">
            <a:spAutoFit/>
          </a:bodyPr>
          <a:lstStyle/>
          <a:p>
            <a:pPr algn="ctr"/>
            <a:endParaRPr lang="en-US" sz="3200" b="1" dirty="0"/>
          </a:p>
          <a:p>
            <a:pPr algn="ctr">
              <a:lnSpc>
                <a:spcPct val="120000"/>
              </a:lnSpc>
            </a:pPr>
            <a:r>
              <a:rPr lang="en-US" sz="3200" b="1" dirty="0"/>
              <a:t>It’s Not the Size of the Data – It’s How You Use It:</a:t>
            </a:r>
          </a:p>
          <a:p>
            <a:pPr algn="ctr">
              <a:lnSpc>
                <a:spcPct val="120000"/>
              </a:lnSpc>
            </a:pPr>
            <a:r>
              <a:rPr lang="en-US" sz="3200" b="1" dirty="0"/>
              <a:t>Smarter Marketing with Analytics and Dashboards</a:t>
            </a:r>
          </a:p>
        </p:txBody>
      </p:sp>
      <p:sp>
        <p:nvSpPr>
          <p:cNvPr id="14" name="TextBox 13"/>
          <p:cNvSpPr txBox="1"/>
          <p:nvPr/>
        </p:nvSpPr>
        <p:spPr>
          <a:xfrm>
            <a:off x="5159897" y="4898302"/>
            <a:ext cx="5043155" cy="984885"/>
          </a:xfrm>
          <a:prstGeom prst="rect">
            <a:avLst/>
          </a:prstGeom>
          <a:noFill/>
        </p:spPr>
        <p:txBody>
          <a:bodyPr wrap="square" rtlCol="0">
            <a:spAutoFit/>
          </a:bodyPr>
          <a:lstStyle/>
          <a:p>
            <a:pPr algn="r"/>
            <a:endParaRPr lang="en-US" sz="2200" b="1" dirty="0">
              <a:solidFill>
                <a:schemeClr val="tx1">
                  <a:lumMod val="50000"/>
                  <a:lumOff val="50000"/>
                </a:schemeClr>
              </a:solidFill>
            </a:endParaRPr>
          </a:p>
          <a:p>
            <a:pPr algn="r"/>
            <a:r>
              <a:rPr lang="en-US" sz="3600" b="1" dirty="0">
                <a:solidFill>
                  <a:schemeClr val="tx1">
                    <a:lumMod val="50000"/>
                    <a:lumOff val="50000"/>
                  </a:schemeClr>
                </a:solidFill>
              </a:rPr>
              <a:t>© Koen Pauwels, 2025</a:t>
            </a:r>
          </a:p>
        </p:txBody>
      </p:sp>
      <p:sp>
        <p:nvSpPr>
          <p:cNvPr id="15" name="TextBox 14"/>
          <p:cNvSpPr txBox="1"/>
          <p:nvPr/>
        </p:nvSpPr>
        <p:spPr>
          <a:xfrm>
            <a:off x="13178599" y="232820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09078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p:txBody>
          <a:bodyPr>
            <a:normAutofit/>
          </a:bodyPr>
          <a:lstStyle/>
          <a:p>
            <a:r>
              <a:rPr lang="en-US" dirty="0"/>
              <a:t>Case: </a:t>
            </a:r>
            <a:r>
              <a:rPr lang="en-US" dirty="0" err="1"/>
              <a:t>Inofec</a:t>
            </a:r>
            <a:r>
              <a:rPr lang="en-US" dirty="0"/>
              <a:t> BV: Dutch office furniture leader</a:t>
            </a:r>
          </a:p>
        </p:txBody>
      </p:sp>
      <p:sp>
        <p:nvSpPr>
          <p:cNvPr id="6147" name="Rectangle 3"/>
          <p:cNvSpPr>
            <a:spLocks noChangeArrowheads="1"/>
          </p:cNvSpPr>
          <p:nvPr/>
        </p:nvSpPr>
        <p:spPr bwMode="auto">
          <a:xfrm>
            <a:off x="5738810" y="1922512"/>
            <a:ext cx="4429156" cy="2154560"/>
          </a:xfrm>
          <a:prstGeom prst="rect">
            <a:avLst/>
          </a:prstGeom>
          <a:noFill/>
          <a:ln w="9525">
            <a:noFill/>
            <a:miter lim="800000"/>
            <a:headEnd/>
            <a:tailEnd/>
          </a:ln>
        </p:spPr>
        <p:txBody>
          <a:bodyPr lIns="0" tIns="0" rIns="0" bIns="0"/>
          <a:lstStyle/>
          <a:p>
            <a:pPr marL="266700" indent="-266700">
              <a:spcBef>
                <a:spcPts val="600"/>
              </a:spcBef>
              <a:spcAft>
                <a:spcPts val="600"/>
              </a:spcAft>
              <a:buClr>
                <a:schemeClr val="tx2"/>
              </a:buClr>
              <a:buSzPct val="120000"/>
              <a:buFont typeface="Tahoma" pitchFamily="34" charset="0"/>
              <a:buChar char="›"/>
              <a:tabLst>
                <a:tab pos="266700" algn="l"/>
              </a:tabLst>
            </a:pPr>
            <a:r>
              <a:rPr lang="en-US" sz="2000" dirty="0">
                <a:latin typeface="Tahoma" pitchFamily="34" charset="0"/>
                <a:ea typeface="Tahoma" pitchFamily="34" charset="0"/>
                <a:cs typeface="Tahoma" pitchFamily="34" charset="0"/>
              </a:rPr>
              <a:t>Office furniture supplier:</a:t>
            </a:r>
            <a:br>
              <a:rPr lang="en-US" sz="2000" dirty="0">
                <a:latin typeface="Tahoma" pitchFamily="34" charset="0"/>
                <a:ea typeface="Tahoma" pitchFamily="34" charset="0"/>
                <a:cs typeface="Tahoma" pitchFamily="34" charset="0"/>
              </a:rPr>
            </a:br>
            <a:r>
              <a:rPr lang="en-US" sz="2000" dirty="0">
                <a:latin typeface="Tahoma" pitchFamily="34" charset="0"/>
                <a:ea typeface="Tahoma" pitchFamily="34" charset="0"/>
                <a:cs typeface="Tahoma" pitchFamily="34" charset="0"/>
              </a:rPr>
              <a:t>2 EU countries, B2B</a:t>
            </a:r>
          </a:p>
          <a:p>
            <a:pPr marL="266700" indent="-266700">
              <a:spcBef>
                <a:spcPts val="600"/>
              </a:spcBef>
              <a:spcAft>
                <a:spcPts val="600"/>
              </a:spcAft>
              <a:buClr>
                <a:schemeClr val="tx2"/>
              </a:buClr>
              <a:buSzPct val="120000"/>
              <a:buFont typeface="Tahoma" pitchFamily="34" charset="0"/>
              <a:buChar char="›"/>
              <a:tabLst>
                <a:tab pos="266700" algn="l"/>
              </a:tabLst>
            </a:pPr>
            <a:r>
              <a:rPr lang="en-US" sz="2000" dirty="0">
                <a:latin typeface="Tahoma" pitchFamily="34" charset="0"/>
                <a:ea typeface="Tahoma" pitchFamily="34" charset="0"/>
                <a:cs typeface="Tahoma" pitchFamily="34" charset="0"/>
              </a:rPr>
              <a:t>Positioning: </a:t>
            </a:r>
            <a:br>
              <a:rPr lang="en-US" sz="2000" dirty="0">
                <a:latin typeface="Tahoma" pitchFamily="34" charset="0"/>
                <a:ea typeface="Tahoma" pitchFamily="34" charset="0"/>
                <a:cs typeface="Tahoma" pitchFamily="34" charset="0"/>
              </a:rPr>
            </a:br>
            <a:r>
              <a:rPr lang="en-US" sz="2000" dirty="0">
                <a:latin typeface="Tahoma" pitchFamily="34" charset="0"/>
                <a:ea typeface="Tahoma" pitchFamily="34" charset="0"/>
                <a:cs typeface="Tahoma" pitchFamily="34" charset="0"/>
              </a:rPr>
              <a:t>Quality, excellent service at low cost</a:t>
            </a:r>
          </a:p>
          <a:p>
            <a:pPr marL="266700" indent="-266700">
              <a:spcBef>
                <a:spcPts val="600"/>
              </a:spcBef>
              <a:spcAft>
                <a:spcPts val="600"/>
              </a:spcAft>
              <a:buClr>
                <a:schemeClr val="tx2"/>
              </a:buClr>
              <a:buSzPct val="120000"/>
              <a:buFont typeface="Tahoma" pitchFamily="34" charset="0"/>
              <a:buChar char="›"/>
              <a:tabLst>
                <a:tab pos="266700" algn="l"/>
              </a:tabLst>
            </a:pPr>
            <a:r>
              <a:rPr lang="en-US" sz="2000" dirty="0">
                <a:latin typeface="Tahoma" pitchFamily="34" charset="0"/>
                <a:ea typeface="Tahoma" pitchFamily="34" charset="0"/>
                <a:cs typeface="Tahoma" pitchFamily="34" charset="0"/>
              </a:rPr>
              <a:t>Challenge: Need for office furniture arises at specific times, which are hard to predict for the company</a:t>
            </a:r>
          </a:p>
          <a:p>
            <a:pPr marL="266700" indent="-266700">
              <a:spcBef>
                <a:spcPts val="600"/>
              </a:spcBef>
              <a:spcAft>
                <a:spcPts val="600"/>
              </a:spcAft>
              <a:buClr>
                <a:schemeClr val="tx2"/>
              </a:buClr>
              <a:buSzPct val="120000"/>
              <a:buFont typeface="Tahoma" pitchFamily="34" charset="0"/>
              <a:buChar char="›"/>
              <a:tabLst>
                <a:tab pos="266700" algn="l"/>
              </a:tabLst>
            </a:pPr>
            <a:r>
              <a:rPr lang="en-US" sz="2000" dirty="0">
                <a:latin typeface="Tahoma" pitchFamily="34" charset="0"/>
                <a:ea typeface="Tahoma" pitchFamily="34" charset="0"/>
                <a:cs typeface="Tahoma" pitchFamily="34" charset="0"/>
              </a:rPr>
              <a:t>t</a:t>
            </a:r>
          </a:p>
          <a:p>
            <a:pPr marL="266700" indent="-266700">
              <a:spcBef>
                <a:spcPts val="600"/>
              </a:spcBef>
              <a:spcAft>
                <a:spcPts val="600"/>
              </a:spcAft>
              <a:buClr>
                <a:schemeClr val="tx2"/>
              </a:buClr>
              <a:buSzPct val="120000"/>
              <a:buFont typeface="Tahoma" pitchFamily="34" charset="0"/>
              <a:buChar char="›"/>
              <a:tabLst>
                <a:tab pos="266700" algn="l"/>
              </a:tabLst>
            </a:pPr>
            <a:endParaRPr lang="en-US" sz="2000" dirty="0">
              <a:latin typeface="Tahoma" pitchFamily="34" charset="0"/>
              <a:ea typeface="Tahoma" pitchFamily="34" charset="0"/>
              <a:cs typeface="Tahoma" pitchFamily="34" charset="0"/>
            </a:endParaRPr>
          </a:p>
        </p:txBody>
      </p:sp>
      <p:pic>
        <p:nvPicPr>
          <p:cNvPr id="6149" name="Picture 6" descr="\\Jupiter\users$\Leon\Mijn afbeeldingen\meubelen1.jpg"/>
          <p:cNvPicPr>
            <a:picLocks noChangeAspect="1" noChangeArrowheads="1"/>
          </p:cNvPicPr>
          <p:nvPr/>
        </p:nvPicPr>
        <p:blipFill>
          <a:blip r:embed="rId3" cstate="print"/>
          <a:srcRect/>
          <a:stretch>
            <a:fillRect/>
          </a:stretch>
        </p:blipFill>
        <p:spPr bwMode="auto">
          <a:xfrm>
            <a:off x="2495601" y="1896616"/>
            <a:ext cx="2325053" cy="2036440"/>
          </a:xfrm>
          <a:prstGeom prst="rect">
            <a:avLst/>
          </a:prstGeom>
          <a:noFill/>
          <a:ln w="9525">
            <a:noFill/>
            <a:miter lim="800000"/>
            <a:headEnd/>
            <a:tailEnd/>
          </a:ln>
        </p:spPr>
      </p:pic>
      <p:pic>
        <p:nvPicPr>
          <p:cNvPr id="6150" name="Picture 8" descr="\\Jupiter\users$\Leon\Mijn afbeeldingen\projectinrichting.jpg"/>
          <p:cNvPicPr>
            <a:picLocks noChangeAspect="1" noChangeArrowheads="1"/>
          </p:cNvPicPr>
          <p:nvPr/>
        </p:nvPicPr>
        <p:blipFill>
          <a:blip r:embed="rId4" cstate="print"/>
          <a:srcRect/>
          <a:stretch>
            <a:fillRect/>
          </a:stretch>
        </p:blipFill>
        <p:spPr bwMode="auto">
          <a:xfrm>
            <a:off x="2495600" y="4625306"/>
            <a:ext cx="6705600" cy="1323975"/>
          </a:xfrm>
          <a:prstGeom prst="rect">
            <a:avLst/>
          </a:prstGeom>
          <a:noFill/>
          <a:ln w="9525">
            <a:noFill/>
            <a:miter lim="800000"/>
            <a:headEnd/>
            <a:tailEnd/>
          </a:ln>
        </p:spPr>
      </p:pic>
      <p:sp>
        <p:nvSpPr>
          <p:cNvPr id="7" name="Foliennummernplatzhalter 6"/>
          <p:cNvSpPr>
            <a:spLocks noGrp="1"/>
          </p:cNvSpPr>
          <p:nvPr>
            <p:ph type="sldNum" sz="quarter" idx="10"/>
          </p:nvPr>
        </p:nvSpPr>
        <p:spPr/>
        <p:txBody>
          <a:bodyPr/>
          <a:lstStyle/>
          <a:p>
            <a:fld id="{3DE7BEAA-F989-4769-9ACA-0668808EC036}" type="slidenum">
              <a:rPr lang="de-DE" smtClean="0"/>
              <a:pPr/>
              <a:t>3</a:t>
            </a:fld>
            <a:endParaRPr lang="de-DE"/>
          </a:p>
        </p:txBody>
      </p:sp>
      <p:sp>
        <p:nvSpPr>
          <p:cNvPr id="8" name="Fußzeilenplatzhalter 7"/>
          <p:cNvSpPr>
            <a:spLocks noGrp="1"/>
          </p:cNvSpPr>
          <p:nvPr>
            <p:ph type="ftr" sz="quarter" idx="11"/>
          </p:nvPr>
        </p:nvSpPr>
        <p:spPr/>
        <p:txBody>
          <a:bodyPr/>
          <a:lstStyle/>
          <a:p>
            <a:r>
              <a:rPr lang="fi-FI" dirty="0"/>
              <a:t>© Koen H. Pauwels   / / / </a:t>
            </a:r>
            <a:endParaRPr lang="de-D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p:txBody>
          <a:bodyPr>
            <a:normAutofit/>
          </a:bodyPr>
          <a:lstStyle/>
          <a:p>
            <a:r>
              <a:rPr lang="en-US" dirty="0"/>
              <a:t>Their Problem: 1 Euro More or Less?</a:t>
            </a:r>
          </a:p>
        </p:txBody>
      </p:sp>
      <p:sp>
        <p:nvSpPr>
          <p:cNvPr id="8205" name="Text Box 1041"/>
          <p:cNvSpPr txBox="1">
            <a:spLocks noChangeArrowheads="1"/>
          </p:cNvSpPr>
          <p:nvPr/>
        </p:nvSpPr>
        <p:spPr bwMode="auto">
          <a:xfrm>
            <a:off x="4495800" y="6019800"/>
            <a:ext cx="1752600" cy="336550"/>
          </a:xfrm>
          <a:prstGeom prst="rect">
            <a:avLst/>
          </a:prstGeom>
          <a:noFill/>
          <a:ln w="9525">
            <a:noFill/>
            <a:miter lim="800000"/>
            <a:headEnd/>
            <a:tailEnd/>
          </a:ln>
        </p:spPr>
        <p:txBody>
          <a:bodyPr>
            <a:spAutoFit/>
          </a:bodyPr>
          <a:lstStyle/>
          <a:p>
            <a:pPr>
              <a:spcBef>
                <a:spcPct val="50000"/>
              </a:spcBef>
            </a:pPr>
            <a:r>
              <a:rPr lang="nl-NL" sz="1600" dirty="0">
                <a:solidFill>
                  <a:schemeClr val="bg2"/>
                </a:solidFill>
                <a:latin typeface="Tahoma" pitchFamily="34" charset="0"/>
              </a:rPr>
              <a:t>SEO</a:t>
            </a:r>
          </a:p>
        </p:txBody>
      </p:sp>
      <p:sp>
        <p:nvSpPr>
          <p:cNvPr id="8207" name="Text Box 1043"/>
          <p:cNvSpPr txBox="1">
            <a:spLocks noChangeArrowheads="1"/>
          </p:cNvSpPr>
          <p:nvPr/>
        </p:nvSpPr>
        <p:spPr bwMode="auto">
          <a:xfrm>
            <a:off x="8058150" y="4643446"/>
            <a:ext cx="1752600" cy="336550"/>
          </a:xfrm>
          <a:prstGeom prst="rect">
            <a:avLst/>
          </a:prstGeom>
          <a:noFill/>
          <a:ln w="9525">
            <a:noFill/>
            <a:miter lim="800000"/>
            <a:headEnd/>
            <a:tailEnd/>
          </a:ln>
        </p:spPr>
        <p:txBody>
          <a:bodyPr>
            <a:spAutoFit/>
          </a:bodyPr>
          <a:lstStyle/>
          <a:p>
            <a:pPr>
              <a:spcBef>
                <a:spcPct val="50000"/>
              </a:spcBef>
            </a:pPr>
            <a:r>
              <a:rPr lang="nl-NL" sz="1600" dirty="0">
                <a:solidFill>
                  <a:schemeClr val="bg2"/>
                </a:solidFill>
                <a:latin typeface="Tahoma" pitchFamily="34" charset="0"/>
              </a:rPr>
              <a:t>Flyers</a:t>
            </a:r>
          </a:p>
        </p:txBody>
      </p:sp>
      <p:sp>
        <p:nvSpPr>
          <p:cNvPr id="8208" name="Text Box 1044"/>
          <p:cNvSpPr txBox="1">
            <a:spLocks noChangeArrowheads="1"/>
          </p:cNvSpPr>
          <p:nvPr/>
        </p:nvSpPr>
        <p:spPr bwMode="auto">
          <a:xfrm>
            <a:off x="6781800" y="6096000"/>
            <a:ext cx="1752600" cy="336550"/>
          </a:xfrm>
          <a:prstGeom prst="rect">
            <a:avLst/>
          </a:prstGeom>
          <a:noFill/>
          <a:ln w="9525">
            <a:noFill/>
            <a:miter lim="800000"/>
            <a:headEnd/>
            <a:tailEnd/>
          </a:ln>
        </p:spPr>
        <p:txBody>
          <a:bodyPr>
            <a:spAutoFit/>
          </a:bodyPr>
          <a:lstStyle/>
          <a:p>
            <a:pPr>
              <a:spcBef>
                <a:spcPct val="50000"/>
              </a:spcBef>
            </a:pPr>
            <a:r>
              <a:rPr lang="nl-NL" sz="1600" dirty="0">
                <a:solidFill>
                  <a:schemeClr val="bg2"/>
                </a:solidFill>
                <a:latin typeface="Tahoma" pitchFamily="34" charset="0"/>
              </a:rPr>
              <a:t>Fax</a:t>
            </a:r>
          </a:p>
        </p:txBody>
      </p:sp>
      <p:sp>
        <p:nvSpPr>
          <p:cNvPr id="8215" name="Text Box 1052"/>
          <p:cNvSpPr txBox="1">
            <a:spLocks noChangeArrowheads="1"/>
          </p:cNvSpPr>
          <p:nvPr/>
        </p:nvSpPr>
        <p:spPr bwMode="auto">
          <a:xfrm>
            <a:off x="5867400" y="2514600"/>
            <a:ext cx="381000" cy="369332"/>
          </a:xfrm>
          <a:prstGeom prst="rect">
            <a:avLst/>
          </a:prstGeom>
          <a:noFill/>
          <a:ln w="9525">
            <a:noFill/>
            <a:miter lim="800000"/>
            <a:headEnd/>
            <a:tailEnd/>
          </a:ln>
        </p:spPr>
        <p:txBody>
          <a:bodyPr>
            <a:spAutoFit/>
          </a:bodyPr>
          <a:lstStyle/>
          <a:p>
            <a:pPr>
              <a:spcBef>
                <a:spcPct val="50000"/>
              </a:spcBef>
            </a:pPr>
            <a:r>
              <a:rPr lang="nl-NL" dirty="0">
                <a:latin typeface="Tahoma" pitchFamily="34" charset="0"/>
              </a:rPr>
              <a:t>?</a:t>
            </a:r>
          </a:p>
        </p:txBody>
      </p:sp>
      <p:grpSp>
        <p:nvGrpSpPr>
          <p:cNvPr id="2" name="Gruppieren 25"/>
          <p:cNvGrpSpPr/>
          <p:nvPr/>
        </p:nvGrpSpPr>
        <p:grpSpPr>
          <a:xfrm>
            <a:off x="2279576" y="1772816"/>
            <a:ext cx="7200800" cy="4824536"/>
            <a:chOff x="1371600" y="1772816"/>
            <a:chExt cx="6465168" cy="4364459"/>
          </a:xfrm>
        </p:grpSpPr>
        <p:pic>
          <p:nvPicPr>
            <p:cNvPr id="8196" name="Picture 1031" descr="\\Jupiter\users$\Leon\Mijn afbeeldingen\Euro.jpg"/>
            <p:cNvPicPr>
              <a:picLocks noChangeAspect="1" noChangeArrowheads="1"/>
            </p:cNvPicPr>
            <p:nvPr/>
          </p:nvPicPr>
          <p:blipFill>
            <a:blip r:embed="rId3" cstate="print"/>
            <a:srcRect/>
            <a:stretch>
              <a:fillRect/>
            </a:stretch>
          </p:blipFill>
          <p:spPr bwMode="auto">
            <a:xfrm>
              <a:off x="3733800" y="3200400"/>
              <a:ext cx="1485900" cy="982663"/>
            </a:xfrm>
            <a:prstGeom prst="rect">
              <a:avLst/>
            </a:prstGeom>
            <a:noFill/>
            <a:ln w="9525">
              <a:noFill/>
              <a:miter lim="800000"/>
              <a:headEnd/>
              <a:tailEnd/>
            </a:ln>
          </p:spPr>
        </p:pic>
        <p:pic>
          <p:nvPicPr>
            <p:cNvPr id="8197" name="Picture 1032" descr="\\Jupiter\users$\Leon\Mijn afbeeldingen\emailmark.jpg"/>
            <p:cNvPicPr>
              <a:picLocks noChangeAspect="1" noChangeArrowheads="1"/>
            </p:cNvPicPr>
            <p:nvPr/>
          </p:nvPicPr>
          <p:blipFill>
            <a:blip r:embed="rId4" cstate="print"/>
            <a:srcRect/>
            <a:stretch>
              <a:fillRect/>
            </a:stretch>
          </p:blipFill>
          <p:spPr bwMode="auto">
            <a:xfrm>
              <a:off x="5638800" y="1905000"/>
              <a:ext cx="1417638" cy="1074738"/>
            </a:xfrm>
            <a:prstGeom prst="rect">
              <a:avLst/>
            </a:prstGeom>
            <a:noFill/>
            <a:ln w="9525">
              <a:noFill/>
              <a:miter lim="800000"/>
              <a:headEnd/>
              <a:tailEnd/>
            </a:ln>
          </p:spPr>
        </p:pic>
        <p:pic>
          <p:nvPicPr>
            <p:cNvPr id="8198" name="Picture 1033" descr="\\Jupiter\users$\Leon\Mijn afbeeldingen\Google Adwords2.jpg"/>
            <p:cNvPicPr>
              <a:picLocks noChangeAspect="1" noChangeArrowheads="1"/>
            </p:cNvPicPr>
            <p:nvPr/>
          </p:nvPicPr>
          <p:blipFill>
            <a:blip r:embed="rId5" cstate="print"/>
            <a:srcRect/>
            <a:stretch>
              <a:fillRect/>
            </a:stretch>
          </p:blipFill>
          <p:spPr bwMode="auto">
            <a:xfrm>
              <a:off x="1752600" y="1905000"/>
              <a:ext cx="1279525" cy="993775"/>
            </a:xfrm>
            <a:prstGeom prst="rect">
              <a:avLst/>
            </a:prstGeom>
            <a:noFill/>
            <a:ln w="9525">
              <a:noFill/>
              <a:miter lim="800000"/>
              <a:headEnd/>
              <a:tailEnd/>
            </a:ln>
          </p:spPr>
        </p:pic>
        <p:pic>
          <p:nvPicPr>
            <p:cNvPr id="8199" name="Picture 1034" descr="\\Jupiter\users$\Leon\Mijn afbeeldingen\catalogus.jpg"/>
            <p:cNvPicPr>
              <a:picLocks noChangeAspect="1" noChangeArrowheads="1"/>
            </p:cNvPicPr>
            <p:nvPr/>
          </p:nvPicPr>
          <p:blipFill>
            <a:blip r:embed="rId6" cstate="print"/>
            <a:srcRect/>
            <a:stretch>
              <a:fillRect/>
            </a:stretch>
          </p:blipFill>
          <p:spPr bwMode="auto">
            <a:xfrm>
              <a:off x="1371600" y="3657600"/>
              <a:ext cx="1131888" cy="949325"/>
            </a:xfrm>
            <a:prstGeom prst="rect">
              <a:avLst/>
            </a:prstGeom>
            <a:noFill/>
            <a:ln w="9525">
              <a:noFill/>
              <a:miter lim="800000"/>
              <a:headEnd/>
              <a:tailEnd/>
            </a:ln>
          </p:spPr>
        </p:pic>
        <p:pic>
          <p:nvPicPr>
            <p:cNvPr id="8200" name="Picture 1035" descr="\\Jupiter\users$\Leon\Mijn afbeeldingen\SEO.jpg"/>
            <p:cNvPicPr>
              <a:picLocks noChangeAspect="1" noChangeArrowheads="1"/>
            </p:cNvPicPr>
            <p:nvPr/>
          </p:nvPicPr>
          <p:blipFill>
            <a:blip r:embed="rId7" cstate="print"/>
            <a:srcRect/>
            <a:stretch>
              <a:fillRect/>
            </a:stretch>
          </p:blipFill>
          <p:spPr bwMode="auto">
            <a:xfrm>
              <a:off x="2819400" y="4953000"/>
              <a:ext cx="1497013" cy="1154113"/>
            </a:xfrm>
            <a:prstGeom prst="rect">
              <a:avLst/>
            </a:prstGeom>
            <a:noFill/>
            <a:ln w="9525">
              <a:noFill/>
              <a:miter lim="800000"/>
              <a:headEnd/>
              <a:tailEnd/>
            </a:ln>
          </p:spPr>
        </p:pic>
        <p:pic>
          <p:nvPicPr>
            <p:cNvPr id="8201" name="Picture 1036" descr="\\Jupiter\users$\Leon\Mijn afbeeldingen\website.jpg"/>
            <p:cNvPicPr>
              <a:picLocks noChangeAspect="1" noChangeArrowheads="1"/>
            </p:cNvPicPr>
            <p:nvPr/>
          </p:nvPicPr>
          <p:blipFill>
            <a:blip r:embed="rId8" cstate="print"/>
            <a:srcRect/>
            <a:stretch>
              <a:fillRect/>
            </a:stretch>
          </p:blipFill>
          <p:spPr bwMode="auto">
            <a:xfrm>
              <a:off x="3851920" y="1772816"/>
              <a:ext cx="1189038" cy="892175"/>
            </a:xfrm>
            <a:prstGeom prst="rect">
              <a:avLst/>
            </a:prstGeom>
            <a:noFill/>
            <a:ln w="9525">
              <a:noFill/>
              <a:miter lim="800000"/>
              <a:headEnd/>
              <a:tailEnd/>
            </a:ln>
          </p:spPr>
        </p:pic>
        <p:sp>
          <p:nvSpPr>
            <p:cNvPr id="8202" name="Text Box 1038"/>
            <p:cNvSpPr txBox="1">
              <a:spLocks noChangeArrowheads="1"/>
            </p:cNvSpPr>
            <p:nvPr/>
          </p:nvSpPr>
          <p:spPr bwMode="auto">
            <a:xfrm>
              <a:off x="6084168" y="2780928"/>
              <a:ext cx="1752600" cy="306269"/>
            </a:xfrm>
            <a:prstGeom prst="rect">
              <a:avLst/>
            </a:prstGeom>
            <a:noFill/>
            <a:ln w="9525">
              <a:noFill/>
              <a:miter lim="800000"/>
              <a:headEnd/>
              <a:tailEnd/>
            </a:ln>
          </p:spPr>
          <p:txBody>
            <a:bodyPr>
              <a:spAutoFit/>
            </a:bodyPr>
            <a:lstStyle/>
            <a:p>
              <a:pPr>
                <a:spcBef>
                  <a:spcPct val="50000"/>
                </a:spcBef>
              </a:pPr>
              <a:r>
                <a:rPr lang="nl-NL" sz="1600" dirty="0">
                  <a:latin typeface="Tahoma" pitchFamily="34" charset="0"/>
                </a:rPr>
                <a:t>E-mail marketing</a:t>
              </a:r>
            </a:p>
          </p:txBody>
        </p:sp>
        <p:sp>
          <p:nvSpPr>
            <p:cNvPr id="8203" name="Text Box 1039"/>
            <p:cNvSpPr txBox="1">
              <a:spLocks noChangeArrowheads="1"/>
            </p:cNvSpPr>
            <p:nvPr/>
          </p:nvSpPr>
          <p:spPr bwMode="auto">
            <a:xfrm>
              <a:off x="1676400" y="4648200"/>
              <a:ext cx="1752600" cy="306269"/>
            </a:xfrm>
            <a:prstGeom prst="rect">
              <a:avLst/>
            </a:prstGeom>
            <a:noFill/>
            <a:ln w="9525">
              <a:noFill/>
              <a:miter lim="800000"/>
              <a:headEnd/>
              <a:tailEnd/>
            </a:ln>
          </p:spPr>
          <p:txBody>
            <a:bodyPr>
              <a:spAutoFit/>
            </a:bodyPr>
            <a:lstStyle/>
            <a:p>
              <a:pPr>
                <a:spcBef>
                  <a:spcPct val="50000"/>
                </a:spcBef>
              </a:pPr>
              <a:r>
                <a:rPr lang="nl-NL" sz="1600" dirty="0">
                  <a:latin typeface="Tahoma" pitchFamily="34" charset="0"/>
                </a:rPr>
                <a:t>Catalogs</a:t>
              </a:r>
            </a:p>
          </p:txBody>
        </p:sp>
        <p:sp>
          <p:nvSpPr>
            <p:cNvPr id="8204" name="Text Box 1040"/>
            <p:cNvSpPr txBox="1">
              <a:spLocks noChangeArrowheads="1"/>
            </p:cNvSpPr>
            <p:nvPr/>
          </p:nvSpPr>
          <p:spPr bwMode="auto">
            <a:xfrm>
              <a:off x="3779912" y="2780928"/>
              <a:ext cx="1752600" cy="306269"/>
            </a:xfrm>
            <a:prstGeom prst="rect">
              <a:avLst/>
            </a:prstGeom>
            <a:noFill/>
            <a:ln w="9525">
              <a:noFill/>
              <a:miter lim="800000"/>
              <a:headEnd/>
              <a:tailEnd/>
            </a:ln>
          </p:spPr>
          <p:txBody>
            <a:bodyPr>
              <a:spAutoFit/>
            </a:bodyPr>
            <a:lstStyle/>
            <a:p>
              <a:pPr>
                <a:spcBef>
                  <a:spcPct val="50000"/>
                </a:spcBef>
              </a:pPr>
              <a:r>
                <a:rPr lang="nl-NL" sz="1600" dirty="0">
                  <a:latin typeface="Tahoma" pitchFamily="34" charset="0"/>
                </a:rPr>
                <a:t>Website</a:t>
              </a:r>
            </a:p>
          </p:txBody>
        </p:sp>
        <p:sp>
          <p:nvSpPr>
            <p:cNvPr id="8206" name="Text Box 1042"/>
            <p:cNvSpPr txBox="1">
              <a:spLocks noChangeArrowheads="1"/>
            </p:cNvSpPr>
            <p:nvPr/>
          </p:nvSpPr>
          <p:spPr bwMode="auto">
            <a:xfrm>
              <a:off x="1828800" y="2971800"/>
              <a:ext cx="1752600" cy="306269"/>
            </a:xfrm>
            <a:prstGeom prst="rect">
              <a:avLst/>
            </a:prstGeom>
            <a:noFill/>
            <a:ln w="9525">
              <a:noFill/>
              <a:miter lim="800000"/>
              <a:headEnd/>
              <a:tailEnd/>
            </a:ln>
          </p:spPr>
          <p:txBody>
            <a:bodyPr>
              <a:spAutoFit/>
            </a:bodyPr>
            <a:lstStyle/>
            <a:p>
              <a:pPr>
                <a:spcBef>
                  <a:spcPct val="50000"/>
                </a:spcBef>
              </a:pPr>
              <a:r>
                <a:rPr lang="nl-NL" sz="1600" dirty="0">
                  <a:latin typeface="Tahoma" pitchFamily="34" charset="0"/>
                </a:rPr>
                <a:t>Adwords</a:t>
              </a:r>
            </a:p>
          </p:txBody>
        </p:sp>
        <p:sp>
          <p:nvSpPr>
            <p:cNvPr id="8209" name="Text Box 1046"/>
            <p:cNvSpPr txBox="1">
              <a:spLocks noChangeArrowheads="1"/>
            </p:cNvSpPr>
            <p:nvPr/>
          </p:nvSpPr>
          <p:spPr bwMode="auto">
            <a:xfrm>
              <a:off x="3124200" y="2819400"/>
              <a:ext cx="381000" cy="338554"/>
            </a:xfrm>
            <a:prstGeom prst="rect">
              <a:avLst/>
            </a:prstGeom>
            <a:noFill/>
            <a:ln w="9525">
              <a:noFill/>
              <a:miter lim="800000"/>
              <a:headEnd/>
              <a:tailEnd/>
            </a:ln>
          </p:spPr>
          <p:txBody>
            <a:bodyPr>
              <a:spAutoFit/>
            </a:bodyPr>
            <a:lstStyle/>
            <a:p>
              <a:pPr>
                <a:spcBef>
                  <a:spcPct val="50000"/>
                </a:spcBef>
              </a:pPr>
              <a:r>
                <a:rPr lang="nl-NL" dirty="0">
                  <a:latin typeface="Tahoma" pitchFamily="34" charset="0"/>
                </a:rPr>
                <a:t>?</a:t>
              </a:r>
            </a:p>
          </p:txBody>
        </p:sp>
        <p:sp>
          <p:nvSpPr>
            <p:cNvPr id="8210" name="Text Box 1047"/>
            <p:cNvSpPr txBox="1">
              <a:spLocks noChangeArrowheads="1"/>
            </p:cNvSpPr>
            <p:nvPr/>
          </p:nvSpPr>
          <p:spPr bwMode="auto">
            <a:xfrm>
              <a:off x="3124200" y="3962400"/>
              <a:ext cx="381000" cy="338554"/>
            </a:xfrm>
            <a:prstGeom prst="rect">
              <a:avLst/>
            </a:prstGeom>
            <a:noFill/>
            <a:ln w="9525">
              <a:noFill/>
              <a:miter lim="800000"/>
              <a:headEnd/>
              <a:tailEnd/>
            </a:ln>
          </p:spPr>
          <p:txBody>
            <a:bodyPr>
              <a:spAutoFit/>
            </a:bodyPr>
            <a:lstStyle/>
            <a:p>
              <a:pPr>
                <a:spcBef>
                  <a:spcPct val="50000"/>
                </a:spcBef>
              </a:pPr>
              <a:r>
                <a:rPr lang="nl-NL" dirty="0">
                  <a:latin typeface="Tahoma" pitchFamily="34" charset="0"/>
                </a:rPr>
                <a:t>?</a:t>
              </a:r>
            </a:p>
          </p:txBody>
        </p:sp>
        <p:sp>
          <p:nvSpPr>
            <p:cNvPr id="8211" name="Text Box 1048"/>
            <p:cNvSpPr txBox="1">
              <a:spLocks noChangeArrowheads="1"/>
            </p:cNvSpPr>
            <p:nvPr/>
          </p:nvSpPr>
          <p:spPr bwMode="auto">
            <a:xfrm>
              <a:off x="3733800" y="4495800"/>
              <a:ext cx="381000" cy="338554"/>
            </a:xfrm>
            <a:prstGeom prst="rect">
              <a:avLst/>
            </a:prstGeom>
            <a:noFill/>
            <a:ln w="9525">
              <a:noFill/>
              <a:miter lim="800000"/>
              <a:headEnd/>
              <a:tailEnd/>
            </a:ln>
          </p:spPr>
          <p:txBody>
            <a:bodyPr>
              <a:spAutoFit/>
            </a:bodyPr>
            <a:lstStyle/>
            <a:p>
              <a:pPr>
                <a:spcBef>
                  <a:spcPct val="50000"/>
                </a:spcBef>
              </a:pPr>
              <a:r>
                <a:rPr lang="nl-NL" dirty="0">
                  <a:latin typeface="Tahoma" pitchFamily="34" charset="0"/>
                </a:rPr>
                <a:t>?</a:t>
              </a:r>
            </a:p>
          </p:txBody>
        </p:sp>
        <p:sp>
          <p:nvSpPr>
            <p:cNvPr id="8212" name="Text Box 1049"/>
            <p:cNvSpPr txBox="1">
              <a:spLocks noChangeArrowheads="1"/>
            </p:cNvSpPr>
            <p:nvPr/>
          </p:nvSpPr>
          <p:spPr bwMode="auto">
            <a:xfrm>
              <a:off x="5029200" y="4419600"/>
              <a:ext cx="381000" cy="338554"/>
            </a:xfrm>
            <a:prstGeom prst="rect">
              <a:avLst/>
            </a:prstGeom>
            <a:noFill/>
            <a:ln w="9525">
              <a:noFill/>
              <a:miter lim="800000"/>
              <a:headEnd/>
              <a:tailEnd/>
            </a:ln>
          </p:spPr>
          <p:txBody>
            <a:bodyPr>
              <a:spAutoFit/>
            </a:bodyPr>
            <a:lstStyle/>
            <a:p>
              <a:pPr>
                <a:spcBef>
                  <a:spcPct val="50000"/>
                </a:spcBef>
              </a:pPr>
              <a:r>
                <a:rPr lang="nl-NL" dirty="0">
                  <a:latin typeface="Tahoma" pitchFamily="34" charset="0"/>
                </a:rPr>
                <a:t>?</a:t>
              </a:r>
            </a:p>
          </p:txBody>
        </p:sp>
        <p:sp>
          <p:nvSpPr>
            <p:cNvPr id="8213" name="Text Box 1050"/>
            <p:cNvSpPr txBox="1">
              <a:spLocks noChangeArrowheads="1"/>
            </p:cNvSpPr>
            <p:nvPr/>
          </p:nvSpPr>
          <p:spPr bwMode="auto">
            <a:xfrm>
              <a:off x="5486400" y="3643314"/>
              <a:ext cx="381000" cy="338554"/>
            </a:xfrm>
            <a:prstGeom prst="rect">
              <a:avLst/>
            </a:prstGeom>
            <a:noFill/>
            <a:ln w="9525">
              <a:noFill/>
              <a:miter lim="800000"/>
              <a:headEnd/>
              <a:tailEnd/>
            </a:ln>
          </p:spPr>
          <p:txBody>
            <a:bodyPr>
              <a:spAutoFit/>
            </a:bodyPr>
            <a:lstStyle/>
            <a:p>
              <a:pPr>
                <a:spcBef>
                  <a:spcPct val="50000"/>
                </a:spcBef>
              </a:pPr>
              <a:r>
                <a:rPr lang="nl-NL" dirty="0">
                  <a:latin typeface="Tahoma" pitchFamily="34" charset="0"/>
                </a:rPr>
                <a:t>?</a:t>
              </a:r>
            </a:p>
          </p:txBody>
        </p:sp>
        <p:sp>
          <p:nvSpPr>
            <p:cNvPr id="8214" name="Text Box 1051"/>
            <p:cNvSpPr txBox="1">
              <a:spLocks noChangeArrowheads="1"/>
            </p:cNvSpPr>
            <p:nvPr/>
          </p:nvSpPr>
          <p:spPr bwMode="auto">
            <a:xfrm>
              <a:off x="5334000" y="2667000"/>
              <a:ext cx="381000" cy="338554"/>
            </a:xfrm>
            <a:prstGeom prst="rect">
              <a:avLst/>
            </a:prstGeom>
            <a:noFill/>
            <a:ln w="9525">
              <a:noFill/>
              <a:miter lim="800000"/>
              <a:headEnd/>
              <a:tailEnd/>
            </a:ln>
          </p:spPr>
          <p:txBody>
            <a:bodyPr>
              <a:spAutoFit/>
            </a:bodyPr>
            <a:lstStyle/>
            <a:p>
              <a:pPr>
                <a:spcBef>
                  <a:spcPct val="50000"/>
                </a:spcBef>
              </a:pPr>
              <a:r>
                <a:rPr lang="nl-NL" dirty="0">
                  <a:latin typeface="Tahoma" pitchFamily="34" charset="0"/>
                </a:rPr>
                <a:t>?</a:t>
              </a:r>
            </a:p>
          </p:txBody>
        </p:sp>
        <p:pic>
          <p:nvPicPr>
            <p:cNvPr id="8216" name="Picture 1053" descr="\\Jupiter\users$\Leon\Mijn afbeeldingen\fax2.jpg"/>
            <p:cNvPicPr>
              <a:picLocks noChangeAspect="1" noChangeArrowheads="1"/>
            </p:cNvPicPr>
            <p:nvPr/>
          </p:nvPicPr>
          <p:blipFill>
            <a:blip r:embed="rId9" cstate="print"/>
            <a:srcRect/>
            <a:stretch>
              <a:fillRect/>
            </a:stretch>
          </p:blipFill>
          <p:spPr bwMode="auto">
            <a:xfrm>
              <a:off x="5029200" y="4800600"/>
              <a:ext cx="1096963" cy="1336675"/>
            </a:xfrm>
            <a:prstGeom prst="rect">
              <a:avLst/>
            </a:prstGeom>
            <a:noFill/>
            <a:ln w="9525">
              <a:noFill/>
              <a:miter lim="800000"/>
              <a:headEnd/>
              <a:tailEnd/>
            </a:ln>
          </p:spPr>
        </p:pic>
        <p:pic>
          <p:nvPicPr>
            <p:cNvPr id="8217" name="Picture 9"/>
            <p:cNvPicPr>
              <a:picLocks noChangeAspect="1" noChangeArrowheads="1"/>
            </p:cNvPicPr>
            <p:nvPr/>
          </p:nvPicPr>
          <p:blipFill>
            <a:blip r:embed="rId10" cstate="print"/>
            <a:srcRect l="41145" t="23128" r="29466" b="25716"/>
            <a:stretch>
              <a:fillRect/>
            </a:stretch>
          </p:blipFill>
          <p:spPr bwMode="auto">
            <a:xfrm rot="21306201">
              <a:off x="6547324" y="3429000"/>
              <a:ext cx="806450" cy="1123950"/>
            </a:xfrm>
            <a:prstGeom prst="rect">
              <a:avLst/>
            </a:prstGeom>
            <a:noFill/>
            <a:ln w="9525">
              <a:noFill/>
              <a:miter lim="800000"/>
              <a:headEnd/>
              <a:tailEnd/>
            </a:ln>
          </p:spPr>
        </p:pic>
      </p:grpSp>
      <p:sp>
        <p:nvSpPr>
          <p:cNvPr id="27" name="Foliennummernplatzhalter 26"/>
          <p:cNvSpPr>
            <a:spLocks noGrp="1"/>
          </p:cNvSpPr>
          <p:nvPr>
            <p:ph type="sldNum" sz="quarter" idx="10"/>
          </p:nvPr>
        </p:nvSpPr>
        <p:spPr/>
        <p:txBody>
          <a:bodyPr/>
          <a:lstStyle/>
          <a:p>
            <a:fld id="{3DE7BEAA-F989-4769-9ACA-0668808EC036}" type="slidenum">
              <a:rPr lang="de-DE" smtClean="0"/>
              <a:pPr/>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hteck 83"/>
          <p:cNvSpPr/>
          <p:nvPr/>
        </p:nvSpPr>
        <p:spPr bwMode="auto">
          <a:xfrm>
            <a:off x="1703512" y="1556792"/>
            <a:ext cx="8712968" cy="14401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de-DE" sz="1600">
              <a:latin typeface="Tahoma" charset="0"/>
            </a:endParaRPr>
          </a:p>
        </p:txBody>
      </p:sp>
      <p:sp>
        <p:nvSpPr>
          <p:cNvPr id="115714" name="Rectangle 2"/>
          <p:cNvSpPr>
            <a:spLocks noGrp="1" noChangeArrowheads="1"/>
          </p:cNvSpPr>
          <p:nvPr>
            <p:ph type="title" idx="4294967295"/>
          </p:nvPr>
        </p:nvSpPr>
        <p:spPr>
          <a:xfrm>
            <a:off x="1803400" y="404664"/>
            <a:ext cx="7772400" cy="792088"/>
          </a:xfrm>
        </p:spPr>
        <p:txBody>
          <a:bodyPr>
            <a:normAutofit/>
          </a:bodyPr>
          <a:lstStyle/>
          <a:p>
            <a:r>
              <a:rPr lang="nl-NL" dirty="0"/>
              <a:t>Conceptual Framework</a:t>
            </a:r>
            <a:endParaRPr lang="en-US" dirty="0"/>
          </a:p>
        </p:txBody>
      </p:sp>
      <p:grpSp>
        <p:nvGrpSpPr>
          <p:cNvPr id="2" name="Gruppieren 84"/>
          <p:cNvGrpSpPr/>
          <p:nvPr/>
        </p:nvGrpSpPr>
        <p:grpSpPr>
          <a:xfrm>
            <a:off x="2441574" y="1196753"/>
            <a:ext cx="7686874" cy="5358507"/>
            <a:chOff x="917575" y="1095375"/>
            <a:chExt cx="7399338" cy="5070475"/>
          </a:xfrm>
        </p:grpSpPr>
        <p:grpSp>
          <p:nvGrpSpPr>
            <p:cNvPr id="3" name="Group 4"/>
            <p:cNvGrpSpPr>
              <a:grpSpLocks/>
            </p:cNvGrpSpPr>
            <p:nvPr/>
          </p:nvGrpSpPr>
          <p:grpSpPr bwMode="auto">
            <a:xfrm>
              <a:off x="3668713" y="1643063"/>
              <a:ext cx="1798637" cy="1223962"/>
              <a:chOff x="1984" y="3"/>
              <a:chExt cx="1927" cy="1248"/>
            </a:xfrm>
          </p:grpSpPr>
          <p:sp>
            <p:nvSpPr>
              <p:cNvPr id="115717" name="Rectangle 5"/>
              <p:cNvSpPr>
                <a:spLocks noChangeArrowheads="1"/>
              </p:cNvSpPr>
              <p:nvPr/>
            </p:nvSpPr>
            <p:spPr bwMode="auto">
              <a:xfrm>
                <a:off x="1984" y="21"/>
                <a:ext cx="1927" cy="1230"/>
              </a:xfrm>
              <a:prstGeom prst="rect">
                <a:avLst/>
              </a:prstGeom>
              <a:solidFill>
                <a:srgbClr val="000000"/>
              </a:solidFill>
              <a:ln w="9525">
                <a:solidFill>
                  <a:srgbClr val="000000"/>
                </a:solidFill>
                <a:miter lim="800000"/>
                <a:headEnd/>
                <a:tailEnd/>
              </a:ln>
            </p:spPr>
            <p:txBody>
              <a:bodyPr/>
              <a:lstStyle/>
              <a:p>
                <a:endParaRPr lang="en-US" dirty="0">
                  <a:latin typeface="Tahoma" pitchFamily="34" charset="0"/>
                </a:endParaRPr>
              </a:p>
            </p:txBody>
          </p:sp>
          <p:pic>
            <p:nvPicPr>
              <p:cNvPr id="115718" name="Picture 6"/>
              <p:cNvPicPr>
                <a:picLocks noChangeAspect="1" noChangeArrowheads="1"/>
              </p:cNvPicPr>
              <p:nvPr/>
            </p:nvPicPr>
            <p:blipFill>
              <a:blip r:embed="rId3" cstate="print"/>
              <a:srcRect/>
              <a:stretch>
                <a:fillRect/>
              </a:stretch>
            </p:blipFill>
            <p:spPr bwMode="auto">
              <a:xfrm>
                <a:off x="1984" y="22"/>
                <a:ext cx="1927" cy="1229"/>
              </a:xfrm>
              <a:prstGeom prst="rect">
                <a:avLst/>
              </a:prstGeom>
              <a:noFill/>
              <a:ln w="9525">
                <a:solidFill>
                  <a:srgbClr val="000000"/>
                </a:solidFill>
                <a:miter lim="800000"/>
                <a:headEnd/>
                <a:tailEnd/>
              </a:ln>
            </p:spPr>
          </p:pic>
          <p:sp>
            <p:nvSpPr>
              <p:cNvPr id="115719" name="Rectangle 7"/>
              <p:cNvSpPr>
                <a:spLocks noChangeArrowheads="1"/>
              </p:cNvSpPr>
              <p:nvPr/>
            </p:nvSpPr>
            <p:spPr bwMode="auto">
              <a:xfrm>
                <a:off x="1984" y="21"/>
                <a:ext cx="1927" cy="1230"/>
              </a:xfrm>
              <a:prstGeom prst="rect">
                <a:avLst/>
              </a:prstGeom>
              <a:solidFill>
                <a:srgbClr val="000000"/>
              </a:solidFill>
              <a:ln w="9525">
                <a:solidFill>
                  <a:srgbClr val="000000"/>
                </a:solidFill>
                <a:miter lim="800000"/>
                <a:headEnd/>
                <a:tailEnd/>
              </a:ln>
            </p:spPr>
            <p:txBody>
              <a:bodyPr/>
              <a:lstStyle/>
              <a:p>
                <a:endParaRPr lang="en-US" dirty="0">
                  <a:latin typeface="Tahoma" pitchFamily="34" charset="0"/>
                </a:endParaRPr>
              </a:p>
            </p:txBody>
          </p:sp>
          <p:sp>
            <p:nvSpPr>
              <p:cNvPr id="115720" name="Rectangle 8"/>
              <p:cNvSpPr>
                <a:spLocks noChangeArrowheads="1"/>
              </p:cNvSpPr>
              <p:nvPr/>
            </p:nvSpPr>
            <p:spPr bwMode="auto">
              <a:xfrm>
                <a:off x="1984" y="3"/>
                <a:ext cx="1927" cy="1229"/>
              </a:xfrm>
              <a:prstGeom prst="rect">
                <a:avLst/>
              </a:prstGeom>
              <a:solidFill>
                <a:srgbClr val="FFFFFF"/>
              </a:solidFill>
              <a:ln w="9525">
                <a:solidFill>
                  <a:srgbClr val="000000"/>
                </a:solidFill>
                <a:miter lim="800000"/>
                <a:headEnd/>
                <a:tailEnd/>
              </a:ln>
            </p:spPr>
            <p:txBody>
              <a:bodyPr/>
              <a:lstStyle/>
              <a:p>
                <a:endParaRPr lang="en-US" dirty="0">
                  <a:latin typeface="Tahoma" pitchFamily="34" charset="0"/>
                </a:endParaRPr>
              </a:p>
            </p:txBody>
          </p:sp>
          <p:sp>
            <p:nvSpPr>
              <p:cNvPr id="115721" name="Rectangle 9"/>
              <p:cNvSpPr>
                <a:spLocks noChangeArrowheads="1"/>
              </p:cNvSpPr>
              <p:nvPr/>
            </p:nvSpPr>
            <p:spPr bwMode="auto">
              <a:xfrm>
                <a:off x="1984" y="4"/>
                <a:ext cx="1927" cy="1229"/>
              </a:xfrm>
              <a:prstGeom prst="rect">
                <a:avLst/>
              </a:prstGeom>
              <a:noFill/>
              <a:ln w="8" cap="rnd">
                <a:solidFill>
                  <a:srgbClr val="000000"/>
                </a:solidFill>
                <a:miter lim="800000"/>
                <a:headEnd/>
                <a:tailEnd/>
              </a:ln>
            </p:spPr>
            <p:txBody>
              <a:bodyPr/>
              <a:lstStyle/>
              <a:p>
                <a:endParaRPr lang="en-US" dirty="0">
                  <a:latin typeface="Tahoma" pitchFamily="34" charset="0"/>
                </a:endParaRPr>
              </a:p>
            </p:txBody>
          </p:sp>
        </p:grpSp>
        <p:grpSp>
          <p:nvGrpSpPr>
            <p:cNvPr id="4" name="Group 10"/>
            <p:cNvGrpSpPr>
              <a:grpSpLocks/>
            </p:cNvGrpSpPr>
            <p:nvPr/>
          </p:nvGrpSpPr>
          <p:grpSpPr bwMode="auto">
            <a:xfrm>
              <a:off x="3668713" y="5570538"/>
              <a:ext cx="1798637" cy="595312"/>
              <a:chOff x="1984" y="4015"/>
              <a:chExt cx="1927" cy="607"/>
            </a:xfrm>
          </p:grpSpPr>
          <p:sp>
            <p:nvSpPr>
              <p:cNvPr id="115723" name="Rectangle 11"/>
              <p:cNvSpPr>
                <a:spLocks noChangeArrowheads="1"/>
              </p:cNvSpPr>
              <p:nvPr/>
            </p:nvSpPr>
            <p:spPr bwMode="auto">
              <a:xfrm>
                <a:off x="1984" y="4034"/>
                <a:ext cx="1927" cy="588"/>
              </a:xfrm>
              <a:prstGeom prst="rect">
                <a:avLst/>
              </a:prstGeom>
              <a:solidFill>
                <a:srgbClr val="000000"/>
              </a:solidFill>
              <a:ln w="9525">
                <a:solidFill>
                  <a:srgbClr val="000000"/>
                </a:solidFill>
                <a:miter lim="800000"/>
                <a:headEnd/>
                <a:tailEnd/>
              </a:ln>
            </p:spPr>
            <p:txBody>
              <a:bodyPr/>
              <a:lstStyle/>
              <a:p>
                <a:endParaRPr lang="en-US" dirty="0">
                  <a:latin typeface="Tahoma" pitchFamily="34" charset="0"/>
                </a:endParaRPr>
              </a:p>
            </p:txBody>
          </p:sp>
          <p:pic>
            <p:nvPicPr>
              <p:cNvPr id="115724" name="Picture 12"/>
              <p:cNvPicPr>
                <a:picLocks noChangeAspect="1" noChangeArrowheads="1"/>
              </p:cNvPicPr>
              <p:nvPr/>
            </p:nvPicPr>
            <p:blipFill>
              <a:blip r:embed="rId4" cstate="print"/>
              <a:srcRect/>
              <a:stretch>
                <a:fillRect/>
              </a:stretch>
            </p:blipFill>
            <p:spPr bwMode="auto">
              <a:xfrm>
                <a:off x="1985" y="4034"/>
                <a:ext cx="1926" cy="588"/>
              </a:xfrm>
              <a:prstGeom prst="rect">
                <a:avLst/>
              </a:prstGeom>
              <a:noFill/>
              <a:ln w="9525">
                <a:solidFill>
                  <a:srgbClr val="000000"/>
                </a:solidFill>
                <a:miter lim="800000"/>
                <a:headEnd/>
                <a:tailEnd/>
              </a:ln>
            </p:spPr>
          </p:pic>
          <p:sp>
            <p:nvSpPr>
              <p:cNvPr id="115725" name="Rectangle 13"/>
              <p:cNvSpPr>
                <a:spLocks noChangeArrowheads="1"/>
              </p:cNvSpPr>
              <p:nvPr/>
            </p:nvSpPr>
            <p:spPr bwMode="auto">
              <a:xfrm>
                <a:off x="1984" y="4034"/>
                <a:ext cx="1927" cy="588"/>
              </a:xfrm>
              <a:prstGeom prst="rect">
                <a:avLst/>
              </a:prstGeom>
              <a:solidFill>
                <a:srgbClr val="000000"/>
              </a:solidFill>
              <a:ln w="9525">
                <a:solidFill>
                  <a:srgbClr val="000000"/>
                </a:solidFill>
                <a:miter lim="800000"/>
                <a:headEnd/>
                <a:tailEnd/>
              </a:ln>
            </p:spPr>
            <p:txBody>
              <a:bodyPr/>
              <a:lstStyle/>
              <a:p>
                <a:endParaRPr lang="en-US" dirty="0">
                  <a:latin typeface="Tahoma" pitchFamily="34" charset="0"/>
                </a:endParaRPr>
              </a:p>
            </p:txBody>
          </p:sp>
          <p:sp>
            <p:nvSpPr>
              <p:cNvPr id="115726" name="Rectangle 14"/>
              <p:cNvSpPr>
                <a:spLocks noChangeArrowheads="1"/>
              </p:cNvSpPr>
              <p:nvPr/>
            </p:nvSpPr>
            <p:spPr bwMode="auto">
              <a:xfrm>
                <a:off x="1984" y="4015"/>
                <a:ext cx="1927" cy="589"/>
              </a:xfrm>
              <a:prstGeom prst="rect">
                <a:avLst/>
              </a:prstGeom>
              <a:solidFill>
                <a:srgbClr val="FFFFFF"/>
              </a:solidFill>
              <a:ln w="9525">
                <a:solidFill>
                  <a:srgbClr val="000000"/>
                </a:solidFill>
                <a:miter lim="800000"/>
                <a:headEnd/>
                <a:tailEnd/>
              </a:ln>
            </p:spPr>
            <p:txBody>
              <a:bodyPr/>
              <a:lstStyle/>
              <a:p>
                <a:endParaRPr lang="en-US" dirty="0">
                  <a:latin typeface="Tahoma" pitchFamily="34" charset="0"/>
                </a:endParaRPr>
              </a:p>
            </p:txBody>
          </p:sp>
          <p:sp>
            <p:nvSpPr>
              <p:cNvPr id="115727" name="Rectangle 15"/>
              <p:cNvSpPr>
                <a:spLocks noChangeArrowheads="1"/>
              </p:cNvSpPr>
              <p:nvPr/>
            </p:nvSpPr>
            <p:spPr bwMode="auto">
              <a:xfrm>
                <a:off x="1985" y="4015"/>
                <a:ext cx="1926" cy="589"/>
              </a:xfrm>
              <a:prstGeom prst="rect">
                <a:avLst/>
              </a:prstGeom>
              <a:noFill/>
              <a:ln w="8" cap="rnd">
                <a:solidFill>
                  <a:srgbClr val="000000"/>
                </a:solidFill>
                <a:miter lim="800000"/>
                <a:headEnd/>
                <a:tailEnd/>
              </a:ln>
            </p:spPr>
            <p:txBody>
              <a:bodyPr/>
              <a:lstStyle/>
              <a:p>
                <a:endParaRPr lang="en-US" dirty="0">
                  <a:latin typeface="Tahoma" pitchFamily="34" charset="0"/>
                </a:endParaRPr>
              </a:p>
            </p:txBody>
          </p:sp>
        </p:grpSp>
        <p:sp>
          <p:nvSpPr>
            <p:cNvPr id="115728" name="Line 16"/>
            <p:cNvSpPr>
              <a:spLocks noChangeShapeType="1"/>
            </p:cNvSpPr>
            <p:nvPr/>
          </p:nvSpPr>
          <p:spPr bwMode="auto">
            <a:xfrm flipV="1">
              <a:off x="2106613" y="1782763"/>
              <a:ext cx="1538287" cy="1620837"/>
            </a:xfrm>
            <a:prstGeom prst="line">
              <a:avLst/>
            </a:prstGeom>
            <a:noFill/>
            <a:ln w="28575">
              <a:solidFill>
                <a:srgbClr val="000000"/>
              </a:solidFill>
              <a:round/>
              <a:headEnd/>
              <a:tailEnd type="triangle" w="med" len="med"/>
            </a:ln>
          </p:spPr>
          <p:txBody>
            <a:bodyPr/>
            <a:lstStyle/>
            <a:p>
              <a:endParaRPr lang="en-US" dirty="0">
                <a:latin typeface="Tahoma" pitchFamily="34" charset="0"/>
              </a:endParaRPr>
            </a:p>
          </p:txBody>
        </p:sp>
        <p:sp>
          <p:nvSpPr>
            <p:cNvPr id="115729" name="Rectangle 17"/>
            <p:cNvSpPr>
              <a:spLocks noChangeArrowheads="1"/>
            </p:cNvSpPr>
            <p:nvPr/>
          </p:nvSpPr>
          <p:spPr bwMode="auto">
            <a:xfrm>
              <a:off x="1903413" y="3498850"/>
              <a:ext cx="1127964" cy="145616"/>
            </a:xfrm>
            <a:prstGeom prst="rect">
              <a:avLst/>
            </a:prstGeom>
            <a:noFill/>
            <a:ln w="9525">
              <a:noFill/>
              <a:miter lim="800000"/>
              <a:headEnd/>
              <a:tailEnd/>
            </a:ln>
          </p:spPr>
          <p:txBody>
            <a:bodyPr wrap="none" lIns="0" tIns="0" rIns="0" bIns="0">
              <a:spAutoFit/>
            </a:bodyPr>
            <a:lstStyle/>
            <a:p>
              <a:r>
                <a:rPr lang="en-US" sz="1000" b="1" dirty="0">
                  <a:solidFill>
                    <a:srgbClr val="000000"/>
                  </a:solidFill>
                  <a:latin typeface="Tahoma" pitchFamily="34" charset="0"/>
                </a:rPr>
                <a:t>ONLINE CHANNEL</a:t>
              </a:r>
              <a:endParaRPr lang="en-US" sz="3700" dirty="0">
                <a:latin typeface="Tahoma" pitchFamily="34" charset="0"/>
              </a:endParaRPr>
            </a:p>
          </p:txBody>
        </p:sp>
        <p:sp>
          <p:nvSpPr>
            <p:cNvPr id="115730" name="Rectangle 18"/>
            <p:cNvSpPr>
              <a:spLocks noChangeArrowheads="1"/>
            </p:cNvSpPr>
            <p:nvPr/>
          </p:nvSpPr>
          <p:spPr bwMode="auto">
            <a:xfrm>
              <a:off x="1903413" y="3802063"/>
              <a:ext cx="552409" cy="145616"/>
            </a:xfrm>
            <a:prstGeom prst="rect">
              <a:avLst/>
            </a:prstGeom>
            <a:noFill/>
            <a:ln w="9525">
              <a:noFill/>
              <a:miter lim="800000"/>
              <a:headEnd/>
              <a:tailEnd/>
            </a:ln>
          </p:spPr>
          <p:txBody>
            <a:bodyPr wrap="none" lIns="0" tIns="0" rIns="0" bIns="0">
              <a:spAutoFit/>
            </a:bodyPr>
            <a:lstStyle/>
            <a:p>
              <a:r>
                <a:rPr lang="en-US" sz="1000" dirty="0">
                  <a:solidFill>
                    <a:srgbClr val="000000"/>
                  </a:solidFill>
                  <a:latin typeface="Tahoma" pitchFamily="34" charset="0"/>
                </a:rPr>
                <a:t>Web visits</a:t>
              </a:r>
              <a:endParaRPr lang="en-US" sz="3700" dirty="0">
                <a:latin typeface="Tahoma" pitchFamily="34" charset="0"/>
              </a:endParaRPr>
            </a:p>
          </p:txBody>
        </p:sp>
        <p:sp>
          <p:nvSpPr>
            <p:cNvPr id="115731" name="Rectangle 19"/>
            <p:cNvSpPr>
              <a:spLocks noChangeArrowheads="1"/>
            </p:cNvSpPr>
            <p:nvPr/>
          </p:nvSpPr>
          <p:spPr bwMode="auto">
            <a:xfrm>
              <a:off x="1903413" y="4037013"/>
              <a:ext cx="1141850" cy="145616"/>
            </a:xfrm>
            <a:prstGeom prst="rect">
              <a:avLst/>
            </a:prstGeom>
            <a:noFill/>
            <a:ln w="9525">
              <a:noFill/>
              <a:miter lim="800000"/>
              <a:headEnd/>
              <a:tailEnd/>
            </a:ln>
          </p:spPr>
          <p:txBody>
            <a:bodyPr wrap="none" lIns="0" tIns="0" rIns="0" bIns="0">
              <a:spAutoFit/>
            </a:bodyPr>
            <a:lstStyle/>
            <a:p>
              <a:r>
                <a:rPr lang="en-US" sz="1000" dirty="0">
                  <a:solidFill>
                    <a:srgbClr val="000000"/>
                  </a:solidFill>
                  <a:latin typeface="Tahoma" pitchFamily="34" charset="0"/>
                </a:rPr>
                <a:t>Information requests</a:t>
              </a:r>
              <a:endParaRPr lang="en-US" sz="3700" dirty="0">
                <a:latin typeface="Tahoma" pitchFamily="34" charset="0"/>
              </a:endParaRPr>
            </a:p>
          </p:txBody>
        </p:sp>
        <p:sp>
          <p:nvSpPr>
            <p:cNvPr id="115732" name="Rectangle 20"/>
            <p:cNvSpPr>
              <a:spLocks noChangeArrowheads="1"/>
            </p:cNvSpPr>
            <p:nvPr/>
          </p:nvSpPr>
          <p:spPr bwMode="auto">
            <a:xfrm>
              <a:off x="1903413" y="4271963"/>
              <a:ext cx="849312" cy="150812"/>
            </a:xfrm>
            <a:prstGeom prst="rect">
              <a:avLst/>
            </a:prstGeom>
            <a:noFill/>
            <a:ln w="9525">
              <a:noFill/>
              <a:miter lim="800000"/>
              <a:headEnd/>
              <a:tailEnd/>
            </a:ln>
          </p:spPr>
          <p:txBody>
            <a:bodyPr wrap="none" lIns="0" tIns="0" rIns="0" bIns="0">
              <a:spAutoFit/>
            </a:bodyPr>
            <a:lstStyle/>
            <a:p>
              <a:r>
                <a:rPr lang="en-US" sz="1000" dirty="0">
                  <a:solidFill>
                    <a:srgbClr val="000000"/>
                  </a:solidFill>
                  <a:latin typeface="Tahoma" pitchFamily="34" charset="0"/>
                </a:rPr>
                <a:t>Quote requests</a:t>
              </a:r>
              <a:endParaRPr lang="en-US" sz="3700" dirty="0">
                <a:latin typeface="Tahoma" pitchFamily="34" charset="0"/>
              </a:endParaRPr>
            </a:p>
          </p:txBody>
        </p:sp>
        <p:sp>
          <p:nvSpPr>
            <p:cNvPr id="115733" name="Rectangle 21"/>
            <p:cNvSpPr>
              <a:spLocks noChangeArrowheads="1"/>
            </p:cNvSpPr>
            <p:nvPr/>
          </p:nvSpPr>
          <p:spPr bwMode="auto">
            <a:xfrm>
              <a:off x="1903413" y="4506913"/>
              <a:ext cx="365701" cy="145616"/>
            </a:xfrm>
            <a:prstGeom prst="rect">
              <a:avLst/>
            </a:prstGeom>
            <a:noFill/>
            <a:ln w="9525">
              <a:noFill/>
              <a:miter lim="800000"/>
              <a:headEnd/>
              <a:tailEnd/>
            </a:ln>
          </p:spPr>
          <p:txBody>
            <a:bodyPr wrap="none" lIns="0" tIns="0" rIns="0" bIns="0">
              <a:spAutoFit/>
            </a:bodyPr>
            <a:lstStyle/>
            <a:p>
              <a:r>
                <a:rPr lang="en-US" sz="1000" dirty="0">
                  <a:solidFill>
                    <a:srgbClr val="000000"/>
                  </a:solidFill>
                  <a:latin typeface="Tahoma" pitchFamily="34" charset="0"/>
                </a:rPr>
                <a:t>Orders</a:t>
              </a:r>
              <a:endParaRPr lang="en-US" sz="3700" dirty="0">
                <a:latin typeface="Tahoma" pitchFamily="34" charset="0"/>
              </a:endParaRPr>
            </a:p>
          </p:txBody>
        </p:sp>
        <p:grpSp>
          <p:nvGrpSpPr>
            <p:cNvPr id="5" name="Group 22"/>
            <p:cNvGrpSpPr>
              <a:grpSpLocks/>
            </p:cNvGrpSpPr>
            <p:nvPr/>
          </p:nvGrpSpPr>
          <p:grpSpPr bwMode="auto">
            <a:xfrm>
              <a:off x="1816100" y="3425825"/>
              <a:ext cx="1595438" cy="1430338"/>
              <a:chOff x="3" y="1822"/>
              <a:chExt cx="1707" cy="1463"/>
            </a:xfrm>
          </p:grpSpPr>
          <p:sp>
            <p:nvSpPr>
              <p:cNvPr id="115735" name="Rectangle 23"/>
              <p:cNvSpPr>
                <a:spLocks noChangeArrowheads="1"/>
              </p:cNvSpPr>
              <p:nvPr/>
            </p:nvSpPr>
            <p:spPr bwMode="auto">
              <a:xfrm>
                <a:off x="3" y="1841"/>
                <a:ext cx="1707" cy="1444"/>
              </a:xfrm>
              <a:prstGeom prst="rect">
                <a:avLst/>
              </a:prstGeom>
              <a:solidFill>
                <a:srgbClr val="000000"/>
              </a:solidFill>
              <a:ln w="9525">
                <a:solidFill>
                  <a:srgbClr val="000000"/>
                </a:solidFill>
                <a:miter lim="800000"/>
                <a:headEnd/>
                <a:tailEnd/>
              </a:ln>
            </p:spPr>
            <p:txBody>
              <a:bodyPr/>
              <a:lstStyle/>
              <a:p>
                <a:endParaRPr lang="en-US" dirty="0">
                  <a:latin typeface="Tahoma" pitchFamily="34" charset="0"/>
                </a:endParaRPr>
              </a:p>
            </p:txBody>
          </p:sp>
          <p:pic>
            <p:nvPicPr>
              <p:cNvPr id="115736" name="Picture 24"/>
              <p:cNvPicPr>
                <a:picLocks noChangeAspect="1" noChangeArrowheads="1"/>
              </p:cNvPicPr>
              <p:nvPr/>
            </p:nvPicPr>
            <p:blipFill>
              <a:blip r:embed="rId5" cstate="print"/>
              <a:srcRect/>
              <a:stretch>
                <a:fillRect/>
              </a:stretch>
            </p:blipFill>
            <p:spPr bwMode="auto">
              <a:xfrm>
                <a:off x="3" y="1841"/>
                <a:ext cx="1707" cy="1444"/>
              </a:xfrm>
              <a:prstGeom prst="rect">
                <a:avLst/>
              </a:prstGeom>
              <a:noFill/>
              <a:ln w="9525">
                <a:solidFill>
                  <a:srgbClr val="000000"/>
                </a:solidFill>
                <a:miter lim="800000"/>
                <a:headEnd/>
                <a:tailEnd/>
              </a:ln>
            </p:spPr>
          </p:pic>
          <p:sp>
            <p:nvSpPr>
              <p:cNvPr id="115737" name="Rectangle 25"/>
              <p:cNvSpPr>
                <a:spLocks noChangeArrowheads="1"/>
              </p:cNvSpPr>
              <p:nvPr/>
            </p:nvSpPr>
            <p:spPr bwMode="auto">
              <a:xfrm>
                <a:off x="3" y="1841"/>
                <a:ext cx="1707" cy="1444"/>
              </a:xfrm>
              <a:prstGeom prst="rect">
                <a:avLst/>
              </a:prstGeom>
              <a:solidFill>
                <a:srgbClr val="000000"/>
              </a:solidFill>
              <a:ln w="9525">
                <a:solidFill>
                  <a:srgbClr val="000000"/>
                </a:solidFill>
                <a:miter lim="800000"/>
                <a:headEnd/>
                <a:tailEnd/>
              </a:ln>
            </p:spPr>
            <p:txBody>
              <a:bodyPr/>
              <a:lstStyle/>
              <a:p>
                <a:endParaRPr lang="en-US" dirty="0">
                  <a:latin typeface="Tahoma" pitchFamily="34" charset="0"/>
                </a:endParaRPr>
              </a:p>
            </p:txBody>
          </p:sp>
          <p:sp>
            <p:nvSpPr>
              <p:cNvPr id="115738" name="Rectangle 26"/>
              <p:cNvSpPr>
                <a:spLocks noChangeArrowheads="1"/>
              </p:cNvSpPr>
              <p:nvPr/>
            </p:nvSpPr>
            <p:spPr bwMode="auto">
              <a:xfrm>
                <a:off x="3" y="1822"/>
                <a:ext cx="1707" cy="1445"/>
              </a:xfrm>
              <a:prstGeom prst="rect">
                <a:avLst/>
              </a:prstGeom>
              <a:solidFill>
                <a:srgbClr val="FFFFFF"/>
              </a:solidFill>
              <a:ln w="9525">
                <a:solidFill>
                  <a:srgbClr val="000000"/>
                </a:solidFill>
                <a:miter lim="800000"/>
                <a:headEnd/>
                <a:tailEnd/>
              </a:ln>
            </p:spPr>
            <p:txBody>
              <a:bodyPr/>
              <a:lstStyle/>
              <a:p>
                <a:endParaRPr lang="en-US" dirty="0">
                  <a:latin typeface="Tahoma" pitchFamily="34" charset="0"/>
                </a:endParaRPr>
              </a:p>
            </p:txBody>
          </p:sp>
          <p:sp>
            <p:nvSpPr>
              <p:cNvPr id="115739" name="Rectangle 27"/>
              <p:cNvSpPr>
                <a:spLocks noChangeArrowheads="1"/>
              </p:cNvSpPr>
              <p:nvPr/>
            </p:nvSpPr>
            <p:spPr bwMode="auto">
              <a:xfrm>
                <a:off x="3" y="1822"/>
                <a:ext cx="1707" cy="1445"/>
              </a:xfrm>
              <a:prstGeom prst="rect">
                <a:avLst/>
              </a:prstGeom>
              <a:noFill/>
              <a:ln w="8" cap="rnd">
                <a:solidFill>
                  <a:srgbClr val="000000"/>
                </a:solidFill>
                <a:miter lim="800000"/>
                <a:headEnd/>
                <a:tailEnd/>
              </a:ln>
            </p:spPr>
            <p:txBody>
              <a:bodyPr/>
              <a:lstStyle/>
              <a:p>
                <a:endParaRPr lang="en-US" dirty="0">
                  <a:latin typeface="Tahoma" pitchFamily="34" charset="0"/>
                </a:endParaRPr>
              </a:p>
            </p:txBody>
          </p:sp>
        </p:grpSp>
        <p:sp>
          <p:nvSpPr>
            <p:cNvPr id="115740" name="Rectangle 28"/>
            <p:cNvSpPr>
              <a:spLocks noChangeArrowheads="1"/>
            </p:cNvSpPr>
            <p:nvPr/>
          </p:nvSpPr>
          <p:spPr bwMode="auto">
            <a:xfrm>
              <a:off x="1903413" y="3478213"/>
              <a:ext cx="1536700" cy="145616"/>
            </a:xfrm>
            <a:prstGeom prst="rect">
              <a:avLst/>
            </a:prstGeom>
            <a:noFill/>
            <a:ln w="9525">
              <a:noFill/>
              <a:miter lim="800000"/>
              <a:headEnd/>
              <a:tailEnd/>
            </a:ln>
          </p:spPr>
          <p:txBody>
            <a:bodyPr lIns="0" tIns="0" rIns="0" bIns="0">
              <a:spAutoFit/>
            </a:bodyPr>
            <a:lstStyle/>
            <a:p>
              <a:r>
                <a:rPr lang="en-US" sz="1000" b="1" dirty="0">
                  <a:solidFill>
                    <a:srgbClr val="000000"/>
                  </a:solidFill>
                  <a:latin typeface="Tahoma" pitchFamily="34" charset="0"/>
                </a:rPr>
                <a:t>ONLINE CHANNEL</a:t>
              </a:r>
              <a:endParaRPr lang="en-US" sz="3700" dirty="0">
                <a:latin typeface="Tahoma" pitchFamily="34" charset="0"/>
              </a:endParaRPr>
            </a:p>
          </p:txBody>
        </p:sp>
        <p:sp>
          <p:nvSpPr>
            <p:cNvPr id="115741" name="Rectangle 29"/>
            <p:cNvSpPr>
              <a:spLocks noChangeArrowheads="1"/>
            </p:cNvSpPr>
            <p:nvPr/>
          </p:nvSpPr>
          <p:spPr bwMode="auto">
            <a:xfrm>
              <a:off x="1903413" y="3783013"/>
              <a:ext cx="552409" cy="145616"/>
            </a:xfrm>
            <a:prstGeom prst="rect">
              <a:avLst/>
            </a:prstGeom>
            <a:noFill/>
            <a:ln w="9525">
              <a:noFill/>
              <a:miter lim="800000"/>
              <a:headEnd/>
              <a:tailEnd/>
            </a:ln>
          </p:spPr>
          <p:txBody>
            <a:bodyPr wrap="none" lIns="0" tIns="0" rIns="0" bIns="0">
              <a:spAutoFit/>
            </a:bodyPr>
            <a:lstStyle/>
            <a:p>
              <a:r>
                <a:rPr lang="en-US" sz="1000" dirty="0">
                  <a:solidFill>
                    <a:srgbClr val="000000"/>
                  </a:solidFill>
                  <a:latin typeface="Tahoma" pitchFamily="34" charset="0"/>
                </a:rPr>
                <a:t>Web visits</a:t>
              </a:r>
              <a:endParaRPr lang="en-US" sz="3700" dirty="0">
                <a:latin typeface="Tahoma" pitchFamily="34" charset="0"/>
              </a:endParaRPr>
            </a:p>
          </p:txBody>
        </p:sp>
        <p:sp>
          <p:nvSpPr>
            <p:cNvPr id="115742" name="Rectangle 30"/>
            <p:cNvSpPr>
              <a:spLocks noChangeArrowheads="1"/>
            </p:cNvSpPr>
            <p:nvPr/>
          </p:nvSpPr>
          <p:spPr bwMode="auto">
            <a:xfrm>
              <a:off x="1903413" y="4017963"/>
              <a:ext cx="1154194" cy="145616"/>
            </a:xfrm>
            <a:prstGeom prst="rect">
              <a:avLst/>
            </a:prstGeom>
            <a:noFill/>
            <a:ln w="9525">
              <a:noFill/>
              <a:miter lim="800000"/>
              <a:headEnd/>
              <a:tailEnd/>
            </a:ln>
          </p:spPr>
          <p:txBody>
            <a:bodyPr wrap="none" lIns="0" tIns="0" rIns="0" bIns="0">
              <a:spAutoFit/>
            </a:bodyPr>
            <a:lstStyle/>
            <a:p>
              <a:r>
                <a:rPr lang="en-US" sz="1000" dirty="0">
                  <a:solidFill>
                    <a:srgbClr val="000000"/>
                  </a:solidFill>
                  <a:latin typeface="Tahoma" pitchFamily="34" charset="0"/>
                </a:rPr>
                <a:t>Leads (info requests)</a:t>
              </a:r>
              <a:endParaRPr lang="en-US" sz="3700" dirty="0">
                <a:latin typeface="Tahoma" pitchFamily="34" charset="0"/>
              </a:endParaRPr>
            </a:p>
          </p:txBody>
        </p:sp>
        <p:sp>
          <p:nvSpPr>
            <p:cNvPr id="115743" name="Rectangle 31"/>
            <p:cNvSpPr>
              <a:spLocks noChangeArrowheads="1"/>
            </p:cNvSpPr>
            <p:nvPr/>
          </p:nvSpPr>
          <p:spPr bwMode="auto">
            <a:xfrm>
              <a:off x="1903413" y="4254500"/>
              <a:ext cx="833242" cy="145616"/>
            </a:xfrm>
            <a:prstGeom prst="rect">
              <a:avLst/>
            </a:prstGeom>
            <a:noFill/>
            <a:ln w="9525">
              <a:noFill/>
              <a:miter lim="800000"/>
              <a:headEnd/>
              <a:tailEnd/>
            </a:ln>
          </p:spPr>
          <p:txBody>
            <a:bodyPr wrap="none" lIns="0" tIns="0" rIns="0" bIns="0">
              <a:spAutoFit/>
            </a:bodyPr>
            <a:lstStyle/>
            <a:p>
              <a:r>
                <a:rPr lang="en-US" sz="1000" dirty="0">
                  <a:solidFill>
                    <a:srgbClr val="000000"/>
                  </a:solidFill>
                  <a:latin typeface="Tahoma" pitchFamily="34" charset="0"/>
                </a:rPr>
                <a:t>Quote requests</a:t>
              </a:r>
              <a:endParaRPr lang="en-US" sz="3700" dirty="0">
                <a:latin typeface="Tahoma" pitchFamily="34" charset="0"/>
              </a:endParaRPr>
            </a:p>
          </p:txBody>
        </p:sp>
        <p:sp>
          <p:nvSpPr>
            <p:cNvPr id="115744" name="Rectangle 32"/>
            <p:cNvSpPr>
              <a:spLocks noChangeArrowheads="1"/>
            </p:cNvSpPr>
            <p:nvPr/>
          </p:nvSpPr>
          <p:spPr bwMode="auto">
            <a:xfrm>
              <a:off x="1903413" y="4489450"/>
              <a:ext cx="365701" cy="145616"/>
            </a:xfrm>
            <a:prstGeom prst="rect">
              <a:avLst/>
            </a:prstGeom>
            <a:noFill/>
            <a:ln w="9525">
              <a:noFill/>
              <a:miter lim="800000"/>
              <a:headEnd/>
              <a:tailEnd/>
            </a:ln>
          </p:spPr>
          <p:txBody>
            <a:bodyPr wrap="none" lIns="0" tIns="0" rIns="0" bIns="0">
              <a:spAutoFit/>
            </a:bodyPr>
            <a:lstStyle/>
            <a:p>
              <a:r>
                <a:rPr lang="en-US" sz="1000" dirty="0">
                  <a:solidFill>
                    <a:srgbClr val="000000"/>
                  </a:solidFill>
                  <a:latin typeface="Tahoma" pitchFamily="34" charset="0"/>
                </a:rPr>
                <a:t>Orders</a:t>
              </a:r>
              <a:endParaRPr lang="en-US" sz="3700" dirty="0">
                <a:latin typeface="Tahoma" pitchFamily="34" charset="0"/>
              </a:endParaRPr>
            </a:p>
          </p:txBody>
        </p:sp>
        <p:sp>
          <p:nvSpPr>
            <p:cNvPr id="115745" name="Rectangle 33"/>
            <p:cNvSpPr>
              <a:spLocks noChangeArrowheads="1"/>
            </p:cNvSpPr>
            <p:nvPr/>
          </p:nvSpPr>
          <p:spPr bwMode="auto">
            <a:xfrm>
              <a:off x="3648075" y="1736725"/>
              <a:ext cx="1808163" cy="176213"/>
            </a:xfrm>
            <a:prstGeom prst="rect">
              <a:avLst/>
            </a:prstGeom>
            <a:noFill/>
            <a:ln w="9525">
              <a:noFill/>
              <a:miter lim="800000"/>
              <a:headEnd/>
              <a:tailEnd/>
            </a:ln>
          </p:spPr>
          <p:txBody>
            <a:bodyPr lIns="0" tIns="0" rIns="0" bIns="0"/>
            <a:lstStyle/>
            <a:p>
              <a:pPr algn="ctr"/>
              <a:r>
                <a:rPr lang="en-US" sz="1000" b="1" dirty="0">
                  <a:solidFill>
                    <a:srgbClr val="000000"/>
                  </a:solidFill>
                  <a:latin typeface="Tahoma" pitchFamily="34" charset="0"/>
                </a:rPr>
                <a:t>MARKETING ACTIVITY</a:t>
              </a:r>
              <a:endParaRPr lang="en-US" sz="3700" dirty="0">
                <a:latin typeface="Tahoma" pitchFamily="34" charset="0"/>
              </a:endParaRPr>
            </a:p>
          </p:txBody>
        </p:sp>
        <p:sp>
          <p:nvSpPr>
            <p:cNvPr id="115746" name="Rectangle 34"/>
            <p:cNvSpPr>
              <a:spLocks noChangeArrowheads="1"/>
            </p:cNvSpPr>
            <p:nvPr/>
          </p:nvSpPr>
          <p:spPr bwMode="auto">
            <a:xfrm>
              <a:off x="4248150" y="5800725"/>
              <a:ext cx="552409" cy="145616"/>
            </a:xfrm>
            <a:prstGeom prst="rect">
              <a:avLst/>
            </a:prstGeom>
            <a:noFill/>
            <a:ln w="9525">
              <a:noFill/>
              <a:miter lim="800000"/>
              <a:headEnd/>
              <a:tailEnd/>
            </a:ln>
          </p:spPr>
          <p:txBody>
            <a:bodyPr wrap="none" lIns="0" tIns="0" rIns="0" bIns="0">
              <a:spAutoFit/>
            </a:bodyPr>
            <a:lstStyle/>
            <a:p>
              <a:r>
                <a:rPr lang="en-US" sz="1000" b="1" dirty="0">
                  <a:solidFill>
                    <a:srgbClr val="000000"/>
                  </a:solidFill>
                  <a:latin typeface="Tahoma" pitchFamily="34" charset="0"/>
                </a:rPr>
                <a:t>PROFITS</a:t>
              </a:r>
              <a:endParaRPr lang="en-US" sz="3700" dirty="0">
                <a:latin typeface="Tahoma" pitchFamily="34" charset="0"/>
              </a:endParaRPr>
            </a:p>
          </p:txBody>
        </p:sp>
        <p:sp>
          <p:nvSpPr>
            <p:cNvPr id="115747" name="Rectangle 35"/>
            <p:cNvSpPr>
              <a:spLocks noChangeArrowheads="1"/>
            </p:cNvSpPr>
            <p:nvPr/>
          </p:nvSpPr>
          <p:spPr bwMode="auto">
            <a:xfrm>
              <a:off x="5964238" y="3498850"/>
              <a:ext cx="1174255" cy="145616"/>
            </a:xfrm>
            <a:prstGeom prst="rect">
              <a:avLst/>
            </a:prstGeom>
            <a:noFill/>
            <a:ln w="9525">
              <a:noFill/>
              <a:miter lim="800000"/>
              <a:headEnd/>
              <a:tailEnd/>
            </a:ln>
          </p:spPr>
          <p:txBody>
            <a:bodyPr wrap="none" lIns="0" tIns="0" rIns="0" bIns="0">
              <a:spAutoFit/>
            </a:bodyPr>
            <a:lstStyle/>
            <a:p>
              <a:r>
                <a:rPr lang="en-US" sz="1000" b="1" dirty="0">
                  <a:solidFill>
                    <a:srgbClr val="000000"/>
                  </a:solidFill>
                  <a:latin typeface="Tahoma" pitchFamily="34" charset="0"/>
                </a:rPr>
                <a:t>OFFLINE CHANNEL</a:t>
              </a:r>
              <a:endParaRPr lang="en-US" sz="3700" dirty="0">
                <a:latin typeface="Tahoma" pitchFamily="34" charset="0"/>
              </a:endParaRPr>
            </a:p>
          </p:txBody>
        </p:sp>
        <p:sp>
          <p:nvSpPr>
            <p:cNvPr id="115748" name="Rectangle 36"/>
            <p:cNvSpPr>
              <a:spLocks noChangeArrowheads="1"/>
            </p:cNvSpPr>
            <p:nvPr/>
          </p:nvSpPr>
          <p:spPr bwMode="auto">
            <a:xfrm>
              <a:off x="5962650" y="3802063"/>
              <a:ext cx="1141850" cy="145616"/>
            </a:xfrm>
            <a:prstGeom prst="rect">
              <a:avLst/>
            </a:prstGeom>
            <a:noFill/>
            <a:ln w="9525">
              <a:noFill/>
              <a:miter lim="800000"/>
              <a:headEnd/>
              <a:tailEnd/>
            </a:ln>
          </p:spPr>
          <p:txBody>
            <a:bodyPr wrap="none" lIns="0" tIns="0" rIns="0" bIns="0">
              <a:spAutoFit/>
            </a:bodyPr>
            <a:lstStyle/>
            <a:p>
              <a:r>
                <a:rPr lang="en-US" sz="1000" dirty="0">
                  <a:solidFill>
                    <a:srgbClr val="000000"/>
                  </a:solidFill>
                  <a:latin typeface="Tahoma" pitchFamily="34" charset="0"/>
                </a:rPr>
                <a:t>Information requests</a:t>
              </a:r>
              <a:endParaRPr lang="en-US" sz="3700" dirty="0">
                <a:latin typeface="Tahoma" pitchFamily="34" charset="0"/>
              </a:endParaRPr>
            </a:p>
          </p:txBody>
        </p:sp>
        <p:sp>
          <p:nvSpPr>
            <p:cNvPr id="115749" name="Rectangle 37"/>
            <p:cNvSpPr>
              <a:spLocks noChangeArrowheads="1"/>
            </p:cNvSpPr>
            <p:nvPr/>
          </p:nvSpPr>
          <p:spPr bwMode="auto">
            <a:xfrm>
              <a:off x="5962650" y="4037013"/>
              <a:ext cx="849313" cy="150812"/>
            </a:xfrm>
            <a:prstGeom prst="rect">
              <a:avLst/>
            </a:prstGeom>
            <a:noFill/>
            <a:ln w="9525">
              <a:noFill/>
              <a:miter lim="800000"/>
              <a:headEnd/>
              <a:tailEnd/>
            </a:ln>
          </p:spPr>
          <p:txBody>
            <a:bodyPr wrap="none" lIns="0" tIns="0" rIns="0" bIns="0">
              <a:spAutoFit/>
            </a:bodyPr>
            <a:lstStyle/>
            <a:p>
              <a:r>
                <a:rPr lang="en-US" sz="1000" dirty="0">
                  <a:solidFill>
                    <a:srgbClr val="000000"/>
                  </a:solidFill>
                  <a:latin typeface="Tahoma" pitchFamily="34" charset="0"/>
                </a:rPr>
                <a:t>Quote requests</a:t>
              </a:r>
              <a:endParaRPr lang="en-US" sz="3700" dirty="0">
                <a:latin typeface="Tahoma" pitchFamily="34" charset="0"/>
              </a:endParaRPr>
            </a:p>
          </p:txBody>
        </p:sp>
        <p:sp>
          <p:nvSpPr>
            <p:cNvPr id="115750" name="Rectangle 38"/>
            <p:cNvSpPr>
              <a:spLocks noChangeArrowheads="1"/>
            </p:cNvSpPr>
            <p:nvPr/>
          </p:nvSpPr>
          <p:spPr bwMode="auto">
            <a:xfrm>
              <a:off x="5962650" y="4271963"/>
              <a:ext cx="365701" cy="145616"/>
            </a:xfrm>
            <a:prstGeom prst="rect">
              <a:avLst/>
            </a:prstGeom>
            <a:noFill/>
            <a:ln w="9525">
              <a:noFill/>
              <a:miter lim="800000"/>
              <a:headEnd/>
              <a:tailEnd/>
            </a:ln>
          </p:spPr>
          <p:txBody>
            <a:bodyPr wrap="none" lIns="0" tIns="0" rIns="0" bIns="0">
              <a:spAutoFit/>
            </a:bodyPr>
            <a:lstStyle/>
            <a:p>
              <a:r>
                <a:rPr lang="en-US" sz="1000" dirty="0">
                  <a:solidFill>
                    <a:srgbClr val="000000"/>
                  </a:solidFill>
                  <a:latin typeface="Tahoma" pitchFamily="34" charset="0"/>
                </a:rPr>
                <a:t>Orders</a:t>
              </a:r>
              <a:endParaRPr lang="en-US" sz="3700" dirty="0">
                <a:latin typeface="Tahoma" pitchFamily="34" charset="0"/>
              </a:endParaRPr>
            </a:p>
          </p:txBody>
        </p:sp>
        <p:grpSp>
          <p:nvGrpSpPr>
            <p:cNvPr id="6" name="Group 39"/>
            <p:cNvGrpSpPr>
              <a:grpSpLocks/>
            </p:cNvGrpSpPr>
            <p:nvPr/>
          </p:nvGrpSpPr>
          <p:grpSpPr bwMode="auto">
            <a:xfrm>
              <a:off x="5878513" y="3425825"/>
              <a:ext cx="1595437" cy="1430338"/>
              <a:chOff x="4350" y="1822"/>
              <a:chExt cx="1708" cy="1463"/>
            </a:xfrm>
          </p:grpSpPr>
          <p:sp>
            <p:nvSpPr>
              <p:cNvPr id="115752" name="Rectangle 40"/>
              <p:cNvSpPr>
                <a:spLocks noChangeArrowheads="1"/>
              </p:cNvSpPr>
              <p:nvPr/>
            </p:nvSpPr>
            <p:spPr bwMode="auto">
              <a:xfrm>
                <a:off x="4350" y="1841"/>
                <a:ext cx="1708" cy="1444"/>
              </a:xfrm>
              <a:prstGeom prst="rect">
                <a:avLst/>
              </a:prstGeom>
              <a:solidFill>
                <a:srgbClr val="000000"/>
              </a:solidFill>
              <a:ln w="9525">
                <a:solidFill>
                  <a:srgbClr val="000000"/>
                </a:solidFill>
                <a:miter lim="800000"/>
                <a:headEnd/>
                <a:tailEnd/>
              </a:ln>
            </p:spPr>
            <p:txBody>
              <a:bodyPr/>
              <a:lstStyle/>
              <a:p>
                <a:endParaRPr lang="en-US" dirty="0">
                  <a:latin typeface="Tahoma" pitchFamily="34" charset="0"/>
                </a:endParaRPr>
              </a:p>
            </p:txBody>
          </p:sp>
          <p:pic>
            <p:nvPicPr>
              <p:cNvPr id="115753" name="Picture 41"/>
              <p:cNvPicPr>
                <a:picLocks noChangeAspect="1" noChangeArrowheads="1"/>
              </p:cNvPicPr>
              <p:nvPr/>
            </p:nvPicPr>
            <p:blipFill>
              <a:blip r:embed="rId6" cstate="print"/>
              <a:srcRect/>
              <a:stretch>
                <a:fillRect/>
              </a:stretch>
            </p:blipFill>
            <p:spPr bwMode="auto">
              <a:xfrm>
                <a:off x="4351" y="1841"/>
                <a:ext cx="1706" cy="1444"/>
              </a:xfrm>
              <a:prstGeom prst="rect">
                <a:avLst/>
              </a:prstGeom>
              <a:noFill/>
              <a:ln w="9525">
                <a:solidFill>
                  <a:srgbClr val="000000"/>
                </a:solidFill>
                <a:miter lim="800000"/>
                <a:headEnd/>
                <a:tailEnd/>
              </a:ln>
            </p:spPr>
          </p:pic>
          <p:sp>
            <p:nvSpPr>
              <p:cNvPr id="115754" name="Rectangle 42"/>
              <p:cNvSpPr>
                <a:spLocks noChangeArrowheads="1"/>
              </p:cNvSpPr>
              <p:nvPr/>
            </p:nvSpPr>
            <p:spPr bwMode="auto">
              <a:xfrm>
                <a:off x="4350" y="1841"/>
                <a:ext cx="1708" cy="1444"/>
              </a:xfrm>
              <a:prstGeom prst="rect">
                <a:avLst/>
              </a:prstGeom>
              <a:solidFill>
                <a:srgbClr val="000000"/>
              </a:solidFill>
              <a:ln w="9525">
                <a:solidFill>
                  <a:srgbClr val="000000"/>
                </a:solidFill>
                <a:miter lim="800000"/>
                <a:headEnd/>
                <a:tailEnd/>
              </a:ln>
            </p:spPr>
            <p:txBody>
              <a:bodyPr/>
              <a:lstStyle/>
              <a:p>
                <a:endParaRPr lang="en-US" dirty="0">
                  <a:latin typeface="Tahoma" pitchFamily="34" charset="0"/>
                </a:endParaRPr>
              </a:p>
            </p:txBody>
          </p:sp>
          <p:sp>
            <p:nvSpPr>
              <p:cNvPr id="115755" name="Rectangle 43"/>
              <p:cNvSpPr>
                <a:spLocks noChangeArrowheads="1"/>
              </p:cNvSpPr>
              <p:nvPr/>
            </p:nvSpPr>
            <p:spPr bwMode="auto">
              <a:xfrm>
                <a:off x="4350" y="1822"/>
                <a:ext cx="1708" cy="1445"/>
              </a:xfrm>
              <a:prstGeom prst="rect">
                <a:avLst/>
              </a:prstGeom>
              <a:solidFill>
                <a:srgbClr val="FFFFFF"/>
              </a:solidFill>
              <a:ln w="9525">
                <a:solidFill>
                  <a:srgbClr val="000000"/>
                </a:solidFill>
                <a:miter lim="800000"/>
                <a:headEnd/>
                <a:tailEnd/>
              </a:ln>
            </p:spPr>
            <p:txBody>
              <a:bodyPr/>
              <a:lstStyle/>
              <a:p>
                <a:endParaRPr lang="en-US" dirty="0">
                  <a:latin typeface="Tahoma" pitchFamily="34" charset="0"/>
                </a:endParaRPr>
              </a:p>
            </p:txBody>
          </p:sp>
          <p:sp>
            <p:nvSpPr>
              <p:cNvPr id="115756" name="Rectangle 44"/>
              <p:cNvSpPr>
                <a:spLocks noChangeArrowheads="1"/>
              </p:cNvSpPr>
              <p:nvPr/>
            </p:nvSpPr>
            <p:spPr bwMode="auto">
              <a:xfrm>
                <a:off x="4351" y="1822"/>
                <a:ext cx="1706" cy="1445"/>
              </a:xfrm>
              <a:prstGeom prst="rect">
                <a:avLst/>
              </a:prstGeom>
              <a:noFill/>
              <a:ln w="8" cap="rnd">
                <a:solidFill>
                  <a:srgbClr val="000000"/>
                </a:solidFill>
                <a:miter lim="800000"/>
                <a:headEnd/>
                <a:tailEnd/>
              </a:ln>
            </p:spPr>
            <p:txBody>
              <a:bodyPr/>
              <a:lstStyle/>
              <a:p>
                <a:endParaRPr lang="en-US" dirty="0">
                  <a:latin typeface="Tahoma" pitchFamily="34" charset="0"/>
                </a:endParaRPr>
              </a:p>
            </p:txBody>
          </p:sp>
        </p:grpSp>
        <p:sp>
          <p:nvSpPr>
            <p:cNvPr id="115757" name="Rectangle 45"/>
            <p:cNvSpPr>
              <a:spLocks noChangeArrowheads="1"/>
            </p:cNvSpPr>
            <p:nvPr/>
          </p:nvSpPr>
          <p:spPr bwMode="auto">
            <a:xfrm>
              <a:off x="5964238" y="3478213"/>
              <a:ext cx="1174255" cy="145616"/>
            </a:xfrm>
            <a:prstGeom prst="rect">
              <a:avLst/>
            </a:prstGeom>
            <a:noFill/>
            <a:ln w="9525">
              <a:noFill/>
              <a:miter lim="800000"/>
              <a:headEnd/>
              <a:tailEnd/>
            </a:ln>
          </p:spPr>
          <p:txBody>
            <a:bodyPr wrap="none" lIns="0" tIns="0" rIns="0" bIns="0">
              <a:spAutoFit/>
            </a:bodyPr>
            <a:lstStyle/>
            <a:p>
              <a:r>
                <a:rPr lang="en-US" sz="1000" b="1" dirty="0">
                  <a:solidFill>
                    <a:srgbClr val="000000"/>
                  </a:solidFill>
                  <a:latin typeface="Tahoma" pitchFamily="34" charset="0"/>
                </a:rPr>
                <a:t>OFFLINE CHANNEL</a:t>
              </a:r>
              <a:endParaRPr lang="en-US" sz="3700" dirty="0">
                <a:latin typeface="Tahoma" pitchFamily="34" charset="0"/>
              </a:endParaRPr>
            </a:p>
          </p:txBody>
        </p:sp>
        <p:sp>
          <p:nvSpPr>
            <p:cNvPr id="115758" name="Freeform 46"/>
            <p:cNvSpPr>
              <a:spLocks noEditPoints="1"/>
            </p:cNvSpPr>
            <p:nvPr/>
          </p:nvSpPr>
          <p:spPr bwMode="auto">
            <a:xfrm>
              <a:off x="4516438" y="2849563"/>
              <a:ext cx="101600" cy="2720975"/>
            </a:xfrm>
            <a:custGeom>
              <a:avLst/>
              <a:gdLst/>
              <a:ahLst/>
              <a:cxnLst>
                <a:cxn ang="0">
                  <a:pos x="74" y="0"/>
                </a:cxn>
                <a:cxn ang="0">
                  <a:pos x="72" y="2693"/>
                </a:cxn>
                <a:cxn ang="0">
                  <a:pos x="36" y="2693"/>
                </a:cxn>
                <a:cxn ang="0">
                  <a:pos x="38" y="0"/>
                </a:cxn>
                <a:cxn ang="0">
                  <a:pos x="74" y="0"/>
                </a:cxn>
                <a:cxn ang="0">
                  <a:pos x="108" y="2675"/>
                </a:cxn>
                <a:cxn ang="0">
                  <a:pos x="54" y="2781"/>
                </a:cxn>
                <a:cxn ang="0">
                  <a:pos x="0" y="2675"/>
                </a:cxn>
                <a:cxn ang="0">
                  <a:pos x="108" y="2675"/>
                </a:cxn>
              </a:cxnLst>
              <a:rect l="0" t="0" r="r" b="b"/>
              <a:pathLst>
                <a:path w="108" h="2781">
                  <a:moveTo>
                    <a:pt x="74" y="0"/>
                  </a:moveTo>
                  <a:lnTo>
                    <a:pt x="72" y="2693"/>
                  </a:lnTo>
                  <a:lnTo>
                    <a:pt x="36" y="2693"/>
                  </a:lnTo>
                  <a:lnTo>
                    <a:pt x="38" y="0"/>
                  </a:lnTo>
                  <a:lnTo>
                    <a:pt x="74" y="0"/>
                  </a:lnTo>
                  <a:close/>
                  <a:moveTo>
                    <a:pt x="108" y="2675"/>
                  </a:moveTo>
                  <a:lnTo>
                    <a:pt x="54" y="2781"/>
                  </a:lnTo>
                  <a:lnTo>
                    <a:pt x="0" y="2675"/>
                  </a:lnTo>
                  <a:lnTo>
                    <a:pt x="108" y="2675"/>
                  </a:lnTo>
                  <a:close/>
                </a:path>
              </a:pathLst>
            </a:custGeom>
            <a:solidFill>
              <a:srgbClr val="000000"/>
            </a:solidFill>
            <a:ln w="0">
              <a:solidFill>
                <a:srgbClr val="000000"/>
              </a:solidFill>
              <a:bevel/>
              <a:headEnd/>
              <a:tailEnd/>
            </a:ln>
          </p:spPr>
          <p:txBody>
            <a:bodyPr/>
            <a:lstStyle/>
            <a:p>
              <a:endParaRPr lang="en-US" dirty="0">
                <a:latin typeface="Tahoma" pitchFamily="34" charset="0"/>
              </a:endParaRPr>
            </a:p>
          </p:txBody>
        </p:sp>
        <p:sp>
          <p:nvSpPr>
            <p:cNvPr id="115759" name="Freeform 47"/>
            <p:cNvSpPr>
              <a:spLocks noEditPoints="1"/>
            </p:cNvSpPr>
            <p:nvPr/>
          </p:nvSpPr>
          <p:spPr bwMode="auto">
            <a:xfrm>
              <a:off x="3411538" y="4078288"/>
              <a:ext cx="2466975" cy="104775"/>
            </a:xfrm>
            <a:custGeom>
              <a:avLst/>
              <a:gdLst/>
              <a:ahLst/>
              <a:cxnLst>
                <a:cxn ang="0">
                  <a:pos x="2549" y="71"/>
                </a:cxn>
                <a:cxn ang="0">
                  <a:pos x="90" y="71"/>
                </a:cxn>
                <a:cxn ang="0">
                  <a:pos x="90" y="35"/>
                </a:cxn>
                <a:cxn ang="0">
                  <a:pos x="2549" y="35"/>
                </a:cxn>
                <a:cxn ang="0">
                  <a:pos x="2549" y="71"/>
                </a:cxn>
                <a:cxn ang="0">
                  <a:pos x="2531" y="0"/>
                </a:cxn>
                <a:cxn ang="0">
                  <a:pos x="2639" y="53"/>
                </a:cxn>
                <a:cxn ang="0">
                  <a:pos x="2531" y="106"/>
                </a:cxn>
                <a:cxn ang="0">
                  <a:pos x="2531" y="0"/>
                </a:cxn>
                <a:cxn ang="0">
                  <a:pos x="108" y="106"/>
                </a:cxn>
                <a:cxn ang="0">
                  <a:pos x="0" y="53"/>
                </a:cxn>
                <a:cxn ang="0">
                  <a:pos x="108" y="0"/>
                </a:cxn>
                <a:cxn ang="0">
                  <a:pos x="108" y="106"/>
                </a:cxn>
              </a:cxnLst>
              <a:rect l="0" t="0" r="r" b="b"/>
              <a:pathLst>
                <a:path w="2639" h="106">
                  <a:moveTo>
                    <a:pt x="2549" y="71"/>
                  </a:moveTo>
                  <a:lnTo>
                    <a:pt x="90" y="71"/>
                  </a:lnTo>
                  <a:lnTo>
                    <a:pt x="90" y="35"/>
                  </a:lnTo>
                  <a:lnTo>
                    <a:pt x="2549" y="35"/>
                  </a:lnTo>
                  <a:lnTo>
                    <a:pt x="2549" y="71"/>
                  </a:lnTo>
                  <a:close/>
                  <a:moveTo>
                    <a:pt x="2531" y="0"/>
                  </a:moveTo>
                  <a:lnTo>
                    <a:pt x="2639" y="53"/>
                  </a:lnTo>
                  <a:lnTo>
                    <a:pt x="2531" y="106"/>
                  </a:lnTo>
                  <a:lnTo>
                    <a:pt x="2531" y="0"/>
                  </a:lnTo>
                  <a:close/>
                  <a:moveTo>
                    <a:pt x="108" y="106"/>
                  </a:moveTo>
                  <a:lnTo>
                    <a:pt x="0" y="53"/>
                  </a:lnTo>
                  <a:lnTo>
                    <a:pt x="108" y="0"/>
                  </a:lnTo>
                  <a:lnTo>
                    <a:pt x="108" y="106"/>
                  </a:lnTo>
                  <a:close/>
                </a:path>
              </a:pathLst>
            </a:custGeom>
            <a:solidFill>
              <a:srgbClr val="707070"/>
            </a:solidFill>
            <a:ln w="1">
              <a:solidFill>
                <a:srgbClr val="000000"/>
              </a:solidFill>
              <a:bevel/>
              <a:headEnd/>
              <a:tailEnd/>
            </a:ln>
          </p:spPr>
          <p:txBody>
            <a:bodyPr/>
            <a:lstStyle/>
            <a:p>
              <a:endParaRPr lang="en-US" dirty="0">
                <a:latin typeface="Tahoma" pitchFamily="34" charset="0"/>
              </a:endParaRPr>
            </a:p>
          </p:txBody>
        </p:sp>
        <p:sp>
          <p:nvSpPr>
            <p:cNvPr id="115760" name="Freeform 48"/>
            <p:cNvSpPr>
              <a:spLocks noEditPoints="1"/>
            </p:cNvSpPr>
            <p:nvPr/>
          </p:nvSpPr>
          <p:spPr bwMode="auto">
            <a:xfrm>
              <a:off x="5457825" y="2235200"/>
              <a:ext cx="1219200" cy="1190625"/>
            </a:xfrm>
            <a:custGeom>
              <a:avLst/>
              <a:gdLst/>
              <a:ahLst/>
              <a:cxnLst>
                <a:cxn ang="0">
                  <a:pos x="25" y="0"/>
                </a:cxn>
                <a:cxn ang="0">
                  <a:pos x="1252" y="1142"/>
                </a:cxn>
                <a:cxn ang="0">
                  <a:pos x="1227" y="1168"/>
                </a:cxn>
                <a:cxn ang="0">
                  <a:pos x="0" y="25"/>
                </a:cxn>
                <a:cxn ang="0">
                  <a:pos x="25" y="0"/>
                </a:cxn>
                <a:cxn ang="0">
                  <a:pos x="1264" y="1104"/>
                </a:cxn>
                <a:cxn ang="0">
                  <a:pos x="1305" y="1215"/>
                </a:cxn>
                <a:cxn ang="0">
                  <a:pos x="1190" y="1181"/>
                </a:cxn>
                <a:cxn ang="0">
                  <a:pos x="1264" y="1104"/>
                </a:cxn>
              </a:cxnLst>
              <a:rect l="0" t="0" r="r" b="b"/>
              <a:pathLst>
                <a:path w="1305" h="1215">
                  <a:moveTo>
                    <a:pt x="25" y="0"/>
                  </a:moveTo>
                  <a:lnTo>
                    <a:pt x="1252" y="1142"/>
                  </a:lnTo>
                  <a:lnTo>
                    <a:pt x="1227" y="1168"/>
                  </a:lnTo>
                  <a:lnTo>
                    <a:pt x="0" y="25"/>
                  </a:lnTo>
                  <a:lnTo>
                    <a:pt x="25" y="0"/>
                  </a:lnTo>
                  <a:close/>
                  <a:moveTo>
                    <a:pt x="1264" y="1104"/>
                  </a:moveTo>
                  <a:lnTo>
                    <a:pt x="1305" y="1215"/>
                  </a:lnTo>
                  <a:lnTo>
                    <a:pt x="1190" y="1181"/>
                  </a:lnTo>
                  <a:lnTo>
                    <a:pt x="1264" y="1104"/>
                  </a:lnTo>
                  <a:close/>
                </a:path>
              </a:pathLst>
            </a:custGeom>
            <a:solidFill>
              <a:srgbClr val="000000"/>
            </a:solidFill>
            <a:ln w="0">
              <a:solidFill>
                <a:srgbClr val="000000"/>
              </a:solidFill>
              <a:bevel/>
              <a:headEnd/>
              <a:tailEnd/>
            </a:ln>
          </p:spPr>
          <p:txBody>
            <a:bodyPr/>
            <a:lstStyle/>
            <a:p>
              <a:endParaRPr lang="en-US" dirty="0">
                <a:latin typeface="Tahoma" pitchFamily="34" charset="0"/>
              </a:endParaRPr>
            </a:p>
          </p:txBody>
        </p:sp>
        <p:sp>
          <p:nvSpPr>
            <p:cNvPr id="115761" name="Freeform 49"/>
            <p:cNvSpPr>
              <a:spLocks noEditPoints="1"/>
            </p:cNvSpPr>
            <p:nvPr/>
          </p:nvSpPr>
          <p:spPr bwMode="auto">
            <a:xfrm>
              <a:off x="2616200" y="2235200"/>
              <a:ext cx="1065213" cy="1190625"/>
            </a:xfrm>
            <a:custGeom>
              <a:avLst/>
              <a:gdLst/>
              <a:ahLst/>
              <a:cxnLst>
                <a:cxn ang="0">
                  <a:pos x="1141" y="24"/>
                </a:cxn>
                <a:cxn ang="0">
                  <a:pos x="74" y="1161"/>
                </a:cxn>
                <a:cxn ang="0">
                  <a:pos x="47" y="1137"/>
                </a:cxn>
                <a:cxn ang="0">
                  <a:pos x="1114" y="0"/>
                </a:cxn>
                <a:cxn ang="0">
                  <a:pos x="1141" y="24"/>
                </a:cxn>
                <a:cxn ang="0">
                  <a:pos x="113" y="1172"/>
                </a:cxn>
                <a:cxn ang="0">
                  <a:pos x="0" y="1214"/>
                </a:cxn>
                <a:cxn ang="0">
                  <a:pos x="33" y="1100"/>
                </a:cxn>
                <a:cxn ang="0">
                  <a:pos x="113" y="1172"/>
                </a:cxn>
              </a:cxnLst>
              <a:rect l="0" t="0" r="r" b="b"/>
              <a:pathLst>
                <a:path w="1141" h="1214">
                  <a:moveTo>
                    <a:pt x="1141" y="24"/>
                  </a:moveTo>
                  <a:lnTo>
                    <a:pt x="74" y="1161"/>
                  </a:lnTo>
                  <a:lnTo>
                    <a:pt x="47" y="1137"/>
                  </a:lnTo>
                  <a:lnTo>
                    <a:pt x="1114" y="0"/>
                  </a:lnTo>
                  <a:lnTo>
                    <a:pt x="1141" y="24"/>
                  </a:lnTo>
                  <a:close/>
                  <a:moveTo>
                    <a:pt x="113" y="1172"/>
                  </a:moveTo>
                  <a:lnTo>
                    <a:pt x="0" y="1214"/>
                  </a:lnTo>
                  <a:lnTo>
                    <a:pt x="33" y="1100"/>
                  </a:lnTo>
                  <a:lnTo>
                    <a:pt x="113" y="1172"/>
                  </a:lnTo>
                  <a:close/>
                </a:path>
              </a:pathLst>
            </a:custGeom>
            <a:solidFill>
              <a:srgbClr val="000000"/>
            </a:solidFill>
            <a:ln w="0">
              <a:solidFill>
                <a:srgbClr val="000000"/>
              </a:solidFill>
              <a:bevel/>
              <a:headEnd/>
              <a:tailEnd/>
            </a:ln>
          </p:spPr>
          <p:txBody>
            <a:bodyPr/>
            <a:lstStyle/>
            <a:p>
              <a:endParaRPr lang="en-US" dirty="0">
                <a:latin typeface="Tahoma" pitchFamily="34" charset="0"/>
              </a:endParaRPr>
            </a:p>
          </p:txBody>
        </p:sp>
        <p:sp>
          <p:nvSpPr>
            <p:cNvPr id="115762" name="Freeform 50"/>
            <p:cNvSpPr>
              <a:spLocks noEditPoints="1"/>
            </p:cNvSpPr>
            <p:nvPr/>
          </p:nvSpPr>
          <p:spPr bwMode="auto">
            <a:xfrm>
              <a:off x="5467350" y="4824413"/>
              <a:ext cx="1219200" cy="1035050"/>
            </a:xfrm>
            <a:custGeom>
              <a:avLst/>
              <a:gdLst/>
              <a:ahLst/>
              <a:cxnLst>
                <a:cxn ang="0">
                  <a:pos x="1305" y="27"/>
                </a:cxn>
                <a:cxn ang="0">
                  <a:pos x="81" y="1015"/>
                </a:cxn>
                <a:cxn ang="0">
                  <a:pos x="59" y="987"/>
                </a:cxn>
                <a:cxn ang="0">
                  <a:pos x="1282" y="0"/>
                </a:cxn>
                <a:cxn ang="0">
                  <a:pos x="1305" y="27"/>
                </a:cxn>
                <a:cxn ang="0">
                  <a:pos x="118" y="1031"/>
                </a:cxn>
                <a:cxn ang="0">
                  <a:pos x="0" y="1057"/>
                </a:cxn>
                <a:cxn ang="0">
                  <a:pos x="50" y="949"/>
                </a:cxn>
                <a:cxn ang="0">
                  <a:pos x="118" y="1031"/>
                </a:cxn>
              </a:cxnLst>
              <a:rect l="0" t="0" r="r" b="b"/>
              <a:pathLst>
                <a:path w="1305" h="1057">
                  <a:moveTo>
                    <a:pt x="1305" y="27"/>
                  </a:moveTo>
                  <a:lnTo>
                    <a:pt x="81" y="1015"/>
                  </a:lnTo>
                  <a:lnTo>
                    <a:pt x="59" y="987"/>
                  </a:lnTo>
                  <a:lnTo>
                    <a:pt x="1282" y="0"/>
                  </a:lnTo>
                  <a:lnTo>
                    <a:pt x="1305" y="27"/>
                  </a:lnTo>
                  <a:close/>
                  <a:moveTo>
                    <a:pt x="118" y="1031"/>
                  </a:moveTo>
                  <a:lnTo>
                    <a:pt x="0" y="1057"/>
                  </a:lnTo>
                  <a:lnTo>
                    <a:pt x="50" y="949"/>
                  </a:lnTo>
                  <a:lnTo>
                    <a:pt x="118" y="1031"/>
                  </a:lnTo>
                  <a:close/>
                </a:path>
              </a:pathLst>
            </a:custGeom>
            <a:solidFill>
              <a:srgbClr val="000000"/>
            </a:solidFill>
            <a:ln w="0">
              <a:solidFill>
                <a:srgbClr val="000000"/>
              </a:solidFill>
              <a:bevel/>
              <a:headEnd/>
              <a:tailEnd/>
            </a:ln>
          </p:spPr>
          <p:txBody>
            <a:bodyPr/>
            <a:lstStyle/>
            <a:p>
              <a:endParaRPr lang="en-US" dirty="0">
                <a:latin typeface="Tahoma" pitchFamily="34" charset="0"/>
              </a:endParaRPr>
            </a:p>
          </p:txBody>
        </p:sp>
        <p:sp>
          <p:nvSpPr>
            <p:cNvPr id="115763" name="Freeform 51"/>
            <p:cNvSpPr>
              <a:spLocks noEditPoints="1"/>
            </p:cNvSpPr>
            <p:nvPr/>
          </p:nvSpPr>
          <p:spPr bwMode="auto">
            <a:xfrm>
              <a:off x="2603500" y="4827588"/>
              <a:ext cx="1065213" cy="1031875"/>
            </a:xfrm>
            <a:custGeom>
              <a:avLst/>
              <a:gdLst/>
              <a:ahLst/>
              <a:cxnLst>
                <a:cxn ang="0">
                  <a:pos x="25" y="0"/>
                </a:cxn>
                <a:cxn ang="0">
                  <a:pos x="1087" y="983"/>
                </a:cxn>
                <a:cxn ang="0">
                  <a:pos x="1063" y="1009"/>
                </a:cxn>
                <a:cxn ang="0">
                  <a:pos x="0" y="26"/>
                </a:cxn>
                <a:cxn ang="0">
                  <a:pos x="25" y="0"/>
                </a:cxn>
                <a:cxn ang="0">
                  <a:pos x="1099" y="945"/>
                </a:cxn>
                <a:cxn ang="0">
                  <a:pos x="1141" y="1056"/>
                </a:cxn>
                <a:cxn ang="0">
                  <a:pos x="1025" y="1022"/>
                </a:cxn>
                <a:cxn ang="0">
                  <a:pos x="1099" y="945"/>
                </a:cxn>
              </a:cxnLst>
              <a:rect l="0" t="0" r="r" b="b"/>
              <a:pathLst>
                <a:path w="1141" h="1056">
                  <a:moveTo>
                    <a:pt x="25" y="0"/>
                  </a:moveTo>
                  <a:lnTo>
                    <a:pt x="1087" y="983"/>
                  </a:lnTo>
                  <a:lnTo>
                    <a:pt x="1063" y="1009"/>
                  </a:lnTo>
                  <a:lnTo>
                    <a:pt x="0" y="26"/>
                  </a:lnTo>
                  <a:lnTo>
                    <a:pt x="25" y="0"/>
                  </a:lnTo>
                  <a:close/>
                  <a:moveTo>
                    <a:pt x="1099" y="945"/>
                  </a:moveTo>
                  <a:lnTo>
                    <a:pt x="1141" y="1056"/>
                  </a:lnTo>
                  <a:lnTo>
                    <a:pt x="1025" y="1022"/>
                  </a:lnTo>
                  <a:lnTo>
                    <a:pt x="1099" y="945"/>
                  </a:lnTo>
                  <a:close/>
                </a:path>
              </a:pathLst>
            </a:custGeom>
            <a:solidFill>
              <a:srgbClr val="000000"/>
            </a:solidFill>
            <a:ln w="0">
              <a:solidFill>
                <a:srgbClr val="000000"/>
              </a:solidFill>
              <a:bevel/>
              <a:headEnd/>
              <a:tailEnd/>
            </a:ln>
          </p:spPr>
          <p:txBody>
            <a:bodyPr/>
            <a:lstStyle/>
            <a:p>
              <a:endParaRPr lang="en-US" dirty="0">
                <a:latin typeface="Tahoma" pitchFamily="34" charset="0"/>
              </a:endParaRPr>
            </a:p>
          </p:txBody>
        </p:sp>
        <p:sp>
          <p:nvSpPr>
            <p:cNvPr id="115764" name="Rectangle 52"/>
            <p:cNvSpPr>
              <a:spLocks noChangeArrowheads="1"/>
            </p:cNvSpPr>
            <p:nvPr/>
          </p:nvSpPr>
          <p:spPr bwMode="auto">
            <a:xfrm>
              <a:off x="3836988" y="4000500"/>
              <a:ext cx="1571625" cy="249238"/>
            </a:xfrm>
            <a:prstGeom prst="rect">
              <a:avLst/>
            </a:prstGeom>
            <a:solidFill>
              <a:srgbClr val="FFFFFF"/>
            </a:solidFill>
            <a:ln w="9525">
              <a:noFill/>
              <a:miter lim="800000"/>
              <a:headEnd/>
              <a:tailEnd/>
            </a:ln>
          </p:spPr>
          <p:txBody>
            <a:bodyPr/>
            <a:lstStyle/>
            <a:p>
              <a:endParaRPr lang="en-US" dirty="0">
                <a:latin typeface="Tahoma" pitchFamily="34" charset="0"/>
              </a:endParaRPr>
            </a:p>
          </p:txBody>
        </p:sp>
        <p:sp>
          <p:nvSpPr>
            <p:cNvPr id="115765" name="Rectangle 53"/>
            <p:cNvSpPr>
              <a:spLocks noChangeArrowheads="1"/>
            </p:cNvSpPr>
            <p:nvPr/>
          </p:nvSpPr>
          <p:spPr bwMode="auto">
            <a:xfrm>
              <a:off x="3919538" y="4051300"/>
              <a:ext cx="337926" cy="145616"/>
            </a:xfrm>
            <a:prstGeom prst="rect">
              <a:avLst/>
            </a:prstGeom>
            <a:noFill/>
            <a:ln w="9525">
              <a:noFill/>
              <a:miter lim="800000"/>
              <a:headEnd/>
              <a:tailEnd/>
            </a:ln>
          </p:spPr>
          <p:txBody>
            <a:bodyPr wrap="none" lIns="0" tIns="0" rIns="0" bIns="0">
              <a:spAutoFit/>
            </a:bodyPr>
            <a:lstStyle/>
            <a:p>
              <a:r>
                <a:rPr lang="en-US" sz="1000" b="1" dirty="0">
                  <a:solidFill>
                    <a:srgbClr val="000000"/>
                  </a:solidFill>
                  <a:latin typeface="Tahoma" pitchFamily="34" charset="0"/>
                </a:rPr>
                <a:t>Cross</a:t>
              </a:r>
              <a:endParaRPr lang="en-US" sz="3700" dirty="0">
                <a:latin typeface="Tahoma" pitchFamily="34" charset="0"/>
              </a:endParaRPr>
            </a:p>
          </p:txBody>
        </p:sp>
        <p:sp>
          <p:nvSpPr>
            <p:cNvPr id="115766" name="Rectangle 54"/>
            <p:cNvSpPr>
              <a:spLocks noChangeArrowheads="1"/>
            </p:cNvSpPr>
            <p:nvPr/>
          </p:nvSpPr>
          <p:spPr bwMode="auto">
            <a:xfrm>
              <a:off x="4308475" y="4051300"/>
              <a:ext cx="52463" cy="145616"/>
            </a:xfrm>
            <a:prstGeom prst="rect">
              <a:avLst/>
            </a:prstGeom>
            <a:noFill/>
            <a:ln w="9525">
              <a:noFill/>
              <a:miter lim="800000"/>
              <a:headEnd/>
              <a:tailEnd/>
            </a:ln>
          </p:spPr>
          <p:txBody>
            <a:bodyPr wrap="none" lIns="0" tIns="0" rIns="0" bIns="0">
              <a:spAutoFit/>
            </a:bodyPr>
            <a:lstStyle/>
            <a:p>
              <a:r>
                <a:rPr lang="en-US" sz="1000" b="1" dirty="0">
                  <a:solidFill>
                    <a:srgbClr val="000000"/>
                  </a:solidFill>
                  <a:latin typeface="Tahoma" pitchFamily="34" charset="0"/>
                </a:rPr>
                <a:t>-</a:t>
              </a:r>
              <a:endParaRPr lang="en-US" sz="3700" dirty="0">
                <a:latin typeface="Tahoma" pitchFamily="34" charset="0"/>
              </a:endParaRPr>
            </a:p>
          </p:txBody>
        </p:sp>
        <p:sp>
          <p:nvSpPr>
            <p:cNvPr id="115767" name="Rectangle 55"/>
            <p:cNvSpPr>
              <a:spLocks noChangeArrowheads="1"/>
            </p:cNvSpPr>
            <p:nvPr/>
          </p:nvSpPr>
          <p:spPr bwMode="auto">
            <a:xfrm>
              <a:off x="4360863" y="4051300"/>
              <a:ext cx="898050" cy="145616"/>
            </a:xfrm>
            <a:prstGeom prst="rect">
              <a:avLst/>
            </a:prstGeom>
            <a:noFill/>
            <a:ln w="9525">
              <a:noFill/>
              <a:miter lim="800000"/>
              <a:headEnd/>
              <a:tailEnd/>
            </a:ln>
          </p:spPr>
          <p:txBody>
            <a:bodyPr wrap="none" lIns="0" tIns="0" rIns="0" bIns="0">
              <a:spAutoFit/>
            </a:bodyPr>
            <a:lstStyle/>
            <a:p>
              <a:r>
                <a:rPr lang="en-US" sz="1000" b="1" dirty="0">
                  <a:solidFill>
                    <a:srgbClr val="000000"/>
                  </a:solidFill>
                  <a:latin typeface="Tahoma" pitchFamily="34" charset="0"/>
                </a:rPr>
                <a:t>Channel effect</a:t>
              </a:r>
              <a:endParaRPr lang="en-US" sz="3700" dirty="0">
                <a:latin typeface="Tahoma" pitchFamily="34" charset="0"/>
              </a:endParaRPr>
            </a:p>
          </p:txBody>
        </p:sp>
        <p:sp>
          <p:nvSpPr>
            <p:cNvPr id="115768" name="Rectangle 56"/>
            <p:cNvSpPr>
              <a:spLocks noChangeArrowheads="1"/>
            </p:cNvSpPr>
            <p:nvPr/>
          </p:nvSpPr>
          <p:spPr bwMode="auto">
            <a:xfrm>
              <a:off x="4313238" y="3268663"/>
              <a:ext cx="534987" cy="249237"/>
            </a:xfrm>
            <a:prstGeom prst="rect">
              <a:avLst/>
            </a:prstGeom>
            <a:solidFill>
              <a:srgbClr val="FFFFFF"/>
            </a:solidFill>
            <a:ln w="9525">
              <a:noFill/>
              <a:miter lim="800000"/>
              <a:headEnd/>
              <a:tailEnd/>
            </a:ln>
          </p:spPr>
          <p:txBody>
            <a:bodyPr/>
            <a:lstStyle/>
            <a:p>
              <a:endParaRPr lang="en-US" dirty="0">
                <a:latin typeface="Tahoma" pitchFamily="34" charset="0"/>
              </a:endParaRPr>
            </a:p>
          </p:txBody>
        </p:sp>
        <p:sp>
          <p:nvSpPr>
            <p:cNvPr id="115769" name="Rectangle 57"/>
            <p:cNvSpPr>
              <a:spLocks noChangeArrowheads="1"/>
            </p:cNvSpPr>
            <p:nvPr/>
          </p:nvSpPr>
          <p:spPr bwMode="auto">
            <a:xfrm>
              <a:off x="4397375" y="3317875"/>
              <a:ext cx="334840" cy="145616"/>
            </a:xfrm>
            <a:prstGeom prst="rect">
              <a:avLst/>
            </a:prstGeom>
            <a:noFill/>
            <a:ln w="9525">
              <a:noFill/>
              <a:miter lim="800000"/>
              <a:headEnd/>
              <a:tailEnd/>
            </a:ln>
          </p:spPr>
          <p:txBody>
            <a:bodyPr wrap="none" lIns="0" tIns="0" rIns="0" bIns="0">
              <a:spAutoFit/>
            </a:bodyPr>
            <a:lstStyle/>
            <a:p>
              <a:r>
                <a:rPr lang="en-US" sz="1000" b="1" dirty="0">
                  <a:solidFill>
                    <a:srgbClr val="000000"/>
                  </a:solidFill>
                  <a:latin typeface="Tahoma" pitchFamily="34" charset="0"/>
                </a:rPr>
                <a:t>Costs</a:t>
              </a:r>
              <a:endParaRPr lang="en-US" sz="3700" dirty="0">
                <a:latin typeface="Tahoma" pitchFamily="34" charset="0"/>
              </a:endParaRPr>
            </a:p>
          </p:txBody>
        </p:sp>
        <p:sp>
          <p:nvSpPr>
            <p:cNvPr id="115770" name="Rectangle 58"/>
            <p:cNvSpPr>
              <a:spLocks noChangeArrowheads="1"/>
            </p:cNvSpPr>
            <p:nvPr/>
          </p:nvSpPr>
          <p:spPr bwMode="auto">
            <a:xfrm>
              <a:off x="5724525" y="2744788"/>
              <a:ext cx="822325" cy="249237"/>
            </a:xfrm>
            <a:prstGeom prst="rect">
              <a:avLst/>
            </a:prstGeom>
            <a:solidFill>
              <a:srgbClr val="FFFFFF"/>
            </a:solidFill>
            <a:ln w="9525">
              <a:noFill/>
              <a:miter lim="800000"/>
              <a:headEnd/>
              <a:tailEnd/>
            </a:ln>
          </p:spPr>
          <p:txBody>
            <a:bodyPr/>
            <a:lstStyle/>
            <a:p>
              <a:endParaRPr lang="en-US" dirty="0">
                <a:latin typeface="Tahoma" pitchFamily="34" charset="0"/>
              </a:endParaRPr>
            </a:p>
          </p:txBody>
        </p:sp>
        <p:sp>
          <p:nvSpPr>
            <p:cNvPr id="115771" name="Rectangle 59"/>
            <p:cNvSpPr>
              <a:spLocks noChangeArrowheads="1"/>
            </p:cNvSpPr>
            <p:nvPr/>
          </p:nvSpPr>
          <p:spPr bwMode="auto">
            <a:xfrm>
              <a:off x="5849938" y="2795588"/>
              <a:ext cx="569912" cy="234950"/>
            </a:xfrm>
            <a:prstGeom prst="rect">
              <a:avLst/>
            </a:prstGeom>
            <a:solidFill>
              <a:srgbClr val="FFFFFF"/>
            </a:solidFill>
            <a:ln w="9525">
              <a:solidFill>
                <a:srgbClr val="FFFFFF"/>
              </a:solidFill>
              <a:miter lim="800000"/>
              <a:headEnd/>
              <a:tailEnd/>
            </a:ln>
          </p:spPr>
          <p:txBody>
            <a:bodyPr wrap="none" lIns="0" tIns="0" rIns="0" bIns="0"/>
            <a:lstStyle/>
            <a:p>
              <a:r>
                <a:rPr lang="en-US" sz="1000" b="1" dirty="0">
                  <a:solidFill>
                    <a:srgbClr val="000000"/>
                  </a:solidFill>
                  <a:latin typeface="Tahoma" pitchFamily="34" charset="0"/>
                </a:rPr>
                <a:t>Benefits</a:t>
              </a:r>
              <a:endParaRPr lang="en-US" sz="3700" dirty="0">
                <a:latin typeface="Tahoma" pitchFamily="34" charset="0"/>
              </a:endParaRPr>
            </a:p>
          </p:txBody>
        </p:sp>
        <p:sp>
          <p:nvSpPr>
            <p:cNvPr id="115772" name="Rectangle 60"/>
            <p:cNvSpPr>
              <a:spLocks noChangeArrowheads="1"/>
            </p:cNvSpPr>
            <p:nvPr/>
          </p:nvSpPr>
          <p:spPr bwMode="auto">
            <a:xfrm>
              <a:off x="5453063" y="5207000"/>
              <a:ext cx="1646237" cy="249238"/>
            </a:xfrm>
            <a:prstGeom prst="rect">
              <a:avLst/>
            </a:prstGeom>
            <a:solidFill>
              <a:srgbClr val="FFFFFF"/>
            </a:solidFill>
            <a:ln w="9525">
              <a:noFill/>
              <a:miter lim="800000"/>
              <a:headEnd/>
              <a:tailEnd/>
            </a:ln>
          </p:spPr>
          <p:txBody>
            <a:bodyPr/>
            <a:lstStyle/>
            <a:p>
              <a:endParaRPr lang="en-US" dirty="0">
                <a:latin typeface="Tahoma" pitchFamily="34" charset="0"/>
              </a:endParaRPr>
            </a:p>
          </p:txBody>
        </p:sp>
        <p:sp>
          <p:nvSpPr>
            <p:cNvPr id="115773" name="Rectangle 61"/>
            <p:cNvSpPr>
              <a:spLocks noChangeArrowheads="1"/>
            </p:cNvSpPr>
            <p:nvPr/>
          </p:nvSpPr>
          <p:spPr bwMode="auto">
            <a:xfrm>
              <a:off x="5680075" y="5256213"/>
              <a:ext cx="1044639" cy="145616"/>
            </a:xfrm>
            <a:prstGeom prst="rect">
              <a:avLst/>
            </a:prstGeom>
            <a:noFill/>
            <a:ln w="9525">
              <a:noFill/>
              <a:miter lim="800000"/>
              <a:headEnd/>
              <a:tailEnd/>
            </a:ln>
          </p:spPr>
          <p:txBody>
            <a:bodyPr wrap="none" lIns="0" tIns="0" rIns="0" bIns="0">
              <a:spAutoFit/>
            </a:bodyPr>
            <a:lstStyle/>
            <a:p>
              <a:r>
                <a:rPr lang="en-US" sz="1000" b="1" dirty="0">
                  <a:solidFill>
                    <a:srgbClr val="000000"/>
                  </a:solidFill>
                  <a:latin typeface="Tahoma" pitchFamily="34" charset="0"/>
                </a:rPr>
                <a:t>Financial Results</a:t>
              </a:r>
              <a:endParaRPr lang="en-US" sz="3700" dirty="0">
                <a:latin typeface="Tahoma" pitchFamily="34" charset="0"/>
              </a:endParaRPr>
            </a:p>
          </p:txBody>
        </p:sp>
        <p:sp>
          <p:nvSpPr>
            <p:cNvPr id="115774" name="Rectangle 62"/>
            <p:cNvSpPr>
              <a:spLocks noChangeArrowheads="1"/>
            </p:cNvSpPr>
            <p:nvPr/>
          </p:nvSpPr>
          <p:spPr bwMode="auto">
            <a:xfrm>
              <a:off x="2265363" y="5207000"/>
              <a:ext cx="1646237" cy="249238"/>
            </a:xfrm>
            <a:prstGeom prst="rect">
              <a:avLst/>
            </a:prstGeom>
            <a:solidFill>
              <a:srgbClr val="FFFFFF"/>
            </a:solidFill>
            <a:ln w="9525">
              <a:noFill/>
              <a:miter lim="800000"/>
              <a:headEnd/>
              <a:tailEnd/>
            </a:ln>
          </p:spPr>
          <p:txBody>
            <a:bodyPr/>
            <a:lstStyle/>
            <a:p>
              <a:endParaRPr lang="en-US" dirty="0">
                <a:latin typeface="Tahoma" pitchFamily="34" charset="0"/>
              </a:endParaRPr>
            </a:p>
          </p:txBody>
        </p:sp>
        <p:sp>
          <p:nvSpPr>
            <p:cNvPr id="115775" name="Rectangle 63"/>
            <p:cNvSpPr>
              <a:spLocks noChangeArrowheads="1"/>
            </p:cNvSpPr>
            <p:nvPr/>
          </p:nvSpPr>
          <p:spPr bwMode="auto">
            <a:xfrm>
              <a:off x="2492375" y="5256213"/>
              <a:ext cx="1044639" cy="145616"/>
            </a:xfrm>
            <a:prstGeom prst="rect">
              <a:avLst/>
            </a:prstGeom>
            <a:noFill/>
            <a:ln w="9525">
              <a:noFill/>
              <a:miter lim="800000"/>
              <a:headEnd/>
              <a:tailEnd/>
            </a:ln>
          </p:spPr>
          <p:txBody>
            <a:bodyPr wrap="none" lIns="0" tIns="0" rIns="0" bIns="0">
              <a:spAutoFit/>
            </a:bodyPr>
            <a:lstStyle/>
            <a:p>
              <a:r>
                <a:rPr lang="en-US" sz="1000" b="1" dirty="0">
                  <a:solidFill>
                    <a:srgbClr val="000000"/>
                  </a:solidFill>
                  <a:latin typeface="Tahoma" pitchFamily="34" charset="0"/>
                </a:rPr>
                <a:t>Financial Results</a:t>
              </a:r>
              <a:endParaRPr lang="en-US" sz="3700" dirty="0">
                <a:latin typeface="Tahoma" pitchFamily="34" charset="0"/>
              </a:endParaRPr>
            </a:p>
          </p:txBody>
        </p:sp>
        <p:sp>
          <p:nvSpPr>
            <p:cNvPr id="115776" name="Rectangle 64"/>
            <p:cNvSpPr>
              <a:spLocks noChangeArrowheads="1"/>
            </p:cNvSpPr>
            <p:nvPr/>
          </p:nvSpPr>
          <p:spPr bwMode="auto">
            <a:xfrm>
              <a:off x="3911600" y="1993900"/>
              <a:ext cx="422275" cy="150813"/>
            </a:xfrm>
            <a:prstGeom prst="rect">
              <a:avLst/>
            </a:prstGeom>
            <a:noFill/>
            <a:ln w="9525">
              <a:noFill/>
              <a:miter lim="800000"/>
              <a:headEnd/>
              <a:tailEnd/>
            </a:ln>
          </p:spPr>
          <p:txBody>
            <a:bodyPr wrap="none" lIns="0" tIns="0" rIns="0" bIns="0">
              <a:spAutoFit/>
            </a:bodyPr>
            <a:lstStyle/>
            <a:p>
              <a:r>
                <a:rPr lang="nl-NL" sz="1000" dirty="0">
                  <a:solidFill>
                    <a:srgbClr val="000000"/>
                  </a:solidFill>
                  <a:latin typeface="Tahoma" pitchFamily="34" charset="0"/>
                </a:rPr>
                <a:t>Catalog</a:t>
              </a:r>
              <a:endParaRPr lang="en-US" sz="3700" dirty="0">
                <a:latin typeface="Tahoma" pitchFamily="34" charset="0"/>
              </a:endParaRPr>
            </a:p>
          </p:txBody>
        </p:sp>
        <p:sp>
          <p:nvSpPr>
            <p:cNvPr id="115777" name="Rectangle 65"/>
            <p:cNvSpPr>
              <a:spLocks noChangeArrowheads="1"/>
            </p:cNvSpPr>
            <p:nvPr/>
          </p:nvSpPr>
          <p:spPr bwMode="auto">
            <a:xfrm>
              <a:off x="4773613" y="1993900"/>
              <a:ext cx="467541" cy="145616"/>
            </a:xfrm>
            <a:prstGeom prst="rect">
              <a:avLst/>
            </a:prstGeom>
            <a:noFill/>
            <a:ln w="9525">
              <a:noFill/>
              <a:miter lim="800000"/>
              <a:headEnd/>
              <a:tailEnd/>
            </a:ln>
          </p:spPr>
          <p:txBody>
            <a:bodyPr wrap="none" lIns="0" tIns="0" rIns="0" bIns="0">
              <a:spAutoFit/>
            </a:bodyPr>
            <a:lstStyle/>
            <a:p>
              <a:r>
                <a:rPr lang="nl-NL" sz="1000" dirty="0">
                  <a:solidFill>
                    <a:srgbClr val="000000"/>
                  </a:solidFill>
                  <a:latin typeface="Tahoma" pitchFamily="34" charset="0"/>
                </a:rPr>
                <a:t>Adwords</a:t>
              </a:r>
              <a:endParaRPr lang="en-US" sz="3700" dirty="0">
                <a:latin typeface="Tahoma" pitchFamily="34" charset="0"/>
              </a:endParaRPr>
            </a:p>
          </p:txBody>
        </p:sp>
        <p:sp>
          <p:nvSpPr>
            <p:cNvPr id="115778" name="Rectangle 66"/>
            <p:cNvSpPr>
              <a:spLocks noChangeArrowheads="1"/>
            </p:cNvSpPr>
            <p:nvPr/>
          </p:nvSpPr>
          <p:spPr bwMode="auto">
            <a:xfrm>
              <a:off x="3911600" y="2230438"/>
              <a:ext cx="191337" cy="145616"/>
            </a:xfrm>
            <a:prstGeom prst="rect">
              <a:avLst/>
            </a:prstGeom>
            <a:noFill/>
            <a:ln w="9525">
              <a:noFill/>
              <a:miter lim="800000"/>
              <a:headEnd/>
              <a:tailEnd/>
            </a:ln>
          </p:spPr>
          <p:txBody>
            <a:bodyPr wrap="none" lIns="0" tIns="0" rIns="0" bIns="0">
              <a:spAutoFit/>
            </a:bodyPr>
            <a:lstStyle/>
            <a:p>
              <a:r>
                <a:rPr lang="nl-NL" sz="1000" dirty="0">
                  <a:solidFill>
                    <a:srgbClr val="000000"/>
                  </a:solidFill>
                  <a:latin typeface="Tahoma" pitchFamily="34" charset="0"/>
                </a:rPr>
                <a:t>Fax</a:t>
              </a:r>
              <a:endParaRPr lang="en-US" sz="3700" dirty="0">
                <a:latin typeface="Tahoma" pitchFamily="34" charset="0"/>
              </a:endParaRPr>
            </a:p>
          </p:txBody>
        </p:sp>
        <p:sp>
          <p:nvSpPr>
            <p:cNvPr id="115779" name="Rectangle 67"/>
            <p:cNvSpPr>
              <a:spLocks noChangeArrowheads="1"/>
            </p:cNvSpPr>
            <p:nvPr/>
          </p:nvSpPr>
          <p:spPr bwMode="auto">
            <a:xfrm>
              <a:off x="4784725" y="2230438"/>
              <a:ext cx="344488" cy="292100"/>
            </a:xfrm>
            <a:prstGeom prst="rect">
              <a:avLst/>
            </a:prstGeom>
            <a:noFill/>
            <a:ln w="9525">
              <a:noFill/>
              <a:miter lim="800000"/>
              <a:headEnd/>
              <a:tailEnd/>
            </a:ln>
          </p:spPr>
          <p:txBody>
            <a:bodyPr wrap="none" lIns="0" tIns="0" rIns="0" bIns="0"/>
            <a:lstStyle/>
            <a:p>
              <a:r>
                <a:rPr lang="en-US" sz="1000" dirty="0">
                  <a:solidFill>
                    <a:srgbClr val="000000"/>
                  </a:solidFill>
                  <a:latin typeface="Tahoma" pitchFamily="34" charset="0"/>
                </a:rPr>
                <a:t>Email</a:t>
              </a:r>
              <a:endParaRPr lang="en-US" sz="3700" dirty="0">
                <a:latin typeface="Tahoma" pitchFamily="34" charset="0"/>
              </a:endParaRPr>
            </a:p>
          </p:txBody>
        </p:sp>
        <p:sp>
          <p:nvSpPr>
            <p:cNvPr id="115780" name="Rectangle 68"/>
            <p:cNvSpPr>
              <a:spLocks noChangeArrowheads="1"/>
            </p:cNvSpPr>
            <p:nvPr/>
          </p:nvSpPr>
          <p:spPr bwMode="auto">
            <a:xfrm>
              <a:off x="3911600" y="2465388"/>
              <a:ext cx="263860" cy="145616"/>
            </a:xfrm>
            <a:prstGeom prst="rect">
              <a:avLst/>
            </a:prstGeom>
            <a:noFill/>
            <a:ln w="9525">
              <a:noFill/>
              <a:miter lim="800000"/>
              <a:headEnd/>
              <a:tailEnd/>
            </a:ln>
          </p:spPr>
          <p:txBody>
            <a:bodyPr wrap="none" lIns="0" tIns="0" rIns="0" bIns="0">
              <a:spAutoFit/>
            </a:bodyPr>
            <a:lstStyle/>
            <a:p>
              <a:r>
                <a:rPr lang="nl-NL" sz="1000" dirty="0">
                  <a:solidFill>
                    <a:srgbClr val="000000"/>
                  </a:solidFill>
                  <a:latin typeface="Tahoma" pitchFamily="34" charset="0"/>
                </a:rPr>
                <a:t>Flyer</a:t>
              </a:r>
              <a:endParaRPr lang="en-US" sz="3700" dirty="0">
                <a:latin typeface="Tahoma" pitchFamily="34" charset="0"/>
              </a:endParaRPr>
            </a:p>
          </p:txBody>
        </p:sp>
        <p:sp>
          <p:nvSpPr>
            <p:cNvPr id="115781" name="Arc 69"/>
            <p:cNvSpPr>
              <a:spLocks/>
            </p:cNvSpPr>
            <p:nvPr/>
          </p:nvSpPr>
          <p:spPr bwMode="auto">
            <a:xfrm flipH="1">
              <a:off x="1477963" y="3730625"/>
              <a:ext cx="336550" cy="906463"/>
            </a:xfrm>
            <a:custGeom>
              <a:avLst/>
              <a:gdLst>
                <a:gd name="G0" fmla="+- 0 0 0"/>
                <a:gd name="G1" fmla="+- 21600 0 0"/>
                <a:gd name="G2" fmla="+- 21600 0 0"/>
                <a:gd name="T0" fmla="*/ 0 w 21600"/>
                <a:gd name="T1" fmla="*/ 0 h 43071"/>
                <a:gd name="T2" fmla="*/ 2355 w 21600"/>
                <a:gd name="T3" fmla="*/ 43071 h 43071"/>
                <a:gd name="T4" fmla="*/ 0 w 21600"/>
                <a:gd name="T5" fmla="*/ 21600 h 43071"/>
              </a:gdLst>
              <a:ahLst/>
              <a:cxnLst>
                <a:cxn ang="0">
                  <a:pos x="T0" y="T1"/>
                </a:cxn>
                <a:cxn ang="0">
                  <a:pos x="T2" y="T3"/>
                </a:cxn>
                <a:cxn ang="0">
                  <a:pos x="T4" y="T5"/>
                </a:cxn>
              </a:cxnLst>
              <a:rect l="0" t="0" r="r" b="b"/>
              <a:pathLst>
                <a:path w="21600" h="43071" fill="none" extrusionOk="0">
                  <a:moveTo>
                    <a:pt x="-1" y="0"/>
                  </a:moveTo>
                  <a:cubicBezTo>
                    <a:pt x="11929" y="0"/>
                    <a:pt x="21600" y="9670"/>
                    <a:pt x="21600" y="21600"/>
                  </a:cubicBezTo>
                  <a:cubicBezTo>
                    <a:pt x="21600" y="32617"/>
                    <a:pt x="13307" y="41869"/>
                    <a:pt x="2355" y="43071"/>
                  </a:cubicBezTo>
                </a:path>
                <a:path w="21600" h="43071" stroke="0" extrusionOk="0">
                  <a:moveTo>
                    <a:pt x="-1" y="0"/>
                  </a:moveTo>
                  <a:cubicBezTo>
                    <a:pt x="11929" y="0"/>
                    <a:pt x="21600" y="9670"/>
                    <a:pt x="21600" y="21600"/>
                  </a:cubicBezTo>
                  <a:cubicBezTo>
                    <a:pt x="21600" y="32617"/>
                    <a:pt x="13307" y="41869"/>
                    <a:pt x="2355" y="43071"/>
                  </a:cubicBezTo>
                  <a:lnTo>
                    <a:pt x="0" y="21600"/>
                  </a:lnTo>
                  <a:close/>
                </a:path>
              </a:pathLst>
            </a:custGeom>
            <a:noFill/>
            <a:ln w="28575">
              <a:solidFill>
                <a:srgbClr val="000000"/>
              </a:solidFill>
              <a:round/>
              <a:headEnd type="triangle" w="med" len="med"/>
              <a:tailEnd/>
            </a:ln>
          </p:spPr>
          <p:txBody>
            <a:bodyPr/>
            <a:lstStyle/>
            <a:p>
              <a:endParaRPr lang="en-US" dirty="0">
                <a:latin typeface="Tahoma" pitchFamily="34" charset="0"/>
              </a:endParaRPr>
            </a:p>
          </p:txBody>
        </p:sp>
        <p:sp>
          <p:nvSpPr>
            <p:cNvPr id="115782" name="Arc 70"/>
            <p:cNvSpPr>
              <a:spLocks/>
            </p:cNvSpPr>
            <p:nvPr/>
          </p:nvSpPr>
          <p:spPr bwMode="auto">
            <a:xfrm>
              <a:off x="7470775" y="3730625"/>
              <a:ext cx="336550" cy="906463"/>
            </a:xfrm>
            <a:custGeom>
              <a:avLst/>
              <a:gdLst>
                <a:gd name="G0" fmla="+- 0 0 0"/>
                <a:gd name="G1" fmla="+- 21600 0 0"/>
                <a:gd name="G2" fmla="+- 21600 0 0"/>
                <a:gd name="T0" fmla="*/ 0 w 21600"/>
                <a:gd name="T1" fmla="*/ 0 h 43071"/>
                <a:gd name="T2" fmla="*/ 2355 w 21600"/>
                <a:gd name="T3" fmla="*/ 43071 h 43071"/>
                <a:gd name="T4" fmla="*/ 0 w 21600"/>
                <a:gd name="T5" fmla="*/ 21600 h 43071"/>
              </a:gdLst>
              <a:ahLst/>
              <a:cxnLst>
                <a:cxn ang="0">
                  <a:pos x="T0" y="T1"/>
                </a:cxn>
                <a:cxn ang="0">
                  <a:pos x="T2" y="T3"/>
                </a:cxn>
                <a:cxn ang="0">
                  <a:pos x="T4" y="T5"/>
                </a:cxn>
              </a:cxnLst>
              <a:rect l="0" t="0" r="r" b="b"/>
              <a:pathLst>
                <a:path w="21600" h="43071" fill="none" extrusionOk="0">
                  <a:moveTo>
                    <a:pt x="-1" y="0"/>
                  </a:moveTo>
                  <a:cubicBezTo>
                    <a:pt x="11929" y="0"/>
                    <a:pt x="21600" y="9670"/>
                    <a:pt x="21600" y="21600"/>
                  </a:cubicBezTo>
                  <a:cubicBezTo>
                    <a:pt x="21600" y="32617"/>
                    <a:pt x="13307" y="41869"/>
                    <a:pt x="2355" y="43071"/>
                  </a:cubicBezTo>
                </a:path>
                <a:path w="21600" h="43071" stroke="0" extrusionOk="0">
                  <a:moveTo>
                    <a:pt x="-1" y="0"/>
                  </a:moveTo>
                  <a:cubicBezTo>
                    <a:pt x="11929" y="0"/>
                    <a:pt x="21600" y="9670"/>
                    <a:pt x="21600" y="21600"/>
                  </a:cubicBezTo>
                  <a:cubicBezTo>
                    <a:pt x="21600" y="32617"/>
                    <a:pt x="13307" y="41869"/>
                    <a:pt x="2355" y="43071"/>
                  </a:cubicBezTo>
                  <a:lnTo>
                    <a:pt x="0" y="21600"/>
                  </a:lnTo>
                  <a:close/>
                </a:path>
              </a:pathLst>
            </a:custGeom>
            <a:noFill/>
            <a:ln w="28575">
              <a:solidFill>
                <a:srgbClr val="000000"/>
              </a:solidFill>
              <a:round/>
              <a:headEnd type="triangle" w="med" len="med"/>
              <a:tailEnd/>
            </a:ln>
          </p:spPr>
          <p:txBody>
            <a:bodyPr/>
            <a:lstStyle/>
            <a:p>
              <a:endParaRPr lang="en-US" dirty="0">
                <a:latin typeface="Tahoma" pitchFamily="34" charset="0"/>
              </a:endParaRPr>
            </a:p>
          </p:txBody>
        </p:sp>
        <p:sp>
          <p:nvSpPr>
            <p:cNvPr id="115783" name="Rectangle 71"/>
            <p:cNvSpPr>
              <a:spLocks noChangeArrowheads="1"/>
            </p:cNvSpPr>
            <p:nvPr/>
          </p:nvSpPr>
          <p:spPr bwMode="auto">
            <a:xfrm>
              <a:off x="2779713" y="2170113"/>
              <a:ext cx="671512" cy="198437"/>
            </a:xfrm>
            <a:prstGeom prst="rect">
              <a:avLst/>
            </a:prstGeom>
            <a:solidFill>
              <a:srgbClr val="FFFFFF"/>
            </a:solidFill>
            <a:ln w="9525">
              <a:noFill/>
              <a:miter lim="800000"/>
              <a:headEnd/>
              <a:tailEnd/>
            </a:ln>
          </p:spPr>
          <p:txBody>
            <a:bodyPr lIns="0" tIns="0" rIns="0" bIns="0"/>
            <a:lstStyle/>
            <a:p>
              <a:r>
                <a:rPr lang="nl-NL" sz="1000" b="1" dirty="0">
                  <a:solidFill>
                    <a:srgbClr val="000000"/>
                  </a:solidFill>
                  <a:latin typeface="Tahoma" pitchFamily="34" charset="0"/>
                </a:rPr>
                <a:t>Feedback</a:t>
              </a:r>
              <a:endParaRPr lang="en-US" sz="3700" dirty="0">
                <a:latin typeface="Tahoma" pitchFamily="34" charset="0"/>
              </a:endParaRPr>
            </a:p>
          </p:txBody>
        </p:sp>
        <p:sp>
          <p:nvSpPr>
            <p:cNvPr id="115784" name="Line 72"/>
            <p:cNvSpPr>
              <a:spLocks noChangeShapeType="1"/>
            </p:cNvSpPr>
            <p:nvPr/>
          </p:nvSpPr>
          <p:spPr bwMode="auto">
            <a:xfrm flipH="1" flipV="1">
              <a:off x="5470525" y="1817688"/>
              <a:ext cx="1681163" cy="1585912"/>
            </a:xfrm>
            <a:prstGeom prst="line">
              <a:avLst/>
            </a:prstGeom>
            <a:noFill/>
            <a:ln w="28575">
              <a:solidFill>
                <a:srgbClr val="000000"/>
              </a:solidFill>
              <a:round/>
              <a:headEnd/>
              <a:tailEnd type="triangle" w="med" len="med"/>
            </a:ln>
          </p:spPr>
          <p:txBody>
            <a:bodyPr/>
            <a:lstStyle/>
            <a:p>
              <a:endParaRPr lang="en-US" dirty="0">
                <a:latin typeface="Tahoma" pitchFamily="34" charset="0"/>
              </a:endParaRPr>
            </a:p>
          </p:txBody>
        </p:sp>
        <p:sp>
          <p:nvSpPr>
            <p:cNvPr id="115785" name="Rectangle 73"/>
            <p:cNvSpPr>
              <a:spLocks noChangeArrowheads="1"/>
            </p:cNvSpPr>
            <p:nvPr/>
          </p:nvSpPr>
          <p:spPr bwMode="auto">
            <a:xfrm>
              <a:off x="5694363" y="2149475"/>
              <a:ext cx="1008062" cy="196850"/>
            </a:xfrm>
            <a:prstGeom prst="rect">
              <a:avLst/>
            </a:prstGeom>
            <a:solidFill>
              <a:srgbClr val="FFFFFF"/>
            </a:solidFill>
            <a:ln w="9525">
              <a:noFill/>
              <a:miter lim="800000"/>
              <a:headEnd/>
              <a:tailEnd/>
            </a:ln>
          </p:spPr>
          <p:txBody>
            <a:bodyPr lIns="0" tIns="0" rIns="0" bIns="0"/>
            <a:lstStyle/>
            <a:p>
              <a:r>
                <a:rPr lang="nl-NL" sz="1000" b="1" dirty="0">
                  <a:solidFill>
                    <a:srgbClr val="000000"/>
                  </a:solidFill>
                  <a:latin typeface="Tahoma" pitchFamily="34" charset="0"/>
                </a:rPr>
                <a:t>Feedback</a:t>
              </a:r>
              <a:endParaRPr lang="en-US" sz="3700" dirty="0">
                <a:latin typeface="Tahoma" pitchFamily="34" charset="0"/>
              </a:endParaRPr>
            </a:p>
          </p:txBody>
        </p:sp>
        <p:sp>
          <p:nvSpPr>
            <p:cNvPr id="115786" name="Rectangle 74"/>
            <p:cNvSpPr>
              <a:spLocks noChangeArrowheads="1"/>
            </p:cNvSpPr>
            <p:nvPr/>
          </p:nvSpPr>
          <p:spPr bwMode="auto">
            <a:xfrm>
              <a:off x="917575" y="4041775"/>
              <a:ext cx="673100" cy="225425"/>
            </a:xfrm>
            <a:prstGeom prst="rect">
              <a:avLst/>
            </a:prstGeom>
            <a:solidFill>
              <a:srgbClr val="FFFFFF"/>
            </a:solidFill>
            <a:ln w="9525">
              <a:noFill/>
              <a:miter lim="800000"/>
              <a:headEnd/>
              <a:tailEnd/>
            </a:ln>
          </p:spPr>
          <p:txBody>
            <a:bodyPr lIns="0" tIns="0" rIns="0" bIns="0"/>
            <a:lstStyle/>
            <a:p>
              <a:r>
                <a:rPr lang="nl-NL" sz="1000" b="1" dirty="0">
                  <a:solidFill>
                    <a:srgbClr val="000000"/>
                  </a:solidFill>
                  <a:latin typeface="Tahoma" pitchFamily="34" charset="0"/>
                </a:rPr>
                <a:t>Feedback</a:t>
              </a:r>
              <a:endParaRPr lang="en-US" sz="3700" dirty="0">
                <a:latin typeface="Tahoma" pitchFamily="34" charset="0"/>
              </a:endParaRPr>
            </a:p>
          </p:txBody>
        </p:sp>
        <p:sp>
          <p:nvSpPr>
            <p:cNvPr id="115787" name="Rectangle 75"/>
            <p:cNvSpPr>
              <a:spLocks noChangeArrowheads="1"/>
            </p:cNvSpPr>
            <p:nvPr/>
          </p:nvSpPr>
          <p:spPr bwMode="auto">
            <a:xfrm>
              <a:off x="7643813" y="4070350"/>
              <a:ext cx="673100" cy="196850"/>
            </a:xfrm>
            <a:prstGeom prst="rect">
              <a:avLst/>
            </a:prstGeom>
            <a:solidFill>
              <a:srgbClr val="FFFFFF"/>
            </a:solidFill>
            <a:ln w="9525">
              <a:noFill/>
              <a:miter lim="800000"/>
              <a:headEnd/>
              <a:tailEnd/>
            </a:ln>
          </p:spPr>
          <p:txBody>
            <a:bodyPr lIns="0" tIns="0" rIns="0" bIns="0"/>
            <a:lstStyle/>
            <a:p>
              <a:r>
                <a:rPr lang="nl-NL" sz="1000" b="1" dirty="0">
                  <a:solidFill>
                    <a:srgbClr val="000000"/>
                  </a:solidFill>
                  <a:latin typeface="Tahoma" pitchFamily="34" charset="0"/>
                </a:rPr>
                <a:t>Feedback</a:t>
              </a:r>
              <a:endParaRPr lang="en-US" sz="3700" dirty="0">
                <a:latin typeface="Tahoma" pitchFamily="34" charset="0"/>
              </a:endParaRPr>
            </a:p>
          </p:txBody>
        </p:sp>
        <p:sp>
          <p:nvSpPr>
            <p:cNvPr id="115788" name="Rectangle 76"/>
            <p:cNvSpPr>
              <a:spLocks noChangeArrowheads="1"/>
            </p:cNvSpPr>
            <p:nvPr/>
          </p:nvSpPr>
          <p:spPr bwMode="auto">
            <a:xfrm>
              <a:off x="2835275" y="2795588"/>
              <a:ext cx="569913" cy="255587"/>
            </a:xfrm>
            <a:prstGeom prst="rect">
              <a:avLst/>
            </a:prstGeom>
            <a:solidFill>
              <a:srgbClr val="FFFFFF"/>
            </a:solidFill>
            <a:ln w="9525">
              <a:solidFill>
                <a:srgbClr val="FFFFFF"/>
              </a:solidFill>
              <a:miter lim="800000"/>
              <a:headEnd/>
              <a:tailEnd/>
            </a:ln>
          </p:spPr>
          <p:txBody>
            <a:bodyPr wrap="none" lIns="0" tIns="0" rIns="0" bIns="0"/>
            <a:lstStyle/>
            <a:p>
              <a:r>
                <a:rPr lang="en-US" sz="1000" b="1" dirty="0">
                  <a:solidFill>
                    <a:srgbClr val="000000"/>
                  </a:solidFill>
                  <a:latin typeface="Tahoma" pitchFamily="34" charset="0"/>
                </a:rPr>
                <a:t>Benefits</a:t>
              </a:r>
              <a:endParaRPr lang="en-US" sz="3700" dirty="0">
                <a:latin typeface="Tahoma" pitchFamily="34" charset="0"/>
              </a:endParaRPr>
            </a:p>
          </p:txBody>
        </p:sp>
        <p:sp>
          <p:nvSpPr>
            <p:cNvPr id="115789" name="Rectangle 77"/>
            <p:cNvSpPr>
              <a:spLocks noChangeArrowheads="1"/>
            </p:cNvSpPr>
            <p:nvPr/>
          </p:nvSpPr>
          <p:spPr bwMode="auto">
            <a:xfrm>
              <a:off x="5962650" y="4259263"/>
              <a:ext cx="833242" cy="145616"/>
            </a:xfrm>
            <a:prstGeom prst="rect">
              <a:avLst/>
            </a:prstGeom>
            <a:noFill/>
            <a:ln w="9525">
              <a:noFill/>
              <a:miter lim="800000"/>
              <a:headEnd/>
              <a:tailEnd/>
            </a:ln>
          </p:spPr>
          <p:txBody>
            <a:bodyPr wrap="none" lIns="0" tIns="0" rIns="0" bIns="0">
              <a:spAutoFit/>
            </a:bodyPr>
            <a:lstStyle/>
            <a:p>
              <a:r>
                <a:rPr lang="en-US" sz="1000" dirty="0">
                  <a:solidFill>
                    <a:srgbClr val="000000"/>
                  </a:solidFill>
                  <a:latin typeface="Tahoma" pitchFamily="34" charset="0"/>
                </a:rPr>
                <a:t>Quote requests</a:t>
              </a:r>
              <a:endParaRPr lang="en-US" sz="3700" dirty="0">
                <a:latin typeface="Tahoma" pitchFamily="34" charset="0"/>
              </a:endParaRPr>
            </a:p>
          </p:txBody>
        </p:sp>
        <p:sp>
          <p:nvSpPr>
            <p:cNvPr id="115790" name="Rectangle 78"/>
            <p:cNvSpPr>
              <a:spLocks noChangeArrowheads="1"/>
            </p:cNvSpPr>
            <p:nvPr/>
          </p:nvSpPr>
          <p:spPr bwMode="auto">
            <a:xfrm>
              <a:off x="5962650" y="4017963"/>
              <a:ext cx="1154194" cy="145616"/>
            </a:xfrm>
            <a:prstGeom prst="rect">
              <a:avLst/>
            </a:prstGeom>
            <a:noFill/>
            <a:ln w="9525">
              <a:noFill/>
              <a:miter lim="800000"/>
              <a:headEnd/>
              <a:tailEnd/>
            </a:ln>
          </p:spPr>
          <p:txBody>
            <a:bodyPr wrap="none" lIns="0" tIns="0" rIns="0" bIns="0">
              <a:spAutoFit/>
            </a:bodyPr>
            <a:lstStyle/>
            <a:p>
              <a:r>
                <a:rPr lang="en-US" sz="1000" dirty="0">
                  <a:solidFill>
                    <a:srgbClr val="000000"/>
                  </a:solidFill>
                  <a:latin typeface="Tahoma" pitchFamily="34" charset="0"/>
                </a:rPr>
                <a:t>Leads (info requests)</a:t>
              </a:r>
              <a:endParaRPr lang="en-US" sz="3700" dirty="0">
                <a:latin typeface="Tahoma" pitchFamily="34" charset="0"/>
              </a:endParaRPr>
            </a:p>
          </p:txBody>
        </p:sp>
        <p:sp>
          <p:nvSpPr>
            <p:cNvPr id="115791" name="Rectangle 79"/>
            <p:cNvSpPr>
              <a:spLocks noChangeArrowheads="1"/>
            </p:cNvSpPr>
            <p:nvPr/>
          </p:nvSpPr>
          <p:spPr bwMode="auto">
            <a:xfrm>
              <a:off x="5962650" y="4476750"/>
              <a:ext cx="365701" cy="145616"/>
            </a:xfrm>
            <a:prstGeom prst="rect">
              <a:avLst/>
            </a:prstGeom>
            <a:noFill/>
            <a:ln w="9525">
              <a:noFill/>
              <a:miter lim="800000"/>
              <a:headEnd/>
              <a:tailEnd/>
            </a:ln>
          </p:spPr>
          <p:txBody>
            <a:bodyPr wrap="none" lIns="0" tIns="0" rIns="0" bIns="0">
              <a:spAutoFit/>
            </a:bodyPr>
            <a:lstStyle/>
            <a:p>
              <a:r>
                <a:rPr lang="en-US" sz="1000" dirty="0">
                  <a:solidFill>
                    <a:srgbClr val="000000"/>
                  </a:solidFill>
                  <a:latin typeface="Tahoma" pitchFamily="34" charset="0"/>
                </a:rPr>
                <a:t>Orders</a:t>
              </a:r>
              <a:endParaRPr lang="en-US" sz="3700" dirty="0">
                <a:latin typeface="Tahoma" pitchFamily="34" charset="0"/>
              </a:endParaRPr>
            </a:p>
          </p:txBody>
        </p:sp>
        <p:sp>
          <p:nvSpPr>
            <p:cNvPr id="115792" name="Rectangle 80"/>
            <p:cNvSpPr>
              <a:spLocks noChangeArrowheads="1"/>
            </p:cNvSpPr>
            <p:nvPr/>
          </p:nvSpPr>
          <p:spPr bwMode="auto">
            <a:xfrm>
              <a:off x="4113213" y="1095375"/>
              <a:ext cx="1008062" cy="195263"/>
            </a:xfrm>
            <a:prstGeom prst="rect">
              <a:avLst/>
            </a:prstGeom>
            <a:noFill/>
            <a:ln w="9525">
              <a:noFill/>
              <a:miter lim="800000"/>
              <a:headEnd/>
              <a:tailEnd/>
            </a:ln>
          </p:spPr>
          <p:txBody>
            <a:bodyPr lIns="0" tIns="0" rIns="0" bIns="0"/>
            <a:lstStyle/>
            <a:p>
              <a:pPr algn="ctr"/>
              <a:r>
                <a:rPr lang="nl-NL" sz="1000" b="1" dirty="0">
                  <a:solidFill>
                    <a:srgbClr val="000000"/>
                  </a:solidFill>
                  <a:latin typeface="Tahoma" pitchFamily="34" charset="0"/>
                </a:rPr>
                <a:t>  Feedback</a:t>
              </a:r>
              <a:endParaRPr lang="en-US" sz="3700" dirty="0">
                <a:latin typeface="Tahoma" pitchFamily="34" charset="0"/>
              </a:endParaRPr>
            </a:p>
          </p:txBody>
        </p:sp>
        <p:sp>
          <p:nvSpPr>
            <p:cNvPr id="115793" name="Line 81"/>
            <p:cNvSpPr>
              <a:spLocks noChangeShapeType="1"/>
            </p:cNvSpPr>
            <p:nvPr/>
          </p:nvSpPr>
          <p:spPr bwMode="auto">
            <a:xfrm>
              <a:off x="3271838" y="3738563"/>
              <a:ext cx="0" cy="989012"/>
            </a:xfrm>
            <a:prstGeom prst="line">
              <a:avLst/>
            </a:prstGeom>
            <a:noFill/>
            <a:ln w="9525">
              <a:solidFill>
                <a:srgbClr val="000000"/>
              </a:solidFill>
              <a:round/>
              <a:headEnd/>
              <a:tailEnd type="triangle" w="med" len="med"/>
            </a:ln>
          </p:spPr>
          <p:txBody>
            <a:bodyPr/>
            <a:lstStyle/>
            <a:p>
              <a:endParaRPr lang="en-US" dirty="0">
                <a:latin typeface="Tahoma" pitchFamily="34" charset="0"/>
              </a:endParaRPr>
            </a:p>
          </p:txBody>
        </p:sp>
        <p:sp>
          <p:nvSpPr>
            <p:cNvPr id="115794" name="Line 82"/>
            <p:cNvSpPr>
              <a:spLocks noChangeShapeType="1"/>
            </p:cNvSpPr>
            <p:nvPr/>
          </p:nvSpPr>
          <p:spPr bwMode="auto">
            <a:xfrm>
              <a:off x="7307263" y="4090988"/>
              <a:ext cx="0" cy="636587"/>
            </a:xfrm>
            <a:prstGeom prst="line">
              <a:avLst/>
            </a:prstGeom>
            <a:noFill/>
            <a:ln w="9525">
              <a:solidFill>
                <a:srgbClr val="000000"/>
              </a:solidFill>
              <a:round/>
              <a:headEnd/>
              <a:tailEnd type="triangle" w="med" len="med"/>
            </a:ln>
          </p:spPr>
          <p:txBody>
            <a:bodyPr/>
            <a:lstStyle/>
            <a:p>
              <a:endParaRPr lang="en-US" dirty="0">
                <a:latin typeface="Tahoma" pitchFamily="34" charset="0"/>
              </a:endParaRPr>
            </a:p>
          </p:txBody>
        </p:sp>
        <p:sp>
          <p:nvSpPr>
            <p:cNvPr id="115795" name="Arc 83"/>
            <p:cNvSpPr>
              <a:spLocks/>
            </p:cNvSpPr>
            <p:nvPr/>
          </p:nvSpPr>
          <p:spPr bwMode="auto">
            <a:xfrm rot="-5400000">
              <a:off x="4401344" y="1042194"/>
              <a:ext cx="352425" cy="865187"/>
            </a:xfrm>
            <a:custGeom>
              <a:avLst/>
              <a:gdLst>
                <a:gd name="G0" fmla="+- 0 0 0"/>
                <a:gd name="G1" fmla="+- 21600 0 0"/>
                <a:gd name="G2" fmla="+- 21600 0 0"/>
                <a:gd name="T0" fmla="*/ 0 w 21600"/>
                <a:gd name="T1" fmla="*/ 0 h 43071"/>
                <a:gd name="T2" fmla="*/ 2355 w 21600"/>
                <a:gd name="T3" fmla="*/ 43071 h 43071"/>
                <a:gd name="T4" fmla="*/ 0 w 21600"/>
                <a:gd name="T5" fmla="*/ 21600 h 43071"/>
              </a:gdLst>
              <a:ahLst/>
              <a:cxnLst>
                <a:cxn ang="0">
                  <a:pos x="T0" y="T1"/>
                </a:cxn>
                <a:cxn ang="0">
                  <a:pos x="T2" y="T3"/>
                </a:cxn>
                <a:cxn ang="0">
                  <a:pos x="T4" y="T5"/>
                </a:cxn>
              </a:cxnLst>
              <a:rect l="0" t="0" r="r" b="b"/>
              <a:pathLst>
                <a:path w="21600" h="43071" fill="none" extrusionOk="0">
                  <a:moveTo>
                    <a:pt x="-1" y="0"/>
                  </a:moveTo>
                  <a:cubicBezTo>
                    <a:pt x="11929" y="0"/>
                    <a:pt x="21600" y="9670"/>
                    <a:pt x="21600" y="21600"/>
                  </a:cubicBezTo>
                  <a:cubicBezTo>
                    <a:pt x="21600" y="32617"/>
                    <a:pt x="13307" y="41869"/>
                    <a:pt x="2355" y="43071"/>
                  </a:cubicBezTo>
                </a:path>
                <a:path w="21600" h="43071" stroke="0" extrusionOk="0">
                  <a:moveTo>
                    <a:pt x="-1" y="0"/>
                  </a:moveTo>
                  <a:cubicBezTo>
                    <a:pt x="11929" y="0"/>
                    <a:pt x="21600" y="9670"/>
                    <a:pt x="21600" y="21600"/>
                  </a:cubicBezTo>
                  <a:cubicBezTo>
                    <a:pt x="21600" y="32617"/>
                    <a:pt x="13307" y="41869"/>
                    <a:pt x="2355" y="43071"/>
                  </a:cubicBezTo>
                  <a:lnTo>
                    <a:pt x="0" y="21600"/>
                  </a:lnTo>
                  <a:close/>
                </a:path>
              </a:pathLst>
            </a:custGeom>
            <a:noFill/>
            <a:ln w="28575">
              <a:solidFill>
                <a:srgbClr val="000000"/>
              </a:solidFill>
              <a:round/>
              <a:headEnd type="triangle" w="med" len="med"/>
              <a:tailEnd/>
            </a:ln>
          </p:spPr>
          <p:txBody>
            <a:bodyPr/>
            <a:lstStyle/>
            <a:p>
              <a:endParaRPr lang="en-US" dirty="0">
                <a:latin typeface="Tahoma" pitchFamily="34" charset="0"/>
              </a:endParaRPr>
            </a:p>
          </p:txBody>
        </p:sp>
      </p:grpSp>
      <p:sp>
        <p:nvSpPr>
          <p:cNvPr id="86" name="Foliennummernplatzhalter 85"/>
          <p:cNvSpPr>
            <a:spLocks noGrp="1"/>
          </p:cNvSpPr>
          <p:nvPr>
            <p:ph type="sldNum" sz="quarter" idx="10"/>
          </p:nvPr>
        </p:nvSpPr>
        <p:spPr/>
        <p:txBody>
          <a:bodyPr/>
          <a:lstStyle/>
          <a:p>
            <a:fld id="{3DE7BEAA-F989-4769-9ACA-0668808EC036}" type="slidenum">
              <a:rPr lang="de-DE" smtClean="0"/>
              <a:pPr/>
              <a:t>5</a:t>
            </a:fld>
            <a:endParaRPr lang="de-DE"/>
          </a:p>
        </p:txBody>
      </p:sp>
      <p:sp>
        <p:nvSpPr>
          <p:cNvPr id="87" name="Fußzeilenplatzhalter 86"/>
          <p:cNvSpPr>
            <a:spLocks noGrp="1"/>
          </p:cNvSpPr>
          <p:nvPr>
            <p:ph type="ftr" sz="quarter" idx="11"/>
          </p:nvPr>
        </p:nvSpPr>
        <p:spPr/>
        <p:txBody>
          <a:bodyPr/>
          <a:lstStyle/>
          <a:p>
            <a:r>
              <a:rPr lang="fi-FI" dirty="0"/>
              <a:t>© Koen H. Pauwels   / / / </a:t>
            </a:r>
            <a:endParaRPr lang="de-D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bwMode="auto">
          <a:xfrm>
            <a:off x="1703512" y="1556792"/>
            <a:ext cx="8712968" cy="14401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de-DE" sz="1600">
              <a:latin typeface="Tahoma" charset="0"/>
            </a:endParaRPr>
          </a:p>
        </p:txBody>
      </p:sp>
      <p:sp>
        <p:nvSpPr>
          <p:cNvPr id="126978" name="Title 1"/>
          <p:cNvSpPr>
            <a:spLocks noGrp="1"/>
          </p:cNvSpPr>
          <p:nvPr>
            <p:ph type="title" idx="4294967295"/>
          </p:nvPr>
        </p:nvSpPr>
        <p:spPr>
          <a:xfrm>
            <a:off x="1803400" y="404664"/>
            <a:ext cx="7772400" cy="792088"/>
          </a:xfrm>
        </p:spPr>
        <p:txBody>
          <a:bodyPr>
            <a:normAutofit/>
          </a:bodyPr>
          <a:lstStyle/>
          <a:p>
            <a:r>
              <a:rPr lang="en-US" dirty="0"/>
              <a:t>Profit Response: Faxes</a:t>
            </a:r>
            <a:endParaRPr lang="en-GB" dirty="0"/>
          </a:p>
        </p:txBody>
      </p:sp>
      <p:pic>
        <p:nvPicPr>
          <p:cNvPr id="7" name="Content Placeholder 6"/>
          <p:cNvPicPr>
            <a:picLocks noGrp="1" noChangeArrowheads="1"/>
          </p:cNvPicPr>
          <p:nvPr>
            <p:ph idx="4294967295"/>
          </p:nvPr>
        </p:nvPicPr>
        <p:blipFill>
          <a:blip r:embed="rId3" cstate="print"/>
          <a:srcRect l="6943" t="803" b="3416"/>
          <a:stretch>
            <a:fillRect/>
          </a:stretch>
        </p:blipFill>
        <p:spPr>
          <a:xfrm>
            <a:off x="2208214" y="1535246"/>
            <a:ext cx="7788275" cy="4360862"/>
          </a:xfrm>
        </p:spPr>
      </p:pic>
      <p:sp>
        <p:nvSpPr>
          <p:cNvPr id="126982" name="TextBox 4"/>
          <p:cNvSpPr txBox="1">
            <a:spLocks noChangeArrowheads="1"/>
          </p:cNvSpPr>
          <p:nvPr/>
        </p:nvSpPr>
        <p:spPr bwMode="auto">
          <a:xfrm rot="-5400000">
            <a:off x="1599407" y="3650867"/>
            <a:ext cx="1143000" cy="369332"/>
          </a:xfrm>
          <a:prstGeom prst="rect">
            <a:avLst/>
          </a:prstGeom>
          <a:noFill/>
          <a:ln w="9525">
            <a:noFill/>
            <a:miter lim="800000"/>
            <a:headEnd/>
            <a:tailEnd/>
          </a:ln>
        </p:spPr>
        <p:txBody>
          <a:bodyPr>
            <a:spAutoFit/>
          </a:bodyPr>
          <a:lstStyle/>
          <a:p>
            <a:pPr algn="ctr"/>
            <a:r>
              <a:rPr lang="de-DE" b="1" dirty="0">
                <a:solidFill>
                  <a:srgbClr val="008000"/>
                </a:solidFill>
                <a:latin typeface="Tahoma" pitchFamily="34" charset="0"/>
              </a:rPr>
              <a:t>Profit</a:t>
            </a:r>
          </a:p>
        </p:txBody>
      </p:sp>
      <p:sp>
        <p:nvSpPr>
          <p:cNvPr id="126983" name="TextBox 5"/>
          <p:cNvSpPr txBox="1">
            <a:spLocks noChangeArrowheads="1"/>
          </p:cNvSpPr>
          <p:nvPr/>
        </p:nvSpPr>
        <p:spPr bwMode="auto">
          <a:xfrm>
            <a:off x="5529263" y="6011996"/>
            <a:ext cx="1143000" cy="369332"/>
          </a:xfrm>
          <a:prstGeom prst="rect">
            <a:avLst/>
          </a:prstGeom>
          <a:noFill/>
          <a:ln w="9525">
            <a:noFill/>
            <a:miter lim="800000"/>
            <a:headEnd/>
            <a:tailEnd/>
          </a:ln>
        </p:spPr>
        <p:txBody>
          <a:bodyPr>
            <a:spAutoFit/>
          </a:bodyPr>
          <a:lstStyle/>
          <a:p>
            <a:pPr algn="ctr"/>
            <a:r>
              <a:rPr lang="de-DE" b="1" dirty="0">
                <a:solidFill>
                  <a:srgbClr val="C00000"/>
                </a:solidFill>
                <a:latin typeface="Tahoma" pitchFamily="34" charset="0"/>
              </a:rPr>
              <a:t>Days</a:t>
            </a:r>
          </a:p>
        </p:txBody>
      </p:sp>
      <p:sp>
        <p:nvSpPr>
          <p:cNvPr id="9" name="Foliennummernplatzhalter 8"/>
          <p:cNvSpPr>
            <a:spLocks noGrp="1"/>
          </p:cNvSpPr>
          <p:nvPr>
            <p:ph type="sldNum" sz="quarter" idx="10"/>
          </p:nvPr>
        </p:nvSpPr>
        <p:spPr/>
        <p:txBody>
          <a:bodyPr/>
          <a:lstStyle/>
          <a:p>
            <a:fld id="{3DE7BEAA-F989-4769-9ACA-0668808EC036}" type="slidenum">
              <a:rPr lang="de-DE" smtClean="0"/>
              <a:pPr/>
              <a:t>6</a:t>
            </a:fld>
            <a:endParaRPr lang="de-DE"/>
          </a:p>
        </p:txBody>
      </p:sp>
      <p:sp>
        <p:nvSpPr>
          <p:cNvPr id="10" name="Fußzeilenplatzhalter 9"/>
          <p:cNvSpPr>
            <a:spLocks noGrp="1"/>
          </p:cNvSpPr>
          <p:nvPr>
            <p:ph type="ftr" sz="quarter" idx="11"/>
          </p:nvPr>
        </p:nvSpPr>
        <p:spPr/>
        <p:txBody>
          <a:bodyPr/>
          <a:lstStyle/>
          <a:p>
            <a:r>
              <a:rPr lang="fi-FI" dirty="0"/>
              <a:t>© Koen H. Pauwels   / / / </a:t>
            </a:r>
            <a:endParaRPr lang="de-D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rrowheads="1"/>
          </p:cNvPicPr>
          <p:nvPr>
            <p:ph idx="4294967295"/>
          </p:nvPr>
        </p:nvPicPr>
        <p:blipFill>
          <a:blip r:embed="rId3" cstate="print"/>
          <a:srcRect l="929" t="803" r="986" b="3625"/>
          <a:stretch>
            <a:fillRect/>
          </a:stretch>
        </p:blipFill>
        <p:spPr>
          <a:xfrm>
            <a:off x="1919288" y="1916832"/>
            <a:ext cx="8208962" cy="3702918"/>
          </a:xfrm>
        </p:spPr>
      </p:pic>
      <p:sp>
        <p:nvSpPr>
          <p:cNvPr id="129030" name="Title 1"/>
          <p:cNvSpPr>
            <a:spLocks/>
          </p:cNvSpPr>
          <p:nvPr/>
        </p:nvSpPr>
        <p:spPr bwMode="auto">
          <a:xfrm>
            <a:off x="1847529" y="404665"/>
            <a:ext cx="7934325" cy="657225"/>
          </a:xfrm>
          <a:prstGeom prst="rect">
            <a:avLst/>
          </a:prstGeom>
          <a:noFill/>
          <a:ln w="9525">
            <a:noFill/>
            <a:miter lim="800000"/>
            <a:headEnd/>
            <a:tailEnd/>
          </a:ln>
        </p:spPr>
        <p:txBody>
          <a:bodyPr lIns="0" tIns="0" rIns="0" bIns="0"/>
          <a:lstStyle/>
          <a:p>
            <a:pPr>
              <a:lnSpc>
                <a:spcPts val="3200"/>
              </a:lnSpc>
              <a:spcBef>
                <a:spcPct val="0"/>
              </a:spcBef>
            </a:pPr>
            <a:r>
              <a:rPr lang="en-US" sz="2800" dirty="0">
                <a:solidFill>
                  <a:srgbClr val="8E837A"/>
                </a:solidFill>
                <a:latin typeface="Tahoma" pitchFamily="34" charset="0"/>
                <a:ea typeface="Tahoma" pitchFamily="34" charset="0"/>
                <a:cs typeface="Tahoma" pitchFamily="34" charset="0"/>
              </a:rPr>
              <a:t>Profit Response: Flyers</a:t>
            </a:r>
            <a:endParaRPr lang="en-GB" sz="2800" dirty="0">
              <a:solidFill>
                <a:srgbClr val="8E837A"/>
              </a:solidFill>
              <a:latin typeface="Tahoma" pitchFamily="34" charset="0"/>
              <a:ea typeface="Tahoma" pitchFamily="34" charset="0"/>
              <a:cs typeface="Tahoma" pitchFamily="34" charset="0"/>
            </a:endParaRPr>
          </a:p>
        </p:txBody>
      </p:sp>
      <p:sp>
        <p:nvSpPr>
          <p:cNvPr id="129031" name="TextBox 4"/>
          <p:cNvSpPr txBox="1">
            <a:spLocks noChangeArrowheads="1"/>
          </p:cNvSpPr>
          <p:nvPr/>
        </p:nvSpPr>
        <p:spPr bwMode="auto">
          <a:xfrm rot="-5400000">
            <a:off x="1599407" y="3311009"/>
            <a:ext cx="1143000" cy="369332"/>
          </a:xfrm>
          <a:prstGeom prst="rect">
            <a:avLst/>
          </a:prstGeom>
          <a:noFill/>
          <a:ln w="9525">
            <a:noFill/>
            <a:miter lim="800000"/>
            <a:headEnd/>
            <a:tailEnd/>
          </a:ln>
        </p:spPr>
        <p:txBody>
          <a:bodyPr>
            <a:spAutoFit/>
          </a:bodyPr>
          <a:lstStyle/>
          <a:p>
            <a:pPr algn="ctr"/>
            <a:r>
              <a:rPr lang="de-DE" b="1" dirty="0">
                <a:solidFill>
                  <a:srgbClr val="00B050"/>
                </a:solidFill>
                <a:latin typeface="Tahoma" pitchFamily="34" charset="0"/>
              </a:rPr>
              <a:t>Profit</a:t>
            </a:r>
          </a:p>
        </p:txBody>
      </p:sp>
      <p:sp>
        <p:nvSpPr>
          <p:cNvPr id="129032" name="TextBox 5"/>
          <p:cNvSpPr txBox="1">
            <a:spLocks noChangeArrowheads="1"/>
          </p:cNvSpPr>
          <p:nvPr/>
        </p:nvSpPr>
        <p:spPr bwMode="auto">
          <a:xfrm>
            <a:off x="5529263" y="5672138"/>
            <a:ext cx="1143000" cy="369332"/>
          </a:xfrm>
          <a:prstGeom prst="rect">
            <a:avLst/>
          </a:prstGeom>
          <a:noFill/>
          <a:ln w="9525">
            <a:noFill/>
            <a:miter lim="800000"/>
            <a:headEnd/>
            <a:tailEnd/>
          </a:ln>
        </p:spPr>
        <p:txBody>
          <a:bodyPr>
            <a:spAutoFit/>
          </a:bodyPr>
          <a:lstStyle/>
          <a:p>
            <a:pPr algn="ctr"/>
            <a:r>
              <a:rPr lang="de-DE" b="1" dirty="0">
                <a:solidFill>
                  <a:srgbClr val="C00000"/>
                </a:solidFill>
                <a:latin typeface="Tahoma" pitchFamily="34" charset="0"/>
              </a:rPr>
              <a:t>Days</a:t>
            </a:r>
          </a:p>
        </p:txBody>
      </p:sp>
      <p:sp>
        <p:nvSpPr>
          <p:cNvPr id="7" name="Foliennummernplatzhalter 6"/>
          <p:cNvSpPr>
            <a:spLocks noGrp="1"/>
          </p:cNvSpPr>
          <p:nvPr>
            <p:ph type="sldNum" sz="quarter" idx="10"/>
          </p:nvPr>
        </p:nvSpPr>
        <p:spPr/>
        <p:txBody>
          <a:bodyPr/>
          <a:lstStyle/>
          <a:p>
            <a:fld id="{3DE7BEAA-F989-4769-9ACA-0668808EC036}" type="slidenum">
              <a:rPr lang="de-DE" smtClean="0"/>
              <a:pPr/>
              <a:t>7</a:t>
            </a:fld>
            <a:endParaRPr lang="de-DE"/>
          </a:p>
        </p:txBody>
      </p:sp>
      <p:sp>
        <p:nvSpPr>
          <p:cNvPr id="8" name="Fußzeilenplatzhalter 7"/>
          <p:cNvSpPr>
            <a:spLocks noGrp="1"/>
          </p:cNvSpPr>
          <p:nvPr>
            <p:ph type="ftr" sz="quarter" idx="11"/>
          </p:nvPr>
        </p:nvSpPr>
        <p:spPr/>
        <p:txBody>
          <a:bodyPr/>
          <a:lstStyle/>
          <a:p>
            <a:r>
              <a:rPr lang="fi-FI" dirty="0"/>
              <a:t>© Koen H. Pauwels   / / / </a:t>
            </a:r>
            <a:endParaRPr lang="de-D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4294967295"/>
          </p:nvPr>
        </p:nvGraphicFramePr>
        <p:xfrm>
          <a:off x="1847529" y="1700808"/>
          <a:ext cx="8353425" cy="4095142"/>
        </p:xfrm>
        <a:graphic>
          <a:graphicData uri="http://schemas.openxmlformats.org/drawingml/2006/chart">
            <c:chart xmlns:c="http://schemas.openxmlformats.org/drawingml/2006/chart" xmlns:r="http://schemas.openxmlformats.org/officeDocument/2006/relationships" r:id="rId3"/>
          </a:graphicData>
        </a:graphic>
      </p:graphicFrame>
      <p:sp>
        <p:nvSpPr>
          <p:cNvPr id="124933" name="TextBox 4"/>
          <p:cNvSpPr txBox="1">
            <a:spLocks noChangeArrowheads="1"/>
          </p:cNvSpPr>
          <p:nvPr/>
        </p:nvSpPr>
        <p:spPr bwMode="auto">
          <a:xfrm rot="16200000">
            <a:off x="1599407" y="3455472"/>
            <a:ext cx="1143000" cy="369332"/>
          </a:xfrm>
          <a:prstGeom prst="rect">
            <a:avLst/>
          </a:prstGeom>
          <a:noFill/>
          <a:ln w="9525">
            <a:noFill/>
            <a:miter lim="800000"/>
            <a:headEnd/>
            <a:tailEnd/>
          </a:ln>
        </p:spPr>
        <p:txBody>
          <a:bodyPr>
            <a:spAutoFit/>
          </a:bodyPr>
          <a:lstStyle/>
          <a:p>
            <a:pPr algn="ctr"/>
            <a:r>
              <a:rPr lang="de-DE" b="1" dirty="0">
                <a:solidFill>
                  <a:srgbClr val="008000"/>
                </a:solidFill>
                <a:latin typeface="Tahoma" pitchFamily="34" charset="0"/>
              </a:rPr>
              <a:t>Profit</a:t>
            </a:r>
          </a:p>
        </p:txBody>
      </p:sp>
      <p:sp>
        <p:nvSpPr>
          <p:cNvPr id="124934" name="TextBox 5"/>
          <p:cNvSpPr txBox="1">
            <a:spLocks noChangeArrowheads="1"/>
          </p:cNvSpPr>
          <p:nvPr/>
        </p:nvSpPr>
        <p:spPr bwMode="auto">
          <a:xfrm>
            <a:off x="5529263" y="5816600"/>
            <a:ext cx="1143000" cy="369332"/>
          </a:xfrm>
          <a:prstGeom prst="rect">
            <a:avLst/>
          </a:prstGeom>
          <a:noFill/>
          <a:ln w="9525">
            <a:noFill/>
            <a:miter lim="800000"/>
            <a:headEnd/>
            <a:tailEnd/>
          </a:ln>
        </p:spPr>
        <p:txBody>
          <a:bodyPr>
            <a:spAutoFit/>
          </a:bodyPr>
          <a:lstStyle/>
          <a:p>
            <a:pPr algn="ctr"/>
            <a:r>
              <a:rPr lang="de-DE" b="1" dirty="0">
                <a:solidFill>
                  <a:srgbClr val="C00000"/>
                </a:solidFill>
                <a:latin typeface="Tahoma" pitchFamily="34" charset="0"/>
              </a:rPr>
              <a:t>Days</a:t>
            </a:r>
          </a:p>
        </p:txBody>
      </p:sp>
      <p:sp>
        <p:nvSpPr>
          <p:cNvPr id="124936" name="Title 1"/>
          <p:cNvSpPr>
            <a:spLocks/>
          </p:cNvSpPr>
          <p:nvPr/>
        </p:nvSpPr>
        <p:spPr bwMode="auto">
          <a:xfrm>
            <a:off x="1775521" y="404665"/>
            <a:ext cx="7934325" cy="657225"/>
          </a:xfrm>
          <a:prstGeom prst="rect">
            <a:avLst/>
          </a:prstGeom>
          <a:noFill/>
          <a:ln w="9525">
            <a:noFill/>
            <a:miter lim="800000"/>
            <a:headEnd/>
            <a:tailEnd/>
          </a:ln>
        </p:spPr>
        <p:txBody>
          <a:bodyPr lIns="0" tIns="0" rIns="0" bIns="0"/>
          <a:lstStyle/>
          <a:p>
            <a:pPr>
              <a:lnSpc>
                <a:spcPts val="3200"/>
              </a:lnSpc>
              <a:spcBef>
                <a:spcPct val="0"/>
              </a:spcBef>
            </a:pPr>
            <a:r>
              <a:rPr lang="en-US" sz="2800" dirty="0">
                <a:solidFill>
                  <a:srgbClr val="8E837A"/>
                </a:solidFill>
                <a:latin typeface="Tahoma" pitchFamily="34" charset="0"/>
                <a:ea typeface="Tahoma" pitchFamily="34" charset="0"/>
                <a:cs typeface="Tahoma" pitchFamily="34" charset="0"/>
              </a:rPr>
              <a:t>Profit Response: </a:t>
            </a:r>
            <a:r>
              <a:rPr lang="en-US" sz="2800" dirty="0" err="1">
                <a:solidFill>
                  <a:srgbClr val="8E837A"/>
                </a:solidFill>
                <a:latin typeface="Tahoma" pitchFamily="34" charset="0"/>
                <a:ea typeface="Tahoma" pitchFamily="34" charset="0"/>
                <a:cs typeface="Tahoma" pitchFamily="34" charset="0"/>
              </a:rPr>
              <a:t>Adwords</a:t>
            </a:r>
            <a:endParaRPr lang="en-GB" sz="2800" dirty="0">
              <a:solidFill>
                <a:srgbClr val="8E837A"/>
              </a:solidFill>
              <a:latin typeface="Tahoma" pitchFamily="34" charset="0"/>
              <a:ea typeface="Tahoma" pitchFamily="34" charset="0"/>
              <a:cs typeface="Tahoma" pitchFamily="34" charset="0"/>
            </a:endParaRPr>
          </a:p>
        </p:txBody>
      </p:sp>
      <p:sp>
        <p:nvSpPr>
          <p:cNvPr id="8" name="Foliennummernplatzhalter 7"/>
          <p:cNvSpPr>
            <a:spLocks noGrp="1"/>
          </p:cNvSpPr>
          <p:nvPr>
            <p:ph type="sldNum" sz="quarter" idx="10"/>
          </p:nvPr>
        </p:nvSpPr>
        <p:spPr/>
        <p:txBody>
          <a:bodyPr/>
          <a:lstStyle/>
          <a:p>
            <a:fld id="{3DE7BEAA-F989-4769-9ACA-0668808EC036}" type="slidenum">
              <a:rPr lang="de-DE" smtClean="0"/>
              <a:pPr/>
              <a:t>8</a:t>
            </a:fld>
            <a:endParaRPr lang="de-DE"/>
          </a:p>
        </p:txBody>
      </p:sp>
      <p:sp>
        <p:nvSpPr>
          <p:cNvPr id="9" name="Fußzeilenplatzhalter 8"/>
          <p:cNvSpPr>
            <a:spLocks noGrp="1"/>
          </p:cNvSpPr>
          <p:nvPr>
            <p:ph type="ftr" sz="quarter" idx="11"/>
          </p:nvPr>
        </p:nvSpPr>
        <p:spPr/>
        <p:txBody>
          <a:bodyPr/>
          <a:lstStyle/>
          <a:p>
            <a:r>
              <a:rPr lang="fi-FI" dirty="0"/>
              <a:t>© Koen H. Pauwels   / / / </a:t>
            </a:r>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135" name="Title 1"/>
          <p:cNvSpPr>
            <a:spLocks/>
          </p:cNvSpPr>
          <p:nvPr/>
        </p:nvSpPr>
        <p:spPr bwMode="auto">
          <a:xfrm>
            <a:off x="1847529" y="404665"/>
            <a:ext cx="7934325" cy="657225"/>
          </a:xfrm>
          <a:prstGeom prst="rect">
            <a:avLst/>
          </a:prstGeom>
          <a:noFill/>
          <a:ln w="9525">
            <a:noFill/>
            <a:miter lim="800000"/>
            <a:headEnd/>
            <a:tailEnd/>
          </a:ln>
        </p:spPr>
        <p:txBody>
          <a:bodyPr lIns="0" tIns="0" rIns="0" bIns="0"/>
          <a:lstStyle/>
          <a:p>
            <a:pPr>
              <a:lnSpc>
                <a:spcPts val="3200"/>
              </a:lnSpc>
              <a:spcBef>
                <a:spcPct val="0"/>
              </a:spcBef>
            </a:pPr>
            <a:r>
              <a:rPr lang="en-US" sz="2800" dirty="0">
                <a:solidFill>
                  <a:srgbClr val="8E837A"/>
                </a:solidFill>
                <a:latin typeface="Tahoma" pitchFamily="34" charset="0"/>
                <a:ea typeface="Tahoma" pitchFamily="34" charset="0"/>
                <a:cs typeface="Tahoma" pitchFamily="34" charset="0"/>
              </a:rPr>
              <a:t>Results</a:t>
            </a:r>
            <a:endParaRPr lang="en-GB" sz="2800" dirty="0">
              <a:solidFill>
                <a:srgbClr val="8E837A"/>
              </a:solidFill>
              <a:latin typeface="Tahoma" pitchFamily="34" charset="0"/>
              <a:ea typeface="Tahoma" pitchFamily="34" charset="0"/>
              <a:cs typeface="Tahoma" pitchFamily="34" charset="0"/>
            </a:endParaRPr>
          </a:p>
        </p:txBody>
      </p:sp>
      <p:graphicFrame>
        <p:nvGraphicFramePr>
          <p:cNvPr id="131305" name="Group 233"/>
          <p:cNvGraphicFramePr>
            <a:graphicFrameLocks noGrp="1"/>
          </p:cNvGraphicFramePr>
          <p:nvPr/>
        </p:nvGraphicFramePr>
        <p:xfrm>
          <a:off x="1774826" y="2027476"/>
          <a:ext cx="8640763" cy="2553653"/>
        </p:xfrm>
        <a:graphic>
          <a:graphicData uri="http://schemas.openxmlformats.org/drawingml/2006/table">
            <a:tbl>
              <a:tblPr/>
              <a:tblGrid>
                <a:gridCol w="1655763">
                  <a:extLst>
                    <a:ext uri="{9D8B030D-6E8A-4147-A177-3AD203B41FA5}">
                      <a16:colId xmlns:a16="http://schemas.microsoft.com/office/drawing/2014/main" val="20000"/>
                    </a:ext>
                  </a:extLst>
                </a:gridCol>
                <a:gridCol w="1225550">
                  <a:extLst>
                    <a:ext uri="{9D8B030D-6E8A-4147-A177-3AD203B41FA5}">
                      <a16:colId xmlns:a16="http://schemas.microsoft.com/office/drawing/2014/main" val="20001"/>
                    </a:ext>
                  </a:extLst>
                </a:gridCol>
                <a:gridCol w="1368425">
                  <a:extLst>
                    <a:ext uri="{9D8B030D-6E8A-4147-A177-3AD203B41FA5}">
                      <a16:colId xmlns:a16="http://schemas.microsoft.com/office/drawing/2014/main" val="20002"/>
                    </a:ext>
                  </a:extLst>
                </a:gridCol>
                <a:gridCol w="1223962">
                  <a:extLst>
                    <a:ext uri="{9D8B030D-6E8A-4147-A177-3AD203B41FA5}">
                      <a16:colId xmlns:a16="http://schemas.microsoft.com/office/drawing/2014/main" val="20003"/>
                    </a:ext>
                  </a:extLst>
                </a:gridCol>
                <a:gridCol w="1511300">
                  <a:extLst>
                    <a:ext uri="{9D8B030D-6E8A-4147-A177-3AD203B41FA5}">
                      <a16:colId xmlns:a16="http://schemas.microsoft.com/office/drawing/2014/main" val="20004"/>
                    </a:ext>
                  </a:extLst>
                </a:gridCol>
                <a:gridCol w="1655763">
                  <a:extLst>
                    <a:ext uri="{9D8B030D-6E8A-4147-A177-3AD203B41FA5}">
                      <a16:colId xmlns:a16="http://schemas.microsoft.com/office/drawing/2014/main" val="20005"/>
                    </a:ext>
                  </a:extLst>
                </a:gridCol>
              </a:tblGrid>
              <a:tr h="384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Variable</a:t>
                      </a:r>
                      <a:endParaRPr kumimoji="0" lang="en-US" sz="41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cap="flat">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Tahoma" pitchFamily="34" charset="0"/>
                          <a:ea typeface="ＭＳ Ｐゴシック" pitchFamily="34" charset="-128"/>
                          <a:cs typeface="Tahoma" pitchFamily="34" charset="0"/>
                        </a:rPr>
                        <a:t>Profit Effect</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Tahoma" pitchFamily="34" charset="0"/>
                          <a:ea typeface="ＭＳ Ｐゴシック" pitchFamily="34" charset="-128"/>
                          <a:cs typeface="Tahoma" pitchFamily="34" charset="0"/>
                        </a:rPr>
                        <a:t>Sales Elasticity</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Tahoma" pitchFamily="34" charset="0"/>
                          <a:ea typeface="ＭＳ Ｐゴシック" pitchFamily="34" charset="-128"/>
                          <a:cs typeface="Tahoma" pitchFamily="34" charset="0"/>
                        </a:rPr>
                        <a:t>Wear-In</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Wear-Out</a:t>
                      </a:r>
                      <a:endParaRPr kumimoji="0" lang="en-US" sz="41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Tahoma" pitchFamily="34" charset="0"/>
                          <a:ea typeface="ＭＳ Ｐゴシック" pitchFamily="34" charset="-128"/>
                          <a:cs typeface="Tahoma" pitchFamily="34" charset="0"/>
                        </a:rPr>
                        <a:t>90% Effect</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cap="flat">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7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Fax (€)</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anchor="ctr" horzOverflow="overflow">
                    <a:lnL cap="flat">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3.33</a:t>
                      </a:r>
                      <a:endParaRPr kumimoji="0" lang="en-US" sz="41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0.05</a:t>
                      </a:r>
                      <a:endParaRPr kumimoji="0" lang="en-US" sz="41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0</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6</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4</a:t>
                      </a:r>
                      <a:endParaRPr kumimoji="0" lang="en-US" sz="41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cap="flat">
                      <a:noFill/>
                    </a:lnR>
                    <a:lnT w="254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3413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Flyers (€)</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0.57</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0.04</a:t>
                      </a:r>
                      <a:endParaRPr kumimoji="0" lang="en-US" sz="41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2</a:t>
                      </a:r>
                      <a:endParaRPr kumimoji="0" lang="en-US" sz="41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9</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5</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87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Adwords (€)</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55.72</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4.35</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1</a:t>
                      </a:r>
                      <a:endParaRPr kumimoji="0" lang="en-US" sz="41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9</a:t>
                      </a:r>
                      <a:endParaRPr kumimoji="0" lang="en-US" sz="41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7</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85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eMail (each)</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0.71</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0.12</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2</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5</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5</a:t>
                      </a:r>
                      <a:endParaRPr kumimoji="0" lang="en-US" sz="41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87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Discount (1%)</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anchor="ctr" horzOverflow="overflow">
                    <a:lnL cap="flat">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789</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0.75</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0</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2</a:t>
                      </a:r>
                      <a:endParaRPr kumimoji="0" lang="en-US" sz="41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1</a:t>
                      </a:r>
                      <a:endParaRPr kumimoji="0" lang="en-US" sz="41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cap="flat">
                      <a:noFill/>
                    </a:lnR>
                    <a:lnT>
                      <a:noFill/>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5" name="Foliennummernplatzhalter 4"/>
          <p:cNvSpPr>
            <a:spLocks noGrp="1"/>
          </p:cNvSpPr>
          <p:nvPr>
            <p:ph type="sldNum" sz="quarter" idx="10"/>
          </p:nvPr>
        </p:nvSpPr>
        <p:spPr/>
        <p:txBody>
          <a:bodyPr/>
          <a:lstStyle/>
          <a:p>
            <a:fld id="{3DE7BEAA-F989-4769-9ACA-0668808EC036}" type="slidenum">
              <a:rPr lang="de-DE" smtClean="0"/>
              <a:pPr/>
              <a:t>9</a:t>
            </a:fld>
            <a:endParaRPr lang="de-DE"/>
          </a:p>
        </p:txBody>
      </p:sp>
      <p:sp>
        <p:nvSpPr>
          <p:cNvPr id="6" name="Fußzeilenplatzhalter 5"/>
          <p:cNvSpPr>
            <a:spLocks noGrp="1"/>
          </p:cNvSpPr>
          <p:nvPr>
            <p:ph type="ftr" sz="quarter" idx="11"/>
          </p:nvPr>
        </p:nvSpPr>
        <p:spPr/>
        <p:txBody>
          <a:bodyPr/>
          <a:lstStyle/>
          <a:p>
            <a:r>
              <a:rPr lang="fi-FI" dirty="0"/>
              <a:t>© Koen H. Pauwels   / / / </a:t>
            </a:r>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75520" y="381100"/>
            <a:ext cx="8280920" cy="743644"/>
          </a:xfrm>
        </p:spPr>
        <p:txBody>
          <a:bodyPr>
            <a:normAutofit/>
          </a:bodyPr>
          <a:lstStyle/>
          <a:p>
            <a:r>
              <a:rPr lang="en-US" sz="2800" dirty="0"/>
              <a:t>Dashboard input and output</a:t>
            </a:r>
            <a:endParaRPr lang="en-GB" sz="2800" dirty="0"/>
          </a:p>
        </p:txBody>
      </p:sp>
      <p:pic>
        <p:nvPicPr>
          <p:cNvPr id="5" name="Content Placeholder 4" descr="dashboardinofec1.bmp"/>
          <p:cNvPicPr>
            <a:picLocks noGrp="1" noChangeAspect="1"/>
          </p:cNvPicPr>
          <p:nvPr>
            <p:ph idx="1"/>
          </p:nvPr>
        </p:nvPicPr>
        <p:blipFill>
          <a:blip r:embed="rId2" cstate="print"/>
          <a:srcRect l="9844" r="10417" b="24396"/>
          <a:stretch>
            <a:fillRect/>
          </a:stretch>
        </p:blipFill>
        <p:spPr>
          <a:xfrm>
            <a:off x="1595438" y="1191326"/>
            <a:ext cx="9001156" cy="5334018"/>
          </a:xfrm>
        </p:spPr>
      </p:pic>
      <p:sp>
        <p:nvSpPr>
          <p:cNvPr id="2" name="Slide Number Placeholder 1"/>
          <p:cNvSpPr>
            <a:spLocks noGrp="1"/>
          </p:cNvSpPr>
          <p:nvPr>
            <p:ph type="sldNum" sz="quarter" idx="10"/>
          </p:nvPr>
        </p:nvSpPr>
        <p:spPr/>
        <p:txBody>
          <a:bodyPr/>
          <a:lstStyle/>
          <a:p>
            <a:pPr>
              <a:defRPr/>
            </a:pPr>
            <a:r>
              <a:rPr lang="en-US"/>
              <a:t> | </a:t>
            </a:r>
            <a:fld id="{ED3F161A-3CF7-4A7A-B200-8DC430E37D57}" type="slidenum">
              <a:rPr lang="en-US" smtClean="0"/>
              <a:pPr>
                <a:defRPr/>
              </a:pPr>
              <a:t>10</a:t>
            </a:fld>
            <a:endParaRPr lang="en-US"/>
          </a:p>
        </p:txBody>
      </p:sp>
      <p:sp>
        <p:nvSpPr>
          <p:cNvPr id="6" name="Fußzeilenplatzhalter 5"/>
          <p:cNvSpPr>
            <a:spLocks noGrp="1"/>
          </p:cNvSpPr>
          <p:nvPr>
            <p:ph type="ftr" sz="quarter" idx="11"/>
          </p:nvPr>
        </p:nvSpPr>
        <p:spPr/>
        <p:txBody>
          <a:bodyPr/>
          <a:lstStyle/>
          <a:p>
            <a:r>
              <a:rPr lang="fi-FI" dirty="0"/>
              <a:t>© Koen H. Pauwels   / / / </a:t>
            </a:r>
            <a:endParaRPr lang="de-DE"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idx="4294967295"/>
          </p:nvPr>
        </p:nvSpPr>
        <p:spPr/>
        <p:txBody>
          <a:bodyPr>
            <a:normAutofit/>
          </a:bodyPr>
          <a:lstStyle/>
          <a:p>
            <a:r>
              <a:rPr lang="nl-NL" dirty="0"/>
              <a:t>Funnel Progression</a:t>
            </a:r>
            <a:endParaRPr lang="en-US" dirty="0"/>
          </a:p>
        </p:txBody>
      </p:sp>
      <p:sp>
        <p:nvSpPr>
          <p:cNvPr id="5" name="Rectangle 4"/>
          <p:cNvSpPr>
            <a:spLocks noChangeArrowheads="1"/>
          </p:cNvSpPr>
          <p:nvPr/>
        </p:nvSpPr>
        <p:spPr bwMode="auto">
          <a:xfrm>
            <a:off x="4704904" y="1702717"/>
            <a:ext cx="901700" cy="412750"/>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Aft>
                <a:spcPts val="1800"/>
              </a:spcAft>
              <a:defRPr/>
            </a:pPr>
            <a:r>
              <a:rPr lang="en-US" sz="1600" b="1" dirty="0">
                <a:solidFill>
                  <a:srgbClr val="002060"/>
                </a:solidFill>
                <a:latin typeface="Tahoma" pitchFamily="34" charset="0"/>
                <a:ea typeface="ＭＳ Ｐゴシック" pitchFamily="1" charset="-128"/>
                <a:cs typeface="Tahoma" pitchFamily="34" charset="0"/>
              </a:rPr>
              <a:t>Leads</a:t>
            </a:r>
          </a:p>
        </p:txBody>
      </p:sp>
      <p:sp>
        <p:nvSpPr>
          <p:cNvPr id="6" name="Rectangle 5"/>
          <p:cNvSpPr>
            <a:spLocks noChangeArrowheads="1"/>
          </p:cNvSpPr>
          <p:nvPr/>
        </p:nvSpPr>
        <p:spPr bwMode="auto">
          <a:xfrm>
            <a:off x="6479729" y="1702717"/>
            <a:ext cx="901700" cy="412750"/>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Aft>
                <a:spcPts val="1800"/>
              </a:spcAft>
              <a:defRPr/>
            </a:pPr>
            <a:r>
              <a:rPr lang="en-US" sz="1600" b="1" dirty="0">
                <a:solidFill>
                  <a:srgbClr val="002060"/>
                </a:solidFill>
                <a:latin typeface="Tahoma" pitchFamily="34" charset="0"/>
                <a:ea typeface="ＭＳ Ｐゴシック" pitchFamily="1" charset="-128"/>
                <a:cs typeface="Tahoma" pitchFamily="34" charset="0"/>
              </a:rPr>
              <a:t>Quotes</a:t>
            </a:r>
          </a:p>
        </p:txBody>
      </p:sp>
      <p:sp>
        <p:nvSpPr>
          <p:cNvPr id="7" name="Rectangle 6"/>
          <p:cNvSpPr>
            <a:spLocks noChangeArrowheads="1"/>
          </p:cNvSpPr>
          <p:nvPr/>
        </p:nvSpPr>
        <p:spPr bwMode="auto">
          <a:xfrm>
            <a:off x="8152954" y="1702717"/>
            <a:ext cx="901700" cy="412750"/>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Aft>
                <a:spcPts val="1800"/>
              </a:spcAft>
              <a:defRPr/>
            </a:pPr>
            <a:r>
              <a:rPr lang="en-US" sz="1600" b="1" dirty="0">
                <a:solidFill>
                  <a:srgbClr val="002060"/>
                </a:solidFill>
                <a:latin typeface="Tahoma" pitchFamily="34" charset="0"/>
                <a:ea typeface="ＭＳ Ｐゴシック" pitchFamily="1" charset="-128"/>
                <a:cs typeface="Tahoma" pitchFamily="34" charset="0"/>
              </a:rPr>
              <a:t>Orders</a:t>
            </a:r>
          </a:p>
        </p:txBody>
      </p:sp>
      <p:sp>
        <p:nvSpPr>
          <p:cNvPr id="8" name="Rectangle 7"/>
          <p:cNvSpPr>
            <a:spLocks noChangeArrowheads="1"/>
          </p:cNvSpPr>
          <p:nvPr/>
        </p:nvSpPr>
        <p:spPr bwMode="auto">
          <a:xfrm>
            <a:off x="4704904" y="3145756"/>
            <a:ext cx="901700" cy="719137"/>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en-US" sz="1600" dirty="0">
                <a:solidFill>
                  <a:srgbClr val="C00000"/>
                </a:solidFill>
                <a:latin typeface="Tahoma" pitchFamily="34" charset="0"/>
                <a:ea typeface="ＭＳ Ｐゴシック" pitchFamily="1" charset="-128"/>
                <a:cs typeface="Tahoma" pitchFamily="34" charset="0"/>
              </a:rPr>
              <a:t>Online</a:t>
            </a:r>
          </a:p>
        </p:txBody>
      </p:sp>
      <p:sp>
        <p:nvSpPr>
          <p:cNvPr id="9" name="Rectangle 8"/>
          <p:cNvSpPr>
            <a:spLocks noChangeArrowheads="1"/>
          </p:cNvSpPr>
          <p:nvPr/>
        </p:nvSpPr>
        <p:spPr bwMode="auto">
          <a:xfrm>
            <a:off x="6479729" y="3145756"/>
            <a:ext cx="901700" cy="719137"/>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en-US" sz="1600" dirty="0">
                <a:solidFill>
                  <a:srgbClr val="C00000"/>
                </a:solidFill>
                <a:latin typeface="Tahoma" pitchFamily="34" charset="0"/>
                <a:ea typeface="ＭＳ Ｐゴシック" pitchFamily="1" charset="-128"/>
                <a:cs typeface="Tahoma" pitchFamily="34" charset="0"/>
              </a:rPr>
              <a:t>Online</a:t>
            </a:r>
          </a:p>
        </p:txBody>
      </p:sp>
      <p:sp>
        <p:nvSpPr>
          <p:cNvPr id="10" name="Rectangle 9"/>
          <p:cNvSpPr>
            <a:spLocks noChangeArrowheads="1"/>
          </p:cNvSpPr>
          <p:nvPr/>
        </p:nvSpPr>
        <p:spPr bwMode="auto">
          <a:xfrm>
            <a:off x="8152954" y="3145756"/>
            <a:ext cx="901700" cy="719137"/>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en-US" sz="1600" dirty="0">
                <a:solidFill>
                  <a:srgbClr val="C00000"/>
                </a:solidFill>
                <a:latin typeface="Tahoma" pitchFamily="34" charset="0"/>
                <a:ea typeface="ＭＳ Ｐゴシック" pitchFamily="1" charset="-128"/>
                <a:cs typeface="Tahoma" pitchFamily="34" charset="0"/>
              </a:rPr>
              <a:t>Online</a:t>
            </a:r>
          </a:p>
        </p:txBody>
      </p:sp>
      <p:sp>
        <p:nvSpPr>
          <p:cNvPr id="11" name="Rectangle 10"/>
          <p:cNvSpPr>
            <a:spLocks noChangeArrowheads="1"/>
          </p:cNvSpPr>
          <p:nvPr/>
        </p:nvSpPr>
        <p:spPr bwMode="auto">
          <a:xfrm>
            <a:off x="4704904" y="5230142"/>
            <a:ext cx="901700" cy="719138"/>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nl-NL" sz="1600" dirty="0">
                <a:solidFill>
                  <a:srgbClr val="008000"/>
                </a:solidFill>
                <a:latin typeface="Tahoma" pitchFamily="34" charset="0"/>
                <a:ea typeface="ＭＳ Ｐゴシック" pitchFamily="1" charset="-128"/>
                <a:cs typeface="Tahoma" pitchFamily="34" charset="0"/>
              </a:rPr>
              <a:t>Offline</a:t>
            </a:r>
            <a:endParaRPr lang="en-US" sz="1600" dirty="0">
              <a:solidFill>
                <a:srgbClr val="008000"/>
              </a:solidFill>
              <a:latin typeface="Tahoma" pitchFamily="34" charset="0"/>
              <a:ea typeface="ＭＳ Ｐゴシック" pitchFamily="1" charset="-128"/>
              <a:cs typeface="Tahoma" pitchFamily="34" charset="0"/>
            </a:endParaRPr>
          </a:p>
        </p:txBody>
      </p:sp>
      <p:sp>
        <p:nvSpPr>
          <p:cNvPr id="12" name="Rectangle 11"/>
          <p:cNvSpPr>
            <a:spLocks noChangeArrowheads="1"/>
          </p:cNvSpPr>
          <p:nvPr/>
        </p:nvSpPr>
        <p:spPr bwMode="auto">
          <a:xfrm>
            <a:off x="6479729" y="5230142"/>
            <a:ext cx="901700" cy="719138"/>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nl-NL" sz="1600" dirty="0">
                <a:solidFill>
                  <a:srgbClr val="008000"/>
                </a:solidFill>
                <a:latin typeface="Tahoma" pitchFamily="34" charset="0"/>
                <a:ea typeface="ＭＳ Ｐゴシック" pitchFamily="1" charset="-128"/>
                <a:cs typeface="Tahoma" pitchFamily="34" charset="0"/>
              </a:rPr>
              <a:t>Offline</a:t>
            </a:r>
            <a:endParaRPr lang="en-US" sz="1600" dirty="0">
              <a:solidFill>
                <a:srgbClr val="008000"/>
              </a:solidFill>
              <a:latin typeface="Tahoma" pitchFamily="34" charset="0"/>
              <a:ea typeface="ＭＳ Ｐゴシック" pitchFamily="1" charset="-128"/>
              <a:cs typeface="Tahoma" pitchFamily="34" charset="0"/>
            </a:endParaRPr>
          </a:p>
        </p:txBody>
      </p:sp>
      <p:sp>
        <p:nvSpPr>
          <p:cNvPr id="13" name="Rectangle 12"/>
          <p:cNvSpPr>
            <a:spLocks noChangeArrowheads="1"/>
          </p:cNvSpPr>
          <p:nvPr/>
        </p:nvSpPr>
        <p:spPr bwMode="auto">
          <a:xfrm>
            <a:off x="8152954" y="5230142"/>
            <a:ext cx="901700" cy="719138"/>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nl-NL" sz="1600" dirty="0">
                <a:solidFill>
                  <a:srgbClr val="008000"/>
                </a:solidFill>
                <a:latin typeface="Tahoma" pitchFamily="34" charset="0"/>
                <a:ea typeface="ＭＳ Ｐゴシック" pitchFamily="1" charset="-128"/>
                <a:cs typeface="Tahoma" pitchFamily="34" charset="0"/>
              </a:rPr>
              <a:t>Offline</a:t>
            </a:r>
            <a:endParaRPr lang="en-US" sz="1600" dirty="0">
              <a:solidFill>
                <a:srgbClr val="008000"/>
              </a:solidFill>
              <a:latin typeface="Tahoma" pitchFamily="34" charset="0"/>
              <a:ea typeface="ＭＳ Ｐゴシック" pitchFamily="1" charset="-128"/>
              <a:cs typeface="Tahoma" pitchFamily="34" charset="0"/>
            </a:endParaRPr>
          </a:p>
        </p:txBody>
      </p:sp>
      <p:sp>
        <p:nvSpPr>
          <p:cNvPr id="14" name="Rectangle 13"/>
          <p:cNvSpPr>
            <a:spLocks noChangeArrowheads="1"/>
          </p:cNvSpPr>
          <p:nvPr/>
        </p:nvSpPr>
        <p:spPr bwMode="auto">
          <a:xfrm>
            <a:off x="3131691" y="3145756"/>
            <a:ext cx="901700" cy="719137"/>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pPr>
            <a:r>
              <a:rPr lang="en-US" sz="1600" dirty="0">
                <a:solidFill>
                  <a:srgbClr val="C00000"/>
                </a:solidFill>
                <a:latin typeface="Tahoma" pitchFamily="34" charset="0"/>
                <a:cs typeface="Tahoma" pitchFamily="34" charset="0"/>
              </a:rPr>
              <a:t>Online</a:t>
            </a:r>
            <a:br>
              <a:rPr lang="en-US" sz="1600" dirty="0">
                <a:solidFill>
                  <a:srgbClr val="C00000"/>
                </a:solidFill>
                <a:latin typeface="Tahoma" pitchFamily="34" charset="0"/>
                <a:cs typeface="Tahoma" pitchFamily="34" charset="0"/>
              </a:rPr>
            </a:br>
            <a:r>
              <a:rPr lang="en-US" sz="1600" dirty="0">
                <a:solidFill>
                  <a:srgbClr val="C00000"/>
                </a:solidFill>
                <a:latin typeface="Tahoma" pitchFamily="34" charset="0"/>
                <a:cs typeface="Tahoma" pitchFamily="34" charset="0"/>
              </a:rPr>
              <a:t>visits</a:t>
            </a:r>
          </a:p>
        </p:txBody>
      </p:sp>
      <p:sp>
        <p:nvSpPr>
          <p:cNvPr id="16" name="Rectangle 15"/>
          <p:cNvSpPr>
            <a:spLocks noChangeArrowheads="1"/>
          </p:cNvSpPr>
          <p:nvPr/>
        </p:nvSpPr>
        <p:spPr bwMode="auto">
          <a:xfrm>
            <a:off x="1631504" y="2494880"/>
            <a:ext cx="1295400" cy="457200"/>
          </a:xfrm>
          <a:prstGeom prst="rect">
            <a:avLst/>
          </a:prstGeom>
          <a:solidFill>
            <a:schemeClr val="accent2"/>
          </a:solidFill>
          <a:ln w="9525" algn="ctr">
            <a:solidFill>
              <a:schemeClr val="accent2"/>
            </a:solidFill>
            <a:miter lim="800000"/>
            <a:headEnd/>
            <a:tailEnd/>
          </a:ln>
          <a:effectLst/>
        </p:spPr>
        <p:txBody>
          <a:bodyPr wrap="none" anchor="ctr"/>
          <a:lstStyle/>
          <a:p>
            <a:pPr algn="ctr" eaLnBrk="0" hangingPunct="0">
              <a:spcBef>
                <a:spcPts val="1200"/>
              </a:spcBef>
              <a:spcAft>
                <a:spcPts val="2400"/>
              </a:spcAft>
              <a:tabLst>
                <a:tab pos="1611313" algn="l"/>
              </a:tabLst>
            </a:pPr>
            <a:r>
              <a:rPr lang="en-US" sz="1600" b="1" dirty="0">
                <a:solidFill>
                  <a:srgbClr val="002060"/>
                </a:solidFill>
                <a:latin typeface="Tahoma" pitchFamily="34" charset="0"/>
                <a:cs typeface="Tahoma" pitchFamily="34" charset="0"/>
              </a:rPr>
              <a:t>Flyers</a:t>
            </a:r>
          </a:p>
        </p:txBody>
      </p:sp>
      <p:cxnSp>
        <p:nvCxnSpPr>
          <p:cNvPr id="24" name="Straight Arrow Connector 23"/>
          <p:cNvCxnSpPr>
            <a:stCxn id="14" idx="3"/>
            <a:endCxn id="8" idx="1"/>
          </p:cNvCxnSpPr>
          <p:nvPr/>
        </p:nvCxnSpPr>
        <p:spPr>
          <a:xfrm>
            <a:off x="4033392" y="3506117"/>
            <a:ext cx="671513"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8" idx="3"/>
            <a:endCxn id="9" idx="1"/>
          </p:cNvCxnSpPr>
          <p:nvPr/>
        </p:nvCxnSpPr>
        <p:spPr>
          <a:xfrm>
            <a:off x="5606605" y="3506117"/>
            <a:ext cx="873125"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9" idx="3"/>
            <a:endCxn id="10" idx="1"/>
          </p:cNvCxnSpPr>
          <p:nvPr/>
        </p:nvCxnSpPr>
        <p:spPr>
          <a:xfrm>
            <a:off x="7381430" y="3506117"/>
            <a:ext cx="771525"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1" idx="3"/>
            <a:endCxn id="12" idx="1"/>
          </p:cNvCxnSpPr>
          <p:nvPr/>
        </p:nvCxnSpPr>
        <p:spPr>
          <a:xfrm>
            <a:off x="5606605" y="5590505"/>
            <a:ext cx="873125"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2" idx="3"/>
            <a:endCxn id="13" idx="1"/>
          </p:cNvCxnSpPr>
          <p:nvPr/>
        </p:nvCxnSpPr>
        <p:spPr>
          <a:xfrm>
            <a:off x="7381430" y="5590505"/>
            <a:ext cx="771525"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91517" name="AutoShape 29"/>
          <p:cNvCxnSpPr>
            <a:cxnSpLocks noChangeShapeType="1"/>
            <a:stCxn id="16" idx="3"/>
            <a:endCxn id="8" idx="0"/>
          </p:cNvCxnSpPr>
          <p:nvPr/>
        </p:nvCxnSpPr>
        <p:spPr bwMode="auto">
          <a:xfrm>
            <a:off x="2926904" y="2723481"/>
            <a:ext cx="2228850" cy="422275"/>
          </a:xfrm>
          <a:prstGeom prst="bentConnector2">
            <a:avLst/>
          </a:prstGeom>
          <a:noFill/>
          <a:ln w="38100">
            <a:solidFill>
              <a:schemeClr val="accent2"/>
            </a:solidFill>
            <a:miter lim="800000"/>
            <a:headEnd/>
            <a:tailEnd type="triangle" w="med" len="med"/>
          </a:ln>
          <a:effectLst/>
        </p:spPr>
      </p:cxnSp>
      <p:cxnSp>
        <p:nvCxnSpPr>
          <p:cNvPr id="191518" name="AutoShape 30"/>
          <p:cNvCxnSpPr>
            <a:cxnSpLocks noChangeShapeType="1"/>
            <a:stCxn id="16" idx="3"/>
            <a:endCxn id="10" idx="0"/>
          </p:cNvCxnSpPr>
          <p:nvPr/>
        </p:nvCxnSpPr>
        <p:spPr bwMode="auto">
          <a:xfrm>
            <a:off x="2926904" y="2723481"/>
            <a:ext cx="5676900" cy="422275"/>
          </a:xfrm>
          <a:prstGeom prst="bentConnector2">
            <a:avLst/>
          </a:prstGeom>
          <a:noFill/>
          <a:ln w="38100">
            <a:solidFill>
              <a:schemeClr val="accent2"/>
            </a:solidFill>
            <a:miter lim="800000"/>
            <a:headEnd/>
            <a:tailEnd type="triangle" w="med" len="med"/>
          </a:ln>
          <a:effectLst/>
        </p:spPr>
      </p:cxnSp>
      <p:cxnSp>
        <p:nvCxnSpPr>
          <p:cNvPr id="191519" name="AutoShape 31"/>
          <p:cNvCxnSpPr>
            <a:cxnSpLocks noChangeShapeType="1"/>
            <a:stCxn id="16" idx="3"/>
            <a:endCxn id="14" idx="0"/>
          </p:cNvCxnSpPr>
          <p:nvPr/>
        </p:nvCxnSpPr>
        <p:spPr bwMode="auto">
          <a:xfrm>
            <a:off x="2926905" y="2723481"/>
            <a:ext cx="655637" cy="422275"/>
          </a:xfrm>
          <a:prstGeom prst="bentConnector2">
            <a:avLst/>
          </a:prstGeom>
          <a:noFill/>
          <a:ln w="38100">
            <a:solidFill>
              <a:schemeClr val="accent2"/>
            </a:solidFill>
            <a:miter lim="800000"/>
            <a:headEnd/>
            <a:tailEnd type="triangle" w="med" len="med"/>
          </a:ln>
          <a:effectLst/>
        </p:spPr>
      </p:cxnSp>
      <p:cxnSp>
        <p:nvCxnSpPr>
          <p:cNvPr id="191521" name="AutoShape 33"/>
          <p:cNvCxnSpPr>
            <a:cxnSpLocks noChangeShapeType="1"/>
            <a:stCxn id="14" idx="3"/>
            <a:endCxn id="11" idx="0"/>
          </p:cNvCxnSpPr>
          <p:nvPr/>
        </p:nvCxnSpPr>
        <p:spPr bwMode="auto">
          <a:xfrm>
            <a:off x="4033392" y="3506118"/>
            <a:ext cx="1122363" cy="1724025"/>
          </a:xfrm>
          <a:prstGeom prst="straightConnector1">
            <a:avLst/>
          </a:prstGeom>
          <a:noFill/>
          <a:ln w="38100">
            <a:solidFill>
              <a:schemeClr val="tx1"/>
            </a:solidFill>
            <a:round/>
            <a:headEnd/>
            <a:tailEnd type="triangle" w="med" len="med"/>
          </a:ln>
          <a:effectLst/>
        </p:spPr>
      </p:cxnSp>
      <p:cxnSp>
        <p:nvCxnSpPr>
          <p:cNvPr id="191522" name="AutoShape 34"/>
          <p:cNvCxnSpPr>
            <a:cxnSpLocks noChangeShapeType="1"/>
            <a:stCxn id="8" idx="3"/>
            <a:endCxn id="12" idx="0"/>
          </p:cNvCxnSpPr>
          <p:nvPr/>
        </p:nvCxnSpPr>
        <p:spPr bwMode="auto">
          <a:xfrm>
            <a:off x="5606605" y="3506118"/>
            <a:ext cx="1323975" cy="1724025"/>
          </a:xfrm>
          <a:prstGeom prst="straightConnector1">
            <a:avLst/>
          </a:prstGeom>
          <a:noFill/>
          <a:ln w="38100">
            <a:solidFill>
              <a:schemeClr val="tx1"/>
            </a:solidFill>
            <a:round/>
            <a:headEnd/>
            <a:tailEnd type="triangle" w="med" len="med"/>
          </a:ln>
          <a:effectLst/>
        </p:spPr>
      </p:cxnSp>
      <p:cxnSp>
        <p:nvCxnSpPr>
          <p:cNvPr id="191523" name="AutoShape 35"/>
          <p:cNvCxnSpPr>
            <a:cxnSpLocks noChangeShapeType="1"/>
            <a:stCxn id="9" idx="3"/>
            <a:endCxn id="13" idx="0"/>
          </p:cNvCxnSpPr>
          <p:nvPr/>
        </p:nvCxnSpPr>
        <p:spPr bwMode="auto">
          <a:xfrm>
            <a:off x="7381430" y="3506118"/>
            <a:ext cx="1222375" cy="1724025"/>
          </a:xfrm>
          <a:prstGeom prst="straightConnector1">
            <a:avLst/>
          </a:prstGeom>
          <a:noFill/>
          <a:ln w="38100">
            <a:solidFill>
              <a:schemeClr val="tx1"/>
            </a:solidFill>
            <a:round/>
            <a:headEnd/>
            <a:tailEnd type="triangle" w="med" len="med"/>
          </a:ln>
          <a:effectLst/>
        </p:spPr>
      </p:cxnSp>
      <p:cxnSp>
        <p:nvCxnSpPr>
          <p:cNvPr id="191525" name="AutoShape 37"/>
          <p:cNvCxnSpPr>
            <a:cxnSpLocks noChangeShapeType="1"/>
            <a:stCxn id="8" idx="3"/>
            <a:endCxn id="13" idx="0"/>
          </p:cNvCxnSpPr>
          <p:nvPr/>
        </p:nvCxnSpPr>
        <p:spPr bwMode="auto">
          <a:xfrm>
            <a:off x="5606604" y="3506118"/>
            <a:ext cx="2997200" cy="1724025"/>
          </a:xfrm>
          <a:prstGeom prst="straightConnector1">
            <a:avLst/>
          </a:prstGeom>
          <a:noFill/>
          <a:ln w="38100">
            <a:solidFill>
              <a:schemeClr val="tx1"/>
            </a:solidFill>
            <a:round/>
            <a:headEnd/>
            <a:tailEnd type="triangle" w="med" len="med"/>
          </a:ln>
          <a:effectLst/>
        </p:spPr>
      </p:cxnSp>
      <p:cxnSp>
        <p:nvCxnSpPr>
          <p:cNvPr id="191527" name="AutoShape 39"/>
          <p:cNvCxnSpPr>
            <a:cxnSpLocks noChangeShapeType="1"/>
            <a:stCxn id="14" idx="2"/>
            <a:endCxn id="13" idx="2"/>
          </p:cNvCxnSpPr>
          <p:nvPr/>
        </p:nvCxnSpPr>
        <p:spPr bwMode="auto">
          <a:xfrm rot="16200000" flipH="1">
            <a:off x="5050979" y="2396455"/>
            <a:ext cx="2084388" cy="5021263"/>
          </a:xfrm>
          <a:prstGeom prst="bentConnector3">
            <a:avLst>
              <a:gd name="adj1" fmla="val 110889"/>
            </a:avLst>
          </a:prstGeom>
          <a:noFill/>
          <a:ln w="38100">
            <a:solidFill>
              <a:schemeClr val="tx1"/>
            </a:solidFill>
            <a:miter lim="800000"/>
            <a:headEnd/>
            <a:tailEnd type="triangle" w="med" len="med"/>
          </a:ln>
          <a:effectLst/>
        </p:spPr>
      </p:cxnSp>
      <p:sp>
        <p:nvSpPr>
          <p:cNvPr id="191529" name="Text Box 9"/>
          <p:cNvSpPr txBox="1">
            <a:spLocks noChangeArrowheads="1"/>
          </p:cNvSpPr>
          <p:nvPr/>
        </p:nvSpPr>
        <p:spPr bwMode="auto">
          <a:xfrm>
            <a:off x="9684891" y="3307680"/>
            <a:ext cx="858838" cy="400110"/>
          </a:xfrm>
          <a:prstGeom prst="rect">
            <a:avLst/>
          </a:prstGeom>
          <a:noFill/>
          <a:ln w="9525">
            <a:noFill/>
            <a:miter lim="800000"/>
            <a:headEnd/>
            <a:tailEnd/>
          </a:ln>
        </p:spPr>
        <p:txBody>
          <a:bodyPr>
            <a:spAutoFit/>
          </a:bodyPr>
          <a:lstStyle/>
          <a:p>
            <a:pPr algn="ctr"/>
            <a:r>
              <a:rPr lang="en-US" sz="2000" b="1" dirty="0">
                <a:solidFill>
                  <a:srgbClr val="C00000"/>
                </a:solidFill>
                <a:latin typeface="Tahoma" pitchFamily="34" charset="0"/>
                <a:cs typeface="Tahoma" pitchFamily="34" charset="0"/>
              </a:rPr>
              <a:t>20%</a:t>
            </a:r>
          </a:p>
        </p:txBody>
      </p:sp>
      <p:sp>
        <p:nvSpPr>
          <p:cNvPr id="191530" name="Text Box 9"/>
          <p:cNvSpPr txBox="1">
            <a:spLocks noChangeArrowheads="1"/>
          </p:cNvSpPr>
          <p:nvPr/>
        </p:nvSpPr>
        <p:spPr bwMode="auto">
          <a:xfrm>
            <a:off x="9684891" y="5392068"/>
            <a:ext cx="858838" cy="396875"/>
          </a:xfrm>
          <a:prstGeom prst="rect">
            <a:avLst/>
          </a:prstGeom>
          <a:noFill/>
          <a:ln w="9525">
            <a:noFill/>
            <a:miter lim="800000"/>
            <a:headEnd/>
            <a:tailEnd/>
          </a:ln>
        </p:spPr>
        <p:txBody>
          <a:bodyPr>
            <a:spAutoFit/>
          </a:bodyPr>
          <a:lstStyle/>
          <a:p>
            <a:pPr algn="ctr"/>
            <a:r>
              <a:rPr lang="en-US" sz="2000" b="1" dirty="0">
                <a:solidFill>
                  <a:srgbClr val="008000"/>
                </a:solidFill>
                <a:latin typeface="Tahoma" pitchFamily="34" charset="0"/>
                <a:cs typeface="Tahoma" pitchFamily="34" charset="0"/>
              </a:rPr>
              <a:t>80%</a:t>
            </a:r>
          </a:p>
        </p:txBody>
      </p:sp>
      <p:sp>
        <p:nvSpPr>
          <p:cNvPr id="2" name="Rectangle 6"/>
          <p:cNvSpPr>
            <a:spLocks noChangeArrowheads="1"/>
          </p:cNvSpPr>
          <p:nvPr/>
        </p:nvSpPr>
        <p:spPr bwMode="auto">
          <a:xfrm>
            <a:off x="9684891" y="1702717"/>
            <a:ext cx="901700" cy="412750"/>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Aft>
                <a:spcPts val="1800"/>
              </a:spcAft>
            </a:pPr>
            <a:r>
              <a:rPr lang="en-US" sz="1600" b="1" dirty="0">
                <a:solidFill>
                  <a:srgbClr val="002060"/>
                </a:solidFill>
                <a:latin typeface="Tahoma" pitchFamily="34" charset="0"/>
                <a:cs typeface="Tahoma" pitchFamily="34" charset="0"/>
              </a:rPr>
              <a:t>Profit</a:t>
            </a:r>
          </a:p>
        </p:txBody>
      </p:sp>
      <p:cxnSp>
        <p:nvCxnSpPr>
          <p:cNvPr id="3" name="Straight Arrow Connector 25"/>
          <p:cNvCxnSpPr>
            <a:stCxn id="13" idx="3"/>
            <a:endCxn id="191530" idx="1"/>
          </p:cNvCxnSpPr>
          <p:nvPr/>
        </p:nvCxnSpPr>
        <p:spPr>
          <a:xfrm>
            <a:off x="9054655" y="3506117"/>
            <a:ext cx="630237"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25"/>
          <p:cNvCxnSpPr>
            <a:stCxn id="13" idx="3"/>
            <a:endCxn id="191530" idx="1"/>
          </p:cNvCxnSpPr>
          <p:nvPr/>
        </p:nvCxnSpPr>
        <p:spPr>
          <a:xfrm>
            <a:off x="9054655" y="5590505"/>
            <a:ext cx="630237"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7" name="AutoShape 46"/>
          <p:cNvCxnSpPr>
            <a:cxnSpLocks noChangeShapeType="1"/>
          </p:cNvCxnSpPr>
          <p:nvPr/>
        </p:nvCxnSpPr>
        <p:spPr bwMode="auto">
          <a:xfrm rot="16200000" flipH="1">
            <a:off x="2184401" y="3057177"/>
            <a:ext cx="2638425" cy="2425700"/>
          </a:xfrm>
          <a:prstGeom prst="bentConnector2">
            <a:avLst/>
          </a:prstGeom>
          <a:noFill/>
          <a:ln w="38100">
            <a:solidFill>
              <a:schemeClr val="accent2"/>
            </a:solidFill>
            <a:miter lim="800000"/>
            <a:headEnd/>
            <a:tailEnd type="triangle" w="med" len="med"/>
          </a:ln>
          <a:effectLst/>
        </p:spPr>
      </p:cxnSp>
      <p:sp>
        <p:nvSpPr>
          <p:cNvPr id="34" name="Foliennummernplatzhalter 33"/>
          <p:cNvSpPr>
            <a:spLocks noGrp="1"/>
          </p:cNvSpPr>
          <p:nvPr>
            <p:ph type="sldNum" sz="quarter" idx="10"/>
          </p:nvPr>
        </p:nvSpPr>
        <p:spPr/>
        <p:txBody>
          <a:bodyPr/>
          <a:lstStyle/>
          <a:p>
            <a:fld id="{3DE7BEAA-F989-4769-9ACA-0668808EC036}" type="slidenum">
              <a:rPr lang="de-DE" smtClean="0"/>
              <a:pPr/>
              <a:t>11</a:t>
            </a:fld>
            <a:endParaRPr lang="de-DE"/>
          </a:p>
        </p:txBody>
      </p:sp>
      <p:sp>
        <p:nvSpPr>
          <p:cNvPr id="35" name="Fußzeilenplatzhalter 34"/>
          <p:cNvSpPr>
            <a:spLocks noGrp="1"/>
          </p:cNvSpPr>
          <p:nvPr>
            <p:ph type="ftr" sz="quarter" idx="11"/>
          </p:nvPr>
        </p:nvSpPr>
        <p:spPr/>
        <p:txBody>
          <a:bodyPr/>
          <a:lstStyle/>
          <a:p>
            <a:r>
              <a:rPr lang="fi-FI" dirty="0"/>
              <a:t>© Koen H. Pauwels   / / / </a:t>
            </a:r>
            <a:endParaRPr lang="de-DE"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idx="4294967295"/>
          </p:nvPr>
        </p:nvSpPr>
        <p:spPr/>
        <p:txBody>
          <a:bodyPr>
            <a:normAutofit/>
          </a:bodyPr>
          <a:lstStyle/>
          <a:p>
            <a:r>
              <a:rPr lang="nl-NL" dirty="0"/>
              <a:t>Funnel Progression</a:t>
            </a:r>
            <a:endParaRPr lang="en-US" dirty="0"/>
          </a:p>
        </p:txBody>
      </p:sp>
      <p:sp>
        <p:nvSpPr>
          <p:cNvPr id="5" name="Rectangle 4"/>
          <p:cNvSpPr>
            <a:spLocks noChangeArrowheads="1"/>
          </p:cNvSpPr>
          <p:nvPr/>
        </p:nvSpPr>
        <p:spPr bwMode="auto">
          <a:xfrm>
            <a:off x="4704904" y="1702717"/>
            <a:ext cx="901700" cy="412750"/>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Aft>
                <a:spcPts val="1800"/>
              </a:spcAft>
              <a:defRPr/>
            </a:pPr>
            <a:r>
              <a:rPr lang="en-US" sz="1600" b="1" dirty="0">
                <a:solidFill>
                  <a:srgbClr val="002060"/>
                </a:solidFill>
                <a:latin typeface="Tahoma" pitchFamily="34" charset="0"/>
                <a:ea typeface="ＭＳ Ｐゴシック" pitchFamily="1" charset="-128"/>
                <a:cs typeface="Tahoma" pitchFamily="34" charset="0"/>
              </a:rPr>
              <a:t>Leads</a:t>
            </a:r>
          </a:p>
        </p:txBody>
      </p:sp>
      <p:sp>
        <p:nvSpPr>
          <p:cNvPr id="6" name="Rectangle 5"/>
          <p:cNvSpPr>
            <a:spLocks noChangeArrowheads="1"/>
          </p:cNvSpPr>
          <p:nvPr/>
        </p:nvSpPr>
        <p:spPr bwMode="auto">
          <a:xfrm>
            <a:off x="6479729" y="1702717"/>
            <a:ext cx="901700" cy="412750"/>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Aft>
                <a:spcPts val="1800"/>
              </a:spcAft>
              <a:defRPr/>
            </a:pPr>
            <a:r>
              <a:rPr lang="en-US" sz="1600" b="1" dirty="0">
                <a:solidFill>
                  <a:srgbClr val="002060"/>
                </a:solidFill>
                <a:latin typeface="Tahoma" pitchFamily="34" charset="0"/>
                <a:ea typeface="ＭＳ Ｐゴシック" pitchFamily="1" charset="-128"/>
                <a:cs typeface="Tahoma" pitchFamily="34" charset="0"/>
              </a:rPr>
              <a:t>Quotes</a:t>
            </a:r>
          </a:p>
        </p:txBody>
      </p:sp>
      <p:sp>
        <p:nvSpPr>
          <p:cNvPr id="7" name="Rectangle 6"/>
          <p:cNvSpPr>
            <a:spLocks noChangeArrowheads="1"/>
          </p:cNvSpPr>
          <p:nvPr/>
        </p:nvSpPr>
        <p:spPr bwMode="auto">
          <a:xfrm>
            <a:off x="8152954" y="1702717"/>
            <a:ext cx="901700" cy="412750"/>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Aft>
                <a:spcPts val="1800"/>
              </a:spcAft>
              <a:defRPr/>
            </a:pPr>
            <a:r>
              <a:rPr lang="en-US" sz="1600" b="1" dirty="0">
                <a:solidFill>
                  <a:srgbClr val="002060"/>
                </a:solidFill>
                <a:latin typeface="Tahoma" pitchFamily="34" charset="0"/>
                <a:ea typeface="ＭＳ Ｐゴシック" pitchFamily="1" charset="-128"/>
                <a:cs typeface="Tahoma" pitchFamily="34" charset="0"/>
              </a:rPr>
              <a:t>Orders</a:t>
            </a:r>
          </a:p>
        </p:txBody>
      </p:sp>
      <p:sp>
        <p:nvSpPr>
          <p:cNvPr id="8" name="Rectangle 7"/>
          <p:cNvSpPr>
            <a:spLocks noChangeArrowheads="1"/>
          </p:cNvSpPr>
          <p:nvPr/>
        </p:nvSpPr>
        <p:spPr bwMode="auto">
          <a:xfrm>
            <a:off x="4704904" y="3145756"/>
            <a:ext cx="901700" cy="719137"/>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en-US" sz="1600" dirty="0">
                <a:solidFill>
                  <a:srgbClr val="C00000"/>
                </a:solidFill>
                <a:latin typeface="Tahoma" pitchFamily="34" charset="0"/>
                <a:ea typeface="ＭＳ Ｐゴシック" pitchFamily="1" charset="-128"/>
                <a:cs typeface="Tahoma" pitchFamily="34" charset="0"/>
              </a:rPr>
              <a:t>Online</a:t>
            </a:r>
          </a:p>
        </p:txBody>
      </p:sp>
      <p:sp>
        <p:nvSpPr>
          <p:cNvPr id="9" name="Rectangle 8"/>
          <p:cNvSpPr>
            <a:spLocks noChangeArrowheads="1"/>
          </p:cNvSpPr>
          <p:nvPr/>
        </p:nvSpPr>
        <p:spPr bwMode="auto">
          <a:xfrm>
            <a:off x="6479729" y="3145756"/>
            <a:ext cx="901700" cy="719137"/>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en-US" sz="1600" dirty="0">
                <a:solidFill>
                  <a:srgbClr val="C00000"/>
                </a:solidFill>
                <a:latin typeface="Tahoma" pitchFamily="34" charset="0"/>
                <a:ea typeface="ＭＳ Ｐゴシック" pitchFamily="1" charset="-128"/>
                <a:cs typeface="Tahoma" pitchFamily="34" charset="0"/>
              </a:rPr>
              <a:t>Online</a:t>
            </a:r>
          </a:p>
        </p:txBody>
      </p:sp>
      <p:sp>
        <p:nvSpPr>
          <p:cNvPr id="10" name="Rectangle 9"/>
          <p:cNvSpPr>
            <a:spLocks noChangeArrowheads="1"/>
          </p:cNvSpPr>
          <p:nvPr/>
        </p:nvSpPr>
        <p:spPr bwMode="auto">
          <a:xfrm>
            <a:off x="8152954" y="3145756"/>
            <a:ext cx="901700" cy="719137"/>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en-US" sz="1600" dirty="0">
                <a:solidFill>
                  <a:srgbClr val="C00000"/>
                </a:solidFill>
                <a:latin typeface="Tahoma" pitchFamily="34" charset="0"/>
                <a:ea typeface="ＭＳ Ｐゴシック" pitchFamily="1" charset="-128"/>
                <a:cs typeface="Tahoma" pitchFamily="34" charset="0"/>
              </a:rPr>
              <a:t>Online</a:t>
            </a:r>
          </a:p>
        </p:txBody>
      </p:sp>
      <p:sp>
        <p:nvSpPr>
          <p:cNvPr id="11" name="Rectangle 10"/>
          <p:cNvSpPr>
            <a:spLocks noChangeArrowheads="1"/>
          </p:cNvSpPr>
          <p:nvPr/>
        </p:nvSpPr>
        <p:spPr bwMode="auto">
          <a:xfrm>
            <a:off x="4704904" y="5230142"/>
            <a:ext cx="901700" cy="719138"/>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nl-NL" sz="1600" dirty="0">
                <a:solidFill>
                  <a:srgbClr val="008000"/>
                </a:solidFill>
                <a:latin typeface="Tahoma" pitchFamily="34" charset="0"/>
                <a:ea typeface="ＭＳ Ｐゴシック" pitchFamily="1" charset="-128"/>
                <a:cs typeface="Tahoma" pitchFamily="34" charset="0"/>
              </a:rPr>
              <a:t>Offline</a:t>
            </a:r>
            <a:endParaRPr lang="en-US" sz="1600" dirty="0">
              <a:solidFill>
                <a:srgbClr val="008000"/>
              </a:solidFill>
              <a:latin typeface="Tahoma" pitchFamily="34" charset="0"/>
              <a:ea typeface="ＭＳ Ｐゴシック" pitchFamily="1" charset="-128"/>
              <a:cs typeface="Tahoma" pitchFamily="34" charset="0"/>
            </a:endParaRPr>
          </a:p>
        </p:txBody>
      </p:sp>
      <p:sp>
        <p:nvSpPr>
          <p:cNvPr id="12" name="Rectangle 11"/>
          <p:cNvSpPr>
            <a:spLocks noChangeArrowheads="1"/>
          </p:cNvSpPr>
          <p:nvPr/>
        </p:nvSpPr>
        <p:spPr bwMode="auto">
          <a:xfrm>
            <a:off x="6479729" y="5230142"/>
            <a:ext cx="901700" cy="719138"/>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nl-NL" sz="1600" dirty="0">
                <a:solidFill>
                  <a:srgbClr val="008000"/>
                </a:solidFill>
                <a:latin typeface="Tahoma" pitchFamily="34" charset="0"/>
                <a:ea typeface="ＭＳ Ｐゴシック" pitchFamily="1" charset="-128"/>
                <a:cs typeface="Tahoma" pitchFamily="34" charset="0"/>
              </a:rPr>
              <a:t>Offline</a:t>
            </a:r>
            <a:endParaRPr lang="en-US" sz="1600" dirty="0">
              <a:solidFill>
                <a:srgbClr val="008000"/>
              </a:solidFill>
              <a:latin typeface="Tahoma" pitchFamily="34" charset="0"/>
              <a:ea typeface="ＭＳ Ｐゴシック" pitchFamily="1" charset="-128"/>
              <a:cs typeface="Tahoma" pitchFamily="34" charset="0"/>
            </a:endParaRPr>
          </a:p>
        </p:txBody>
      </p:sp>
      <p:sp>
        <p:nvSpPr>
          <p:cNvPr id="13" name="Rectangle 12"/>
          <p:cNvSpPr>
            <a:spLocks noChangeArrowheads="1"/>
          </p:cNvSpPr>
          <p:nvPr/>
        </p:nvSpPr>
        <p:spPr bwMode="auto">
          <a:xfrm>
            <a:off x="8152954" y="5230142"/>
            <a:ext cx="901700" cy="719138"/>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nl-NL" sz="1600" dirty="0">
                <a:solidFill>
                  <a:srgbClr val="008000"/>
                </a:solidFill>
                <a:latin typeface="Tahoma" pitchFamily="34" charset="0"/>
                <a:ea typeface="ＭＳ Ｐゴシック" pitchFamily="1" charset="-128"/>
                <a:cs typeface="Tahoma" pitchFamily="34" charset="0"/>
              </a:rPr>
              <a:t>Offline</a:t>
            </a:r>
            <a:endParaRPr lang="en-US" sz="1600" dirty="0">
              <a:solidFill>
                <a:srgbClr val="008000"/>
              </a:solidFill>
              <a:latin typeface="Tahoma" pitchFamily="34" charset="0"/>
              <a:ea typeface="ＭＳ Ｐゴシック" pitchFamily="1" charset="-128"/>
              <a:cs typeface="Tahoma" pitchFamily="34" charset="0"/>
            </a:endParaRPr>
          </a:p>
        </p:txBody>
      </p:sp>
      <p:sp>
        <p:nvSpPr>
          <p:cNvPr id="14" name="Rectangle 13"/>
          <p:cNvSpPr>
            <a:spLocks noChangeArrowheads="1"/>
          </p:cNvSpPr>
          <p:nvPr/>
        </p:nvSpPr>
        <p:spPr bwMode="auto">
          <a:xfrm>
            <a:off x="3131691" y="3145756"/>
            <a:ext cx="901700" cy="719137"/>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pPr>
            <a:r>
              <a:rPr lang="en-US" sz="1600" dirty="0">
                <a:solidFill>
                  <a:srgbClr val="C00000"/>
                </a:solidFill>
                <a:latin typeface="Tahoma" pitchFamily="34" charset="0"/>
                <a:cs typeface="Tahoma" pitchFamily="34" charset="0"/>
              </a:rPr>
              <a:t>Online</a:t>
            </a:r>
            <a:br>
              <a:rPr lang="en-US" sz="1600" dirty="0">
                <a:solidFill>
                  <a:srgbClr val="C00000"/>
                </a:solidFill>
                <a:latin typeface="Tahoma" pitchFamily="34" charset="0"/>
                <a:cs typeface="Tahoma" pitchFamily="34" charset="0"/>
              </a:rPr>
            </a:br>
            <a:r>
              <a:rPr lang="en-US" sz="1600" dirty="0">
                <a:solidFill>
                  <a:srgbClr val="C00000"/>
                </a:solidFill>
                <a:latin typeface="Tahoma" pitchFamily="34" charset="0"/>
                <a:cs typeface="Tahoma" pitchFamily="34" charset="0"/>
              </a:rPr>
              <a:t>visits</a:t>
            </a:r>
          </a:p>
        </p:txBody>
      </p:sp>
      <p:sp>
        <p:nvSpPr>
          <p:cNvPr id="16" name="Rectangle 15"/>
          <p:cNvSpPr>
            <a:spLocks noChangeArrowheads="1"/>
          </p:cNvSpPr>
          <p:nvPr/>
        </p:nvSpPr>
        <p:spPr bwMode="auto">
          <a:xfrm>
            <a:off x="1631504" y="2494880"/>
            <a:ext cx="1295400" cy="457200"/>
          </a:xfrm>
          <a:prstGeom prst="rect">
            <a:avLst/>
          </a:prstGeom>
          <a:solidFill>
            <a:schemeClr val="accent2"/>
          </a:solidFill>
          <a:ln w="9525" algn="ctr">
            <a:solidFill>
              <a:schemeClr val="accent2"/>
            </a:solidFill>
            <a:miter lim="800000"/>
            <a:headEnd/>
            <a:tailEnd/>
          </a:ln>
          <a:effectLst/>
        </p:spPr>
        <p:txBody>
          <a:bodyPr wrap="none" anchor="ctr"/>
          <a:lstStyle/>
          <a:p>
            <a:pPr algn="ctr" eaLnBrk="0" hangingPunct="0">
              <a:spcBef>
                <a:spcPts val="1200"/>
              </a:spcBef>
              <a:spcAft>
                <a:spcPts val="2400"/>
              </a:spcAft>
              <a:tabLst>
                <a:tab pos="1611313" algn="l"/>
              </a:tabLst>
            </a:pPr>
            <a:r>
              <a:rPr lang="en-US" sz="1600" b="1" dirty="0">
                <a:solidFill>
                  <a:srgbClr val="002060"/>
                </a:solidFill>
                <a:latin typeface="Tahoma" pitchFamily="34" charset="0"/>
                <a:cs typeface="Tahoma" pitchFamily="34" charset="0"/>
              </a:rPr>
              <a:t>Faxes</a:t>
            </a:r>
          </a:p>
        </p:txBody>
      </p:sp>
      <p:cxnSp>
        <p:nvCxnSpPr>
          <p:cNvPr id="24" name="Straight Arrow Connector 23"/>
          <p:cNvCxnSpPr>
            <a:stCxn id="14" idx="3"/>
            <a:endCxn id="8" idx="1"/>
          </p:cNvCxnSpPr>
          <p:nvPr/>
        </p:nvCxnSpPr>
        <p:spPr>
          <a:xfrm>
            <a:off x="4033392" y="3506117"/>
            <a:ext cx="671513"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8" idx="3"/>
            <a:endCxn id="9" idx="1"/>
          </p:cNvCxnSpPr>
          <p:nvPr/>
        </p:nvCxnSpPr>
        <p:spPr>
          <a:xfrm>
            <a:off x="5606605" y="3506117"/>
            <a:ext cx="873125"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9" idx="3"/>
            <a:endCxn id="10" idx="1"/>
          </p:cNvCxnSpPr>
          <p:nvPr/>
        </p:nvCxnSpPr>
        <p:spPr>
          <a:xfrm>
            <a:off x="7381430" y="3506117"/>
            <a:ext cx="771525"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1" idx="3"/>
            <a:endCxn id="12" idx="1"/>
          </p:cNvCxnSpPr>
          <p:nvPr/>
        </p:nvCxnSpPr>
        <p:spPr>
          <a:xfrm>
            <a:off x="5606605" y="5590505"/>
            <a:ext cx="873125"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2" idx="3"/>
            <a:endCxn id="13" idx="1"/>
          </p:cNvCxnSpPr>
          <p:nvPr/>
        </p:nvCxnSpPr>
        <p:spPr>
          <a:xfrm>
            <a:off x="7381430" y="5590505"/>
            <a:ext cx="771525"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91517" name="AutoShape 29"/>
          <p:cNvCxnSpPr>
            <a:cxnSpLocks noChangeShapeType="1"/>
            <a:stCxn id="16" idx="3"/>
            <a:endCxn id="8" idx="0"/>
          </p:cNvCxnSpPr>
          <p:nvPr/>
        </p:nvCxnSpPr>
        <p:spPr bwMode="auto">
          <a:xfrm>
            <a:off x="2926904" y="2723481"/>
            <a:ext cx="2228850" cy="422275"/>
          </a:xfrm>
          <a:prstGeom prst="bentConnector2">
            <a:avLst/>
          </a:prstGeom>
          <a:noFill/>
          <a:ln w="38100">
            <a:solidFill>
              <a:schemeClr val="accent2"/>
            </a:solidFill>
            <a:miter lim="800000"/>
            <a:headEnd/>
            <a:tailEnd type="triangle" w="med" len="med"/>
          </a:ln>
          <a:effectLst/>
        </p:spPr>
      </p:cxnSp>
      <p:cxnSp>
        <p:nvCxnSpPr>
          <p:cNvPr id="191518" name="AutoShape 30"/>
          <p:cNvCxnSpPr>
            <a:cxnSpLocks noChangeShapeType="1"/>
          </p:cNvCxnSpPr>
          <p:nvPr/>
        </p:nvCxnSpPr>
        <p:spPr bwMode="auto">
          <a:xfrm>
            <a:off x="3071664" y="2708921"/>
            <a:ext cx="3876700" cy="422275"/>
          </a:xfrm>
          <a:prstGeom prst="bentConnector3">
            <a:avLst>
              <a:gd name="adj1" fmla="val 100368"/>
            </a:avLst>
          </a:prstGeom>
          <a:noFill/>
          <a:ln w="38100">
            <a:solidFill>
              <a:schemeClr val="accent2"/>
            </a:solidFill>
            <a:miter lim="800000"/>
            <a:headEnd/>
            <a:tailEnd type="triangle" w="med" len="med"/>
          </a:ln>
          <a:effectLst/>
        </p:spPr>
      </p:cxnSp>
      <p:cxnSp>
        <p:nvCxnSpPr>
          <p:cNvPr id="191519" name="AutoShape 31"/>
          <p:cNvCxnSpPr>
            <a:cxnSpLocks noChangeShapeType="1"/>
          </p:cNvCxnSpPr>
          <p:nvPr/>
        </p:nvCxnSpPr>
        <p:spPr bwMode="auto">
          <a:xfrm>
            <a:off x="2926905" y="2708921"/>
            <a:ext cx="655637" cy="422275"/>
          </a:xfrm>
          <a:prstGeom prst="bentConnector2">
            <a:avLst/>
          </a:prstGeom>
          <a:noFill/>
          <a:ln w="38100">
            <a:solidFill>
              <a:schemeClr val="accent2"/>
            </a:solidFill>
            <a:miter lim="800000"/>
            <a:headEnd/>
            <a:tailEnd type="triangle" w="med" len="med"/>
          </a:ln>
          <a:effectLst/>
        </p:spPr>
      </p:cxnSp>
      <p:cxnSp>
        <p:nvCxnSpPr>
          <p:cNvPr id="191521" name="AutoShape 33"/>
          <p:cNvCxnSpPr>
            <a:cxnSpLocks noChangeShapeType="1"/>
            <a:stCxn id="14" idx="3"/>
            <a:endCxn id="11" idx="0"/>
          </p:cNvCxnSpPr>
          <p:nvPr/>
        </p:nvCxnSpPr>
        <p:spPr bwMode="auto">
          <a:xfrm>
            <a:off x="4033392" y="3506118"/>
            <a:ext cx="1122363" cy="1724025"/>
          </a:xfrm>
          <a:prstGeom prst="straightConnector1">
            <a:avLst/>
          </a:prstGeom>
          <a:noFill/>
          <a:ln w="38100">
            <a:solidFill>
              <a:schemeClr val="tx1"/>
            </a:solidFill>
            <a:round/>
            <a:headEnd/>
            <a:tailEnd type="triangle" w="med" len="med"/>
          </a:ln>
          <a:effectLst/>
        </p:spPr>
      </p:cxnSp>
      <p:cxnSp>
        <p:nvCxnSpPr>
          <p:cNvPr id="191522" name="AutoShape 34"/>
          <p:cNvCxnSpPr>
            <a:cxnSpLocks noChangeShapeType="1"/>
            <a:stCxn id="8" idx="3"/>
            <a:endCxn id="12" idx="0"/>
          </p:cNvCxnSpPr>
          <p:nvPr/>
        </p:nvCxnSpPr>
        <p:spPr bwMode="auto">
          <a:xfrm>
            <a:off x="5606605" y="3506118"/>
            <a:ext cx="1323975" cy="1724025"/>
          </a:xfrm>
          <a:prstGeom prst="straightConnector1">
            <a:avLst/>
          </a:prstGeom>
          <a:noFill/>
          <a:ln w="38100">
            <a:solidFill>
              <a:schemeClr val="tx1"/>
            </a:solidFill>
            <a:round/>
            <a:headEnd/>
            <a:tailEnd type="triangle" w="med" len="med"/>
          </a:ln>
          <a:effectLst/>
        </p:spPr>
      </p:cxnSp>
      <p:cxnSp>
        <p:nvCxnSpPr>
          <p:cNvPr id="191523" name="AutoShape 35"/>
          <p:cNvCxnSpPr>
            <a:cxnSpLocks noChangeShapeType="1"/>
            <a:stCxn id="9" idx="3"/>
            <a:endCxn id="13" idx="0"/>
          </p:cNvCxnSpPr>
          <p:nvPr/>
        </p:nvCxnSpPr>
        <p:spPr bwMode="auto">
          <a:xfrm>
            <a:off x="7381430" y="3506118"/>
            <a:ext cx="1222375" cy="1724025"/>
          </a:xfrm>
          <a:prstGeom prst="straightConnector1">
            <a:avLst/>
          </a:prstGeom>
          <a:noFill/>
          <a:ln w="38100">
            <a:solidFill>
              <a:schemeClr val="tx1"/>
            </a:solidFill>
            <a:round/>
            <a:headEnd/>
            <a:tailEnd type="triangle" w="med" len="med"/>
          </a:ln>
          <a:effectLst/>
        </p:spPr>
      </p:cxnSp>
      <p:cxnSp>
        <p:nvCxnSpPr>
          <p:cNvPr id="191525" name="AutoShape 37"/>
          <p:cNvCxnSpPr>
            <a:cxnSpLocks noChangeShapeType="1"/>
            <a:stCxn id="8" idx="3"/>
            <a:endCxn id="13" idx="0"/>
          </p:cNvCxnSpPr>
          <p:nvPr/>
        </p:nvCxnSpPr>
        <p:spPr bwMode="auto">
          <a:xfrm>
            <a:off x="5606604" y="3506118"/>
            <a:ext cx="2997200" cy="1724025"/>
          </a:xfrm>
          <a:prstGeom prst="straightConnector1">
            <a:avLst/>
          </a:prstGeom>
          <a:noFill/>
          <a:ln w="38100">
            <a:solidFill>
              <a:schemeClr val="tx1"/>
            </a:solidFill>
            <a:round/>
            <a:headEnd/>
            <a:tailEnd type="triangle" w="med" len="med"/>
          </a:ln>
          <a:effectLst/>
        </p:spPr>
      </p:cxnSp>
      <p:cxnSp>
        <p:nvCxnSpPr>
          <p:cNvPr id="191527" name="AutoShape 39"/>
          <p:cNvCxnSpPr>
            <a:cxnSpLocks noChangeShapeType="1"/>
            <a:stCxn id="14" idx="2"/>
            <a:endCxn id="13" idx="2"/>
          </p:cNvCxnSpPr>
          <p:nvPr/>
        </p:nvCxnSpPr>
        <p:spPr bwMode="auto">
          <a:xfrm rot="16200000" flipH="1">
            <a:off x="5050979" y="2396455"/>
            <a:ext cx="2084388" cy="5021263"/>
          </a:xfrm>
          <a:prstGeom prst="bentConnector3">
            <a:avLst>
              <a:gd name="adj1" fmla="val 110889"/>
            </a:avLst>
          </a:prstGeom>
          <a:noFill/>
          <a:ln w="38100">
            <a:solidFill>
              <a:schemeClr val="tx1"/>
            </a:solidFill>
            <a:miter lim="800000"/>
            <a:headEnd/>
            <a:tailEnd type="triangle" w="med" len="med"/>
          </a:ln>
          <a:effectLst/>
        </p:spPr>
      </p:cxnSp>
      <p:sp>
        <p:nvSpPr>
          <p:cNvPr id="191529" name="Text Box 9"/>
          <p:cNvSpPr txBox="1">
            <a:spLocks noChangeArrowheads="1"/>
          </p:cNvSpPr>
          <p:nvPr/>
        </p:nvSpPr>
        <p:spPr bwMode="auto">
          <a:xfrm>
            <a:off x="9684891" y="3307680"/>
            <a:ext cx="858838" cy="400110"/>
          </a:xfrm>
          <a:prstGeom prst="rect">
            <a:avLst/>
          </a:prstGeom>
          <a:noFill/>
          <a:ln w="9525">
            <a:noFill/>
            <a:miter lim="800000"/>
            <a:headEnd/>
            <a:tailEnd/>
          </a:ln>
        </p:spPr>
        <p:txBody>
          <a:bodyPr>
            <a:spAutoFit/>
          </a:bodyPr>
          <a:lstStyle/>
          <a:p>
            <a:pPr algn="ctr"/>
            <a:r>
              <a:rPr lang="en-US" sz="2000" b="1" dirty="0">
                <a:solidFill>
                  <a:srgbClr val="C00000"/>
                </a:solidFill>
                <a:latin typeface="Tahoma" pitchFamily="34" charset="0"/>
                <a:cs typeface="Tahoma" pitchFamily="34" charset="0"/>
              </a:rPr>
              <a:t>6%</a:t>
            </a:r>
          </a:p>
        </p:txBody>
      </p:sp>
      <p:sp>
        <p:nvSpPr>
          <p:cNvPr id="191530" name="Text Box 9"/>
          <p:cNvSpPr txBox="1">
            <a:spLocks noChangeArrowheads="1"/>
          </p:cNvSpPr>
          <p:nvPr/>
        </p:nvSpPr>
        <p:spPr bwMode="auto">
          <a:xfrm>
            <a:off x="9684891" y="5392068"/>
            <a:ext cx="858838" cy="396875"/>
          </a:xfrm>
          <a:prstGeom prst="rect">
            <a:avLst/>
          </a:prstGeom>
          <a:noFill/>
          <a:ln w="9525">
            <a:noFill/>
            <a:miter lim="800000"/>
            <a:headEnd/>
            <a:tailEnd/>
          </a:ln>
        </p:spPr>
        <p:txBody>
          <a:bodyPr>
            <a:spAutoFit/>
          </a:bodyPr>
          <a:lstStyle/>
          <a:p>
            <a:pPr algn="ctr"/>
            <a:r>
              <a:rPr lang="en-US" sz="2000" b="1" dirty="0">
                <a:solidFill>
                  <a:srgbClr val="008000"/>
                </a:solidFill>
                <a:latin typeface="Tahoma" pitchFamily="34" charset="0"/>
                <a:cs typeface="Tahoma" pitchFamily="34" charset="0"/>
              </a:rPr>
              <a:t>94%</a:t>
            </a:r>
          </a:p>
        </p:txBody>
      </p:sp>
      <p:sp>
        <p:nvSpPr>
          <p:cNvPr id="2" name="Rectangle 6"/>
          <p:cNvSpPr>
            <a:spLocks noChangeArrowheads="1"/>
          </p:cNvSpPr>
          <p:nvPr/>
        </p:nvSpPr>
        <p:spPr bwMode="auto">
          <a:xfrm>
            <a:off x="9684891" y="1702717"/>
            <a:ext cx="901700" cy="412750"/>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Aft>
                <a:spcPts val="1800"/>
              </a:spcAft>
            </a:pPr>
            <a:r>
              <a:rPr lang="en-US" sz="1600" b="1" dirty="0">
                <a:solidFill>
                  <a:srgbClr val="002060"/>
                </a:solidFill>
                <a:latin typeface="Tahoma" pitchFamily="34" charset="0"/>
                <a:cs typeface="Tahoma" pitchFamily="34" charset="0"/>
              </a:rPr>
              <a:t>Profit</a:t>
            </a:r>
          </a:p>
        </p:txBody>
      </p:sp>
      <p:cxnSp>
        <p:nvCxnSpPr>
          <p:cNvPr id="3" name="Straight Arrow Connector 25"/>
          <p:cNvCxnSpPr>
            <a:stCxn id="13" idx="3"/>
            <a:endCxn id="191530" idx="1"/>
          </p:cNvCxnSpPr>
          <p:nvPr/>
        </p:nvCxnSpPr>
        <p:spPr>
          <a:xfrm>
            <a:off x="9054655" y="3506117"/>
            <a:ext cx="630237"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25"/>
          <p:cNvCxnSpPr>
            <a:stCxn id="13" idx="3"/>
            <a:endCxn id="191530" idx="1"/>
          </p:cNvCxnSpPr>
          <p:nvPr/>
        </p:nvCxnSpPr>
        <p:spPr>
          <a:xfrm>
            <a:off x="9054655" y="5590505"/>
            <a:ext cx="630237"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8" name="AutoShape 46"/>
          <p:cNvCxnSpPr>
            <a:cxnSpLocks noChangeShapeType="1"/>
          </p:cNvCxnSpPr>
          <p:nvPr/>
        </p:nvCxnSpPr>
        <p:spPr bwMode="auto">
          <a:xfrm rot="16200000" flipH="1">
            <a:off x="3954463" y="1297904"/>
            <a:ext cx="2997200" cy="6324600"/>
          </a:xfrm>
          <a:prstGeom prst="bentConnector3">
            <a:avLst>
              <a:gd name="adj1" fmla="val 123620"/>
            </a:avLst>
          </a:prstGeom>
          <a:noFill/>
          <a:ln w="38100">
            <a:solidFill>
              <a:schemeClr val="accent2"/>
            </a:solidFill>
            <a:miter lim="800000"/>
            <a:headEnd/>
            <a:tailEnd type="triangle" w="med" len="med"/>
          </a:ln>
          <a:effectLst/>
        </p:spPr>
      </p:cxnSp>
      <p:sp>
        <p:nvSpPr>
          <p:cNvPr id="34" name="Foliennummernplatzhalter 33"/>
          <p:cNvSpPr>
            <a:spLocks noGrp="1"/>
          </p:cNvSpPr>
          <p:nvPr>
            <p:ph type="sldNum" sz="quarter" idx="10"/>
          </p:nvPr>
        </p:nvSpPr>
        <p:spPr/>
        <p:txBody>
          <a:bodyPr/>
          <a:lstStyle/>
          <a:p>
            <a:fld id="{3DE7BEAA-F989-4769-9ACA-0668808EC036}" type="slidenum">
              <a:rPr lang="de-DE" smtClean="0"/>
              <a:pPr/>
              <a:t>12</a:t>
            </a:fld>
            <a:endParaRPr lang="de-DE"/>
          </a:p>
        </p:txBody>
      </p:sp>
      <p:sp>
        <p:nvSpPr>
          <p:cNvPr id="35" name="Fußzeilenplatzhalter 34"/>
          <p:cNvSpPr>
            <a:spLocks noGrp="1"/>
          </p:cNvSpPr>
          <p:nvPr>
            <p:ph type="ftr" sz="quarter" idx="11"/>
          </p:nvPr>
        </p:nvSpPr>
        <p:spPr/>
        <p:txBody>
          <a:bodyPr/>
          <a:lstStyle/>
          <a:p>
            <a:r>
              <a:rPr lang="fi-FI" dirty="0"/>
              <a:t>© Koen H. Pauwels   / / / </a:t>
            </a:r>
            <a:endParaRPr lang="de-DE"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idx="4294967295"/>
          </p:nvPr>
        </p:nvSpPr>
        <p:spPr/>
        <p:txBody>
          <a:bodyPr>
            <a:normAutofit/>
          </a:bodyPr>
          <a:lstStyle/>
          <a:p>
            <a:r>
              <a:rPr lang="nl-NL" dirty="0"/>
              <a:t>Funnel Progression</a:t>
            </a:r>
            <a:endParaRPr lang="en-US" dirty="0"/>
          </a:p>
        </p:txBody>
      </p:sp>
      <p:grpSp>
        <p:nvGrpSpPr>
          <p:cNvPr id="15" name="Gruppieren 32"/>
          <p:cNvGrpSpPr/>
          <p:nvPr/>
        </p:nvGrpSpPr>
        <p:grpSpPr>
          <a:xfrm>
            <a:off x="1631505" y="1702718"/>
            <a:ext cx="8955087" cy="4246563"/>
            <a:chOff x="119063" y="981075"/>
            <a:chExt cx="8955087" cy="4246563"/>
          </a:xfrm>
        </p:grpSpPr>
        <p:sp>
          <p:nvSpPr>
            <p:cNvPr id="5" name="Rectangle 4"/>
            <p:cNvSpPr>
              <a:spLocks noChangeArrowheads="1"/>
            </p:cNvSpPr>
            <p:nvPr/>
          </p:nvSpPr>
          <p:spPr bwMode="auto">
            <a:xfrm>
              <a:off x="3192463" y="981075"/>
              <a:ext cx="901700" cy="412750"/>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Aft>
                  <a:spcPts val="1800"/>
                </a:spcAft>
                <a:defRPr/>
              </a:pPr>
              <a:r>
                <a:rPr lang="en-US" sz="1600" b="1" dirty="0">
                  <a:solidFill>
                    <a:srgbClr val="002060"/>
                  </a:solidFill>
                  <a:latin typeface="Tahoma" pitchFamily="34" charset="0"/>
                  <a:ea typeface="ＭＳ Ｐゴシック" pitchFamily="1" charset="-128"/>
                  <a:cs typeface="Tahoma" pitchFamily="34" charset="0"/>
                </a:rPr>
                <a:t>Leads</a:t>
              </a:r>
            </a:p>
          </p:txBody>
        </p:sp>
        <p:sp>
          <p:nvSpPr>
            <p:cNvPr id="6" name="Rectangle 5"/>
            <p:cNvSpPr>
              <a:spLocks noChangeArrowheads="1"/>
            </p:cNvSpPr>
            <p:nvPr/>
          </p:nvSpPr>
          <p:spPr bwMode="auto">
            <a:xfrm>
              <a:off x="4967288" y="981075"/>
              <a:ext cx="901700" cy="412750"/>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Aft>
                  <a:spcPts val="1800"/>
                </a:spcAft>
                <a:defRPr/>
              </a:pPr>
              <a:r>
                <a:rPr lang="en-US" sz="1600" b="1" dirty="0">
                  <a:solidFill>
                    <a:srgbClr val="002060"/>
                  </a:solidFill>
                  <a:latin typeface="Tahoma" pitchFamily="34" charset="0"/>
                  <a:ea typeface="ＭＳ Ｐゴシック" pitchFamily="1" charset="-128"/>
                  <a:cs typeface="Tahoma" pitchFamily="34" charset="0"/>
                </a:rPr>
                <a:t>Quotes</a:t>
              </a:r>
            </a:p>
          </p:txBody>
        </p:sp>
        <p:sp>
          <p:nvSpPr>
            <p:cNvPr id="7" name="Rectangle 6"/>
            <p:cNvSpPr>
              <a:spLocks noChangeArrowheads="1"/>
            </p:cNvSpPr>
            <p:nvPr/>
          </p:nvSpPr>
          <p:spPr bwMode="auto">
            <a:xfrm>
              <a:off x="6640513" y="981075"/>
              <a:ext cx="901700" cy="412750"/>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Aft>
                  <a:spcPts val="1800"/>
                </a:spcAft>
                <a:defRPr/>
              </a:pPr>
              <a:r>
                <a:rPr lang="en-US" sz="1600" b="1" dirty="0">
                  <a:solidFill>
                    <a:srgbClr val="002060"/>
                  </a:solidFill>
                  <a:latin typeface="Tahoma" pitchFamily="34" charset="0"/>
                  <a:ea typeface="ＭＳ Ｐゴシック" pitchFamily="1" charset="-128"/>
                  <a:cs typeface="Tahoma" pitchFamily="34" charset="0"/>
                </a:rPr>
                <a:t>Orders</a:t>
              </a:r>
            </a:p>
          </p:txBody>
        </p:sp>
        <p:sp>
          <p:nvSpPr>
            <p:cNvPr id="8" name="Rectangle 7"/>
            <p:cNvSpPr>
              <a:spLocks noChangeArrowheads="1"/>
            </p:cNvSpPr>
            <p:nvPr/>
          </p:nvSpPr>
          <p:spPr bwMode="auto">
            <a:xfrm>
              <a:off x="3192463" y="2424113"/>
              <a:ext cx="901700" cy="719137"/>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en-US" sz="1600" dirty="0">
                  <a:solidFill>
                    <a:srgbClr val="C00000"/>
                  </a:solidFill>
                  <a:latin typeface="Tahoma" pitchFamily="34" charset="0"/>
                  <a:ea typeface="ＭＳ Ｐゴシック" pitchFamily="1" charset="-128"/>
                  <a:cs typeface="Tahoma" pitchFamily="34" charset="0"/>
                </a:rPr>
                <a:t>Online</a:t>
              </a:r>
            </a:p>
          </p:txBody>
        </p:sp>
        <p:sp>
          <p:nvSpPr>
            <p:cNvPr id="9" name="Rectangle 8"/>
            <p:cNvSpPr>
              <a:spLocks noChangeArrowheads="1"/>
            </p:cNvSpPr>
            <p:nvPr/>
          </p:nvSpPr>
          <p:spPr bwMode="auto">
            <a:xfrm>
              <a:off x="4967288" y="2424113"/>
              <a:ext cx="901700" cy="719137"/>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en-US" sz="1600" dirty="0">
                  <a:solidFill>
                    <a:srgbClr val="C00000"/>
                  </a:solidFill>
                  <a:latin typeface="Tahoma" pitchFamily="34" charset="0"/>
                  <a:ea typeface="ＭＳ Ｐゴシック" pitchFamily="1" charset="-128"/>
                  <a:cs typeface="Tahoma" pitchFamily="34" charset="0"/>
                </a:rPr>
                <a:t>Online</a:t>
              </a:r>
            </a:p>
          </p:txBody>
        </p:sp>
        <p:sp>
          <p:nvSpPr>
            <p:cNvPr id="10" name="Rectangle 9"/>
            <p:cNvSpPr>
              <a:spLocks noChangeArrowheads="1"/>
            </p:cNvSpPr>
            <p:nvPr/>
          </p:nvSpPr>
          <p:spPr bwMode="auto">
            <a:xfrm>
              <a:off x="6640513" y="2424113"/>
              <a:ext cx="901700" cy="719137"/>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en-US" sz="1600" dirty="0">
                  <a:solidFill>
                    <a:srgbClr val="C00000"/>
                  </a:solidFill>
                  <a:latin typeface="Tahoma" pitchFamily="34" charset="0"/>
                  <a:ea typeface="ＭＳ Ｐゴシック" pitchFamily="1" charset="-128"/>
                  <a:cs typeface="Tahoma" pitchFamily="34" charset="0"/>
                </a:rPr>
                <a:t>Online</a:t>
              </a:r>
            </a:p>
          </p:txBody>
        </p:sp>
        <p:sp>
          <p:nvSpPr>
            <p:cNvPr id="11" name="Rectangle 10"/>
            <p:cNvSpPr>
              <a:spLocks noChangeArrowheads="1"/>
            </p:cNvSpPr>
            <p:nvPr/>
          </p:nvSpPr>
          <p:spPr bwMode="auto">
            <a:xfrm>
              <a:off x="3192463" y="4508500"/>
              <a:ext cx="901700" cy="719138"/>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nl-NL" sz="1600" dirty="0">
                  <a:solidFill>
                    <a:srgbClr val="008000"/>
                  </a:solidFill>
                  <a:latin typeface="Tahoma" pitchFamily="34" charset="0"/>
                  <a:ea typeface="ＭＳ Ｐゴシック" pitchFamily="1" charset="-128"/>
                  <a:cs typeface="Tahoma" pitchFamily="34" charset="0"/>
                </a:rPr>
                <a:t>Offline</a:t>
              </a:r>
              <a:endParaRPr lang="en-US" sz="1600" dirty="0">
                <a:solidFill>
                  <a:srgbClr val="008000"/>
                </a:solidFill>
                <a:latin typeface="Tahoma" pitchFamily="34" charset="0"/>
                <a:ea typeface="ＭＳ Ｐゴシック" pitchFamily="1" charset="-128"/>
                <a:cs typeface="Tahoma" pitchFamily="34" charset="0"/>
              </a:endParaRPr>
            </a:p>
          </p:txBody>
        </p:sp>
        <p:sp>
          <p:nvSpPr>
            <p:cNvPr id="12" name="Rectangle 11"/>
            <p:cNvSpPr>
              <a:spLocks noChangeArrowheads="1"/>
            </p:cNvSpPr>
            <p:nvPr/>
          </p:nvSpPr>
          <p:spPr bwMode="auto">
            <a:xfrm>
              <a:off x="4967288" y="4508500"/>
              <a:ext cx="901700" cy="719138"/>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nl-NL" sz="1600" dirty="0">
                  <a:solidFill>
                    <a:srgbClr val="008000"/>
                  </a:solidFill>
                  <a:latin typeface="Tahoma" pitchFamily="34" charset="0"/>
                  <a:ea typeface="ＭＳ Ｐゴシック" pitchFamily="1" charset="-128"/>
                  <a:cs typeface="Tahoma" pitchFamily="34" charset="0"/>
                </a:rPr>
                <a:t>Offline</a:t>
              </a:r>
              <a:endParaRPr lang="en-US" sz="1600" dirty="0">
                <a:solidFill>
                  <a:srgbClr val="008000"/>
                </a:solidFill>
                <a:latin typeface="Tahoma" pitchFamily="34" charset="0"/>
                <a:ea typeface="ＭＳ Ｐゴシック" pitchFamily="1" charset="-128"/>
                <a:cs typeface="Tahoma" pitchFamily="34" charset="0"/>
              </a:endParaRPr>
            </a:p>
          </p:txBody>
        </p:sp>
        <p:sp>
          <p:nvSpPr>
            <p:cNvPr id="13" name="Rectangle 12"/>
            <p:cNvSpPr>
              <a:spLocks noChangeArrowheads="1"/>
            </p:cNvSpPr>
            <p:nvPr/>
          </p:nvSpPr>
          <p:spPr bwMode="auto">
            <a:xfrm>
              <a:off x="6640513" y="4508500"/>
              <a:ext cx="901700" cy="719138"/>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defRPr/>
              </a:pPr>
              <a:r>
                <a:rPr lang="nl-NL" sz="1600" dirty="0">
                  <a:solidFill>
                    <a:srgbClr val="008000"/>
                  </a:solidFill>
                  <a:latin typeface="Tahoma" pitchFamily="34" charset="0"/>
                  <a:ea typeface="ＭＳ Ｐゴシック" pitchFamily="1" charset="-128"/>
                  <a:cs typeface="Tahoma" pitchFamily="34" charset="0"/>
                </a:rPr>
                <a:t>Offline</a:t>
              </a:r>
              <a:endParaRPr lang="en-US" sz="1600" dirty="0">
                <a:solidFill>
                  <a:srgbClr val="008000"/>
                </a:solidFill>
                <a:latin typeface="Tahoma" pitchFamily="34" charset="0"/>
                <a:ea typeface="ＭＳ Ｐゴシック" pitchFamily="1" charset="-128"/>
                <a:cs typeface="Tahoma" pitchFamily="34" charset="0"/>
              </a:endParaRPr>
            </a:p>
          </p:txBody>
        </p:sp>
        <p:sp>
          <p:nvSpPr>
            <p:cNvPr id="14" name="Rectangle 13"/>
            <p:cNvSpPr>
              <a:spLocks noChangeArrowheads="1"/>
            </p:cNvSpPr>
            <p:nvPr/>
          </p:nvSpPr>
          <p:spPr bwMode="auto">
            <a:xfrm>
              <a:off x="1619250" y="2424113"/>
              <a:ext cx="901700" cy="719137"/>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Bef>
                  <a:spcPts val="1200"/>
                </a:spcBef>
                <a:spcAft>
                  <a:spcPts val="2400"/>
                </a:spcAft>
                <a:tabLst>
                  <a:tab pos="1611313" algn="l"/>
                </a:tabLst>
              </a:pPr>
              <a:r>
                <a:rPr lang="en-US" sz="1600" dirty="0">
                  <a:solidFill>
                    <a:srgbClr val="C00000"/>
                  </a:solidFill>
                  <a:latin typeface="Tahoma" pitchFamily="34" charset="0"/>
                  <a:cs typeface="Tahoma" pitchFamily="34" charset="0"/>
                </a:rPr>
                <a:t>Online</a:t>
              </a:r>
              <a:br>
                <a:rPr lang="en-US" sz="1600" dirty="0">
                  <a:solidFill>
                    <a:srgbClr val="C00000"/>
                  </a:solidFill>
                  <a:latin typeface="Tahoma" pitchFamily="34" charset="0"/>
                  <a:cs typeface="Tahoma" pitchFamily="34" charset="0"/>
                </a:rPr>
              </a:br>
              <a:r>
                <a:rPr lang="en-US" sz="1600" dirty="0">
                  <a:solidFill>
                    <a:srgbClr val="C00000"/>
                  </a:solidFill>
                  <a:latin typeface="Tahoma" pitchFamily="34" charset="0"/>
                  <a:cs typeface="Tahoma" pitchFamily="34" charset="0"/>
                </a:rPr>
                <a:t>visits</a:t>
              </a:r>
            </a:p>
          </p:txBody>
        </p:sp>
        <p:sp>
          <p:nvSpPr>
            <p:cNvPr id="16" name="Rectangle 15"/>
            <p:cNvSpPr>
              <a:spLocks noChangeArrowheads="1"/>
            </p:cNvSpPr>
            <p:nvPr/>
          </p:nvSpPr>
          <p:spPr bwMode="auto">
            <a:xfrm>
              <a:off x="119063" y="1773238"/>
              <a:ext cx="1295400" cy="457200"/>
            </a:xfrm>
            <a:prstGeom prst="rect">
              <a:avLst/>
            </a:prstGeom>
            <a:solidFill>
              <a:schemeClr val="accent2"/>
            </a:solidFill>
            <a:ln w="9525" algn="ctr">
              <a:solidFill>
                <a:schemeClr val="accent2"/>
              </a:solidFill>
              <a:miter lim="800000"/>
              <a:headEnd/>
              <a:tailEnd/>
            </a:ln>
            <a:effectLst/>
          </p:spPr>
          <p:txBody>
            <a:bodyPr wrap="none" anchor="ctr"/>
            <a:lstStyle/>
            <a:p>
              <a:pPr algn="ctr" eaLnBrk="0" hangingPunct="0">
                <a:spcBef>
                  <a:spcPts val="1200"/>
                </a:spcBef>
                <a:spcAft>
                  <a:spcPts val="2400"/>
                </a:spcAft>
                <a:tabLst>
                  <a:tab pos="1611313" algn="l"/>
                </a:tabLst>
              </a:pPr>
              <a:r>
                <a:rPr lang="en-US" sz="1600" b="1" dirty="0" err="1">
                  <a:solidFill>
                    <a:srgbClr val="002060"/>
                  </a:solidFill>
                  <a:latin typeface="Tahoma" pitchFamily="34" charset="0"/>
                  <a:cs typeface="Tahoma" pitchFamily="34" charset="0"/>
                </a:rPr>
                <a:t>Adwords</a:t>
              </a:r>
              <a:endParaRPr lang="en-US" sz="1600" b="1" dirty="0">
                <a:solidFill>
                  <a:srgbClr val="002060"/>
                </a:solidFill>
                <a:latin typeface="Tahoma" pitchFamily="34" charset="0"/>
                <a:cs typeface="Tahoma" pitchFamily="34" charset="0"/>
              </a:endParaRPr>
            </a:p>
          </p:txBody>
        </p:sp>
        <p:cxnSp>
          <p:nvCxnSpPr>
            <p:cNvPr id="24" name="Straight Arrow Connector 23"/>
            <p:cNvCxnSpPr>
              <a:stCxn id="14" idx="3"/>
              <a:endCxn id="8" idx="1"/>
            </p:cNvCxnSpPr>
            <p:nvPr/>
          </p:nvCxnSpPr>
          <p:spPr>
            <a:xfrm>
              <a:off x="2520950" y="2784475"/>
              <a:ext cx="671513"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8" idx="3"/>
              <a:endCxn id="9" idx="1"/>
            </p:cNvCxnSpPr>
            <p:nvPr/>
          </p:nvCxnSpPr>
          <p:spPr>
            <a:xfrm>
              <a:off x="4094163" y="2784475"/>
              <a:ext cx="873125"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9" idx="3"/>
              <a:endCxn id="10" idx="1"/>
            </p:cNvCxnSpPr>
            <p:nvPr/>
          </p:nvCxnSpPr>
          <p:spPr>
            <a:xfrm>
              <a:off x="5868988" y="2784475"/>
              <a:ext cx="771525"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1" idx="3"/>
              <a:endCxn id="12" idx="1"/>
            </p:cNvCxnSpPr>
            <p:nvPr/>
          </p:nvCxnSpPr>
          <p:spPr>
            <a:xfrm>
              <a:off x="4094163" y="4868863"/>
              <a:ext cx="873125"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2" idx="3"/>
              <a:endCxn id="13" idx="1"/>
            </p:cNvCxnSpPr>
            <p:nvPr/>
          </p:nvCxnSpPr>
          <p:spPr>
            <a:xfrm>
              <a:off x="5868988" y="4868863"/>
              <a:ext cx="771525"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91517" name="AutoShape 29"/>
            <p:cNvCxnSpPr>
              <a:cxnSpLocks noChangeShapeType="1"/>
              <a:stCxn id="16" idx="3"/>
              <a:endCxn id="9" idx="0"/>
            </p:cNvCxnSpPr>
            <p:nvPr/>
          </p:nvCxnSpPr>
          <p:spPr bwMode="auto">
            <a:xfrm>
              <a:off x="1414463" y="2001838"/>
              <a:ext cx="4003675" cy="422275"/>
            </a:xfrm>
            <a:prstGeom prst="bentConnector2">
              <a:avLst/>
            </a:prstGeom>
            <a:noFill/>
            <a:ln w="38100">
              <a:solidFill>
                <a:schemeClr val="accent2"/>
              </a:solidFill>
              <a:miter lim="800000"/>
              <a:headEnd/>
              <a:tailEnd type="triangle" w="med" len="med"/>
            </a:ln>
            <a:effectLst/>
          </p:spPr>
        </p:cxnSp>
        <p:cxnSp>
          <p:nvCxnSpPr>
            <p:cNvPr id="191518" name="AutoShape 30"/>
            <p:cNvCxnSpPr>
              <a:cxnSpLocks noChangeShapeType="1"/>
              <a:stCxn id="16" idx="3"/>
              <a:endCxn id="10" idx="0"/>
            </p:cNvCxnSpPr>
            <p:nvPr/>
          </p:nvCxnSpPr>
          <p:spPr bwMode="auto">
            <a:xfrm>
              <a:off x="1414463" y="2001838"/>
              <a:ext cx="5676900" cy="422275"/>
            </a:xfrm>
            <a:prstGeom prst="bentConnector2">
              <a:avLst/>
            </a:prstGeom>
            <a:noFill/>
            <a:ln w="38100">
              <a:solidFill>
                <a:schemeClr val="accent2"/>
              </a:solidFill>
              <a:miter lim="800000"/>
              <a:headEnd/>
              <a:tailEnd type="triangle" w="med" len="med"/>
            </a:ln>
            <a:effectLst/>
          </p:spPr>
        </p:cxnSp>
        <p:cxnSp>
          <p:nvCxnSpPr>
            <p:cNvPr id="191519" name="AutoShape 31"/>
            <p:cNvCxnSpPr>
              <a:cxnSpLocks noChangeShapeType="1"/>
              <a:stCxn id="16" idx="3"/>
              <a:endCxn id="14" idx="0"/>
            </p:cNvCxnSpPr>
            <p:nvPr/>
          </p:nvCxnSpPr>
          <p:spPr bwMode="auto">
            <a:xfrm>
              <a:off x="1414463" y="2001838"/>
              <a:ext cx="655637" cy="422275"/>
            </a:xfrm>
            <a:prstGeom prst="bentConnector2">
              <a:avLst/>
            </a:prstGeom>
            <a:noFill/>
            <a:ln w="38100">
              <a:solidFill>
                <a:schemeClr val="accent2"/>
              </a:solidFill>
              <a:miter lim="800000"/>
              <a:headEnd/>
              <a:tailEnd type="triangle" w="med" len="med"/>
            </a:ln>
            <a:effectLst/>
          </p:spPr>
        </p:cxnSp>
        <p:cxnSp>
          <p:nvCxnSpPr>
            <p:cNvPr id="191521" name="AutoShape 33"/>
            <p:cNvCxnSpPr>
              <a:cxnSpLocks noChangeShapeType="1"/>
              <a:stCxn id="14" idx="3"/>
              <a:endCxn id="11" idx="0"/>
            </p:cNvCxnSpPr>
            <p:nvPr/>
          </p:nvCxnSpPr>
          <p:spPr bwMode="auto">
            <a:xfrm>
              <a:off x="2520950" y="2784475"/>
              <a:ext cx="1122363" cy="1724025"/>
            </a:xfrm>
            <a:prstGeom prst="straightConnector1">
              <a:avLst/>
            </a:prstGeom>
            <a:noFill/>
            <a:ln w="38100">
              <a:solidFill>
                <a:schemeClr val="tx1"/>
              </a:solidFill>
              <a:round/>
              <a:headEnd/>
              <a:tailEnd type="triangle" w="med" len="med"/>
            </a:ln>
            <a:effectLst/>
          </p:spPr>
        </p:cxnSp>
        <p:cxnSp>
          <p:nvCxnSpPr>
            <p:cNvPr id="191522" name="AutoShape 34"/>
            <p:cNvCxnSpPr>
              <a:cxnSpLocks noChangeShapeType="1"/>
              <a:stCxn id="8" idx="3"/>
              <a:endCxn id="12" idx="0"/>
            </p:cNvCxnSpPr>
            <p:nvPr/>
          </p:nvCxnSpPr>
          <p:spPr bwMode="auto">
            <a:xfrm>
              <a:off x="4094163" y="2784475"/>
              <a:ext cx="1323975" cy="1724025"/>
            </a:xfrm>
            <a:prstGeom prst="straightConnector1">
              <a:avLst/>
            </a:prstGeom>
            <a:noFill/>
            <a:ln w="38100">
              <a:solidFill>
                <a:schemeClr val="tx1"/>
              </a:solidFill>
              <a:round/>
              <a:headEnd/>
              <a:tailEnd type="triangle" w="med" len="med"/>
            </a:ln>
            <a:effectLst/>
          </p:spPr>
        </p:cxnSp>
        <p:cxnSp>
          <p:nvCxnSpPr>
            <p:cNvPr id="191523" name="AutoShape 35"/>
            <p:cNvCxnSpPr>
              <a:cxnSpLocks noChangeShapeType="1"/>
              <a:stCxn id="9" idx="3"/>
              <a:endCxn id="13" idx="0"/>
            </p:cNvCxnSpPr>
            <p:nvPr/>
          </p:nvCxnSpPr>
          <p:spPr bwMode="auto">
            <a:xfrm>
              <a:off x="5868988" y="2784475"/>
              <a:ext cx="1222375" cy="1724025"/>
            </a:xfrm>
            <a:prstGeom prst="straightConnector1">
              <a:avLst/>
            </a:prstGeom>
            <a:noFill/>
            <a:ln w="38100">
              <a:solidFill>
                <a:schemeClr val="tx1"/>
              </a:solidFill>
              <a:round/>
              <a:headEnd/>
              <a:tailEnd type="triangle" w="med" len="med"/>
            </a:ln>
            <a:effectLst/>
          </p:spPr>
        </p:cxnSp>
        <p:cxnSp>
          <p:nvCxnSpPr>
            <p:cNvPr id="191525" name="AutoShape 37"/>
            <p:cNvCxnSpPr>
              <a:cxnSpLocks noChangeShapeType="1"/>
              <a:stCxn id="8" idx="3"/>
              <a:endCxn id="13" idx="0"/>
            </p:cNvCxnSpPr>
            <p:nvPr/>
          </p:nvCxnSpPr>
          <p:spPr bwMode="auto">
            <a:xfrm>
              <a:off x="4094163" y="2784475"/>
              <a:ext cx="2997200" cy="1724025"/>
            </a:xfrm>
            <a:prstGeom prst="straightConnector1">
              <a:avLst/>
            </a:prstGeom>
            <a:noFill/>
            <a:ln w="38100">
              <a:solidFill>
                <a:schemeClr val="tx1"/>
              </a:solidFill>
              <a:round/>
              <a:headEnd/>
              <a:tailEnd type="triangle" w="med" len="med"/>
            </a:ln>
            <a:effectLst/>
          </p:spPr>
        </p:cxnSp>
        <p:cxnSp>
          <p:nvCxnSpPr>
            <p:cNvPr id="191527" name="AutoShape 39"/>
            <p:cNvCxnSpPr>
              <a:cxnSpLocks noChangeShapeType="1"/>
              <a:stCxn id="14" idx="2"/>
              <a:endCxn id="13" idx="2"/>
            </p:cNvCxnSpPr>
            <p:nvPr/>
          </p:nvCxnSpPr>
          <p:spPr bwMode="auto">
            <a:xfrm rot="16200000" flipH="1">
              <a:off x="3538538" y="1674812"/>
              <a:ext cx="2084388" cy="5021263"/>
            </a:xfrm>
            <a:prstGeom prst="bentConnector3">
              <a:avLst>
                <a:gd name="adj1" fmla="val 110889"/>
              </a:avLst>
            </a:prstGeom>
            <a:noFill/>
            <a:ln w="38100">
              <a:solidFill>
                <a:schemeClr val="tx1"/>
              </a:solidFill>
              <a:miter lim="800000"/>
              <a:headEnd/>
              <a:tailEnd type="triangle" w="med" len="med"/>
            </a:ln>
            <a:effectLst/>
          </p:spPr>
        </p:cxnSp>
        <p:sp>
          <p:nvSpPr>
            <p:cNvPr id="191529" name="Text Box 9"/>
            <p:cNvSpPr txBox="1">
              <a:spLocks noChangeArrowheads="1"/>
            </p:cNvSpPr>
            <p:nvPr/>
          </p:nvSpPr>
          <p:spPr bwMode="auto">
            <a:xfrm>
              <a:off x="8172450" y="2586038"/>
              <a:ext cx="858838" cy="396875"/>
            </a:xfrm>
            <a:prstGeom prst="rect">
              <a:avLst/>
            </a:prstGeom>
            <a:noFill/>
            <a:ln w="9525">
              <a:noFill/>
              <a:miter lim="800000"/>
              <a:headEnd/>
              <a:tailEnd/>
            </a:ln>
          </p:spPr>
          <p:txBody>
            <a:bodyPr>
              <a:spAutoFit/>
            </a:bodyPr>
            <a:lstStyle/>
            <a:p>
              <a:pPr algn="ctr"/>
              <a:r>
                <a:rPr lang="en-US" sz="2000" b="1" dirty="0">
                  <a:solidFill>
                    <a:srgbClr val="C00000"/>
                  </a:solidFill>
                  <a:latin typeface="Tahoma" pitchFamily="34" charset="0"/>
                  <a:cs typeface="Tahoma" pitchFamily="34" charset="0"/>
                </a:rPr>
                <a:t>27%</a:t>
              </a:r>
            </a:p>
          </p:txBody>
        </p:sp>
        <p:sp>
          <p:nvSpPr>
            <p:cNvPr id="191530" name="Text Box 9"/>
            <p:cNvSpPr txBox="1">
              <a:spLocks noChangeArrowheads="1"/>
            </p:cNvSpPr>
            <p:nvPr/>
          </p:nvSpPr>
          <p:spPr bwMode="auto">
            <a:xfrm>
              <a:off x="8172450" y="4670425"/>
              <a:ext cx="858838" cy="396875"/>
            </a:xfrm>
            <a:prstGeom prst="rect">
              <a:avLst/>
            </a:prstGeom>
            <a:noFill/>
            <a:ln w="9525">
              <a:noFill/>
              <a:miter lim="800000"/>
              <a:headEnd/>
              <a:tailEnd/>
            </a:ln>
          </p:spPr>
          <p:txBody>
            <a:bodyPr>
              <a:spAutoFit/>
            </a:bodyPr>
            <a:lstStyle/>
            <a:p>
              <a:pPr algn="ctr"/>
              <a:r>
                <a:rPr lang="en-US" sz="2000" b="1" dirty="0">
                  <a:solidFill>
                    <a:srgbClr val="008000"/>
                  </a:solidFill>
                  <a:latin typeface="Tahoma" pitchFamily="34" charset="0"/>
                  <a:cs typeface="Tahoma" pitchFamily="34" charset="0"/>
                </a:rPr>
                <a:t>73%</a:t>
              </a:r>
            </a:p>
          </p:txBody>
        </p:sp>
        <p:sp>
          <p:nvSpPr>
            <p:cNvPr id="2" name="Rectangle 6"/>
            <p:cNvSpPr>
              <a:spLocks noChangeArrowheads="1"/>
            </p:cNvSpPr>
            <p:nvPr/>
          </p:nvSpPr>
          <p:spPr bwMode="auto">
            <a:xfrm>
              <a:off x="8172450" y="981075"/>
              <a:ext cx="901700" cy="412750"/>
            </a:xfrm>
            <a:prstGeom prst="rect">
              <a:avLst/>
            </a:prstGeom>
            <a:solidFill>
              <a:schemeClr val="bg1">
                <a:lumMod val="75000"/>
              </a:schemeClr>
            </a:solidFill>
            <a:ln w="9525">
              <a:solidFill>
                <a:schemeClr val="bg1">
                  <a:lumMod val="75000"/>
                </a:schemeClr>
              </a:solidFill>
              <a:miter lim="800000"/>
              <a:headEnd/>
              <a:tailEnd/>
            </a:ln>
          </p:spPr>
          <p:txBody>
            <a:bodyPr wrap="none" anchor="ctr"/>
            <a:lstStyle/>
            <a:p>
              <a:pPr algn="ctr" eaLnBrk="0" hangingPunct="0">
                <a:spcAft>
                  <a:spcPts val="1800"/>
                </a:spcAft>
              </a:pPr>
              <a:r>
                <a:rPr lang="en-US" sz="1600" b="1" dirty="0">
                  <a:solidFill>
                    <a:srgbClr val="002060"/>
                  </a:solidFill>
                  <a:latin typeface="Tahoma" pitchFamily="34" charset="0"/>
                  <a:cs typeface="Tahoma" pitchFamily="34" charset="0"/>
                </a:rPr>
                <a:t>Profit</a:t>
              </a:r>
            </a:p>
          </p:txBody>
        </p:sp>
        <p:cxnSp>
          <p:nvCxnSpPr>
            <p:cNvPr id="3" name="Straight Arrow Connector 25"/>
            <p:cNvCxnSpPr>
              <a:stCxn id="13" idx="3"/>
              <a:endCxn id="191530" idx="1"/>
            </p:cNvCxnSpPr>
            <p:nvPr/>
          </p:nvCxnSpPr>
          <p:spPr>
            <a:xfrm>
              <a:off x="7542213" y="2784475"/>
              <a:ext cx="630237"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25"/>
            <p:cNvCxnSpPr>
              <a:stCxn id="13" idx="3"/>
              <a:endCxn id="191530" idx="1"/>
            </p:cNvCxnSpPr>
            <p:nvPr/>
          </p:nvCxnSpPr>
          <p:spPr>
            <a:xfrm>
              <a:off x="7542213" y="4868863"/>
              <a:ext cx="630237" cy="0"/>
            </a:xfrm>
            <a:prstGeom prst="straightConnector1">
              <a:avLst/>
            </a:prstGeom>
            <a:ln w="381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34" name="Foliennummernplatzhalter 33"/>
          <p:cNvSpPr>
            <a:spLocks noGrp="1"/>
          </p:cNvSpPr>
          <p:nvPr>
            <p:ph type="sldNum" sz="quarter" idx="10"/>
          </p:nvPr>
        </p:nvSpPr>
        <p:spPr/>
        <p:txBody>
          <a:bodyPr/>
          <a:lstStyle/>
          <a:p>
            <a:fld id="{3DE7BEAA-F989-4769-9ACA-0668808EC036}" type="slidenum">
              <a:rPr lang="de-DE" smtClean="0"/>
              <a:pPr/>
              <a:t>13</a:t>
            </a:fld>
            <a:endParaRPr lang="de-DE"/>
          </a:p>
        </p:txBody>
      </p:sp>
      <p:sp>
        <p:nvSpPr>
          <p:cNvPr id="35" name="Fußzeilenplatzhalter 34"/>
          <p:cNvSpPr>
            <a:spLocks noGrp="1"/>
          </p:cNvSpPr>
          <p:nvPr>
            <p:ph type="ftr" sz="quarter" idx="11"/>
          </p:nvPr>
        </p:nvSpPr>
        <p:spPr/>
        <p:txBody>
          <a:bodyPr/>
          <a:lstStyle/>
          <a:p>
            <a:r>
              <a:rPr lang="fi-FI" dirty="0"/>
              <a:t>© Koen H. Pauwels   / / / </a:t>
            </a:r>
            <a:endParaRPr lang="de-D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1703512" y="476672"/>
            <a:ext cx="8568952" cy="1080120"/>
          </a:xfrm>
        </p:spPr>
        <p:txBody>
          <a:bodyPr>
            <a:normAutofit fontScale="90000"/>
          </a:bodyPr>
          <a:lstStyle/>
          <a:p>
            <a:r>
              <a:rPr lang="nl-NL" sz="3100" dirty="0"/>
              <a:t>We advise to decrease Flyers, increase Adwords </a:t>
            </a:r>
            <a:br>
              <a:rPr lang="nl-NL" sz="1100" dirty="0"/>
            </a:br>
            <a:endParaRPr lang="en-US" dirty="0"/>
          </a:p>
        </p:txBody>
      </p:sp>
      <p:graphicFrame>
        <p:nvGraphicFramePr>
          <p:cNvPr id="42091" name="Group 107"/>
          <p:cNvGraphicFramePr>
            <a:graphicFrameLocks noGrp="1"/>
          </p:cNvGraphicFramePr>
          <p:nvPr/>
        </p:nvGraphicFramePr>
        <p:xfrm>
          <a:off x="2135189" y="2442622"/>
          <a:ext cx="7991475" cy="2616201"/>
        </p:xfrm>
        <a:graphic>
          <a:graphicData uri="http://schemas.openxmlformats.org/drawingml/2006/table">
            <a:tbl>
              <a:tblPr/>
              <a:tblGrid>
                <a:gridCol w="1520825">
                  <a:extLst>
                    <a:ext uri="{9D8B030D-6E8A-4147-A177-3AD203B41FA5}">
                      <a16:colId xmlns:a16="http://schemas.microsoft.com/office/drawing/2014/main" val="20000"/>
                    </a:ext>
                  </a:extLst>
                </a:gridCol>
                <a:gridCol w="1346200">
                  <a:extLst>
                    <a:ext uri="{9D8B030D-6E8A-4147-A177-3AD203B41FA5}">
                      <a16:colId xmlns:a16="http://schemas.microsoft.com/office/drawing/2014/main" val="20001"/>
                    </a:ext>
                  </a:extLst>
                </a:gridCol>
                <a:gridCol w="2698750">
                  <a:extLst>
                    <a:ext uri="{9D8B030D-6E8A-4147-A177-3AD203B41FA5}">
                      <a16:colId xmlns:a16="http://schemas.microsoft.com/office/drawing/2014/main" val="20002"/>
                    </a:ext>
                  </a:extLst>
                </a:gridCol>
                <a:gridCol w="2425700">
                  <a:extLst>
                    <a:ext uri="{9D8B030D-6E8A-4147-A177-3AD203B41FA5}">
                      <a16:colId xmlns:a16="http://schemas.microsoft.com/office/drawing/2014/main" val="20003"/>
                    </a:ext>
                  </a:extLst>
                </a:gridCol>
              </a:tblGrid>
              <a:tr h="5762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cap="flat">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err="1">
                          <a:ln>
                            <a:noFill/>
                          </a:ln>
                          <a:solidFill>
                            <a:srgbClr val="002060"/>
                          </a:solidFill>
                          <a:effectLst/>
                          <a:latin typeface="Tahoma" pitchFamily="34" charset="0"/>
                          <a:ea typeface="ＭＳ Ｐゴシック" pitchFamily="34" charset="-128"/>
                          <a:cs typeface="Tahoma" pitchFamily="34" charset="0"/>
                        </a:rPr>
                        <a:t>Adwords</a:t>
                      </a:r>
                      <a:endParaRPr kumimoji="0" lang="en-US" sz="2800" b="0" i="0" u="none" strike="noStrike" cap="none" normalizeH="0" baseline="0" dirty="0">
                        <a:ln>
                          <a:noFill/>
                        </a:ln>
                        <a:solidFill>
                          <a:srgbClr val="002060"/>
                        </a:solidFill>
                        <a:effectLst/>
                        <a:latin typeface="Tahoma" pitchFamily="34" charset="0"/>
                        <a:ea typeface="ＭＳ Ｐゴシック" pitchFamily="34" charset="-128"/>
                        <a:cs typeface="Tahoma" pitchFamily="34" charset="0"/>
                      </a:endParaRPr>
                    </a:p>
                  </a:txBody>
                  <a:tcPr horzOverflow="overflow">
                    <a:lnL>
                      <a:noFill/>
                    </a:lnL>
                    <a:lnR cap="flat">
                      <a:noFill/>
                    </a:lnR>
                    <a:lnT w="254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5365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cap="flat">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High</a:t>
                      </a:r>
                      <a:endPar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Base</a:t>
                      </a:r>
                      <a:endPar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cap="flat">
                      <a:noFill/>
                    </a:lnR>
                    <a:lnT>
                      <a:noFill/>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50888">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2060"/>
                          </a:solidFill>
                          <a:effectLst/>
                          <a:latin typeface="Tahoma" pitchFamily="34" charset="0"/>
                          <a:ea typeface="ＭＳ Ｐゴシック" pitchFamily="34" charset="-128"/>
                          <a:cs typeface="Tahoma" pitchFamily="34" charset="0"/>
                        </a:rPr>
                        <a:t>Flyers</a:t>
                      </a:r>
                      <a:endParaRPr kumimoji="0" lang="en-US" sz="2800" b="0" i="0" u="none" strike="noStrike" cap="none" normalizeH="0" baseline="0" dirty="0">
                        <a:ln>
                          <a:noFill/>
                        </a:ln>
                        <a:solidFill>
                          <a:srgbClr val="002060"/>
                        </a:solidFill>
                        <a:effectLst/>
                        <a:latin typeface="Tahoma" pitchFamily="34" charset="0"/>
                        <a:ea typeface="ＭＳ Ｐゴシック" pitchFamily="34" charset="-128"/>
                        <a:cs typeface="Tahoma" pitchFamily="34" charset="0"/>
                      </a:endParaRPr>
                    </a:p>
                  </a:txBody>
                  <a:tcPr anchor="ctr" horzOverflow="overflow">
                    <a:lnL cap="flat">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a:ln>
                            <a:noFill/>
                          </a:ln>
                          <a:solidFill>
                            <a:schemeClr val="tx1"/>
                          </a:solidFill>
                          <a:effectLst/>
                          <a:latin typeface="Tahoma" pitchFamily="34" charset="0"/>
                          <a:ea typeface="ＭＳ Ｐゴシック" pitchFamily="34" charset="-128"/>
                          <a:cs typeface="Tahoma" pitchFamily="34" charset="0"/>
                        </a:rPr>
                        <a:t>Base</a:t>
                      </a:r>
                      <a:endParaRPr kumimoji="0" lang="en-US" sz="28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636588" algn="l"/>
                        </a:tabLst>
                      </a:pPr>
                      <a:r>
                        <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Group 1</a:t>
                      </a:r>
                    </a:p>
                  </a:txBody>
                  <a:tcPr horzOverflow="overflow">
                    <a:lnL>
                      <a:noFill/>
                    </a:lnL>
                    <a:lnR>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636588" algn="l"/>
                        </a:tabLst>
                      </a:pPr>
                      <a:r>
                        <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Control</a:t>
                      </a:r>
                    </a:p>
                  </a:txBody>
                  <a:tcPr horzOverflow="overflow">
                    <a:lnL>
                      <a:noFill/>
                    </a:lnL>
                    <a:lnR cap="flat">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52475">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a:ln>
                            <a:noFill/>
                          </a:ln>
                          <a:solidFill>
                            <a:schemeClr val="tx1"/>
                          </a:solidFill>
                          <a:effectLst/>
                          <a:latin typeface="Tahoma" pitchFamily="34" charset="0"/>
                          <a:ea typeface="ＭＳ Ｐゴシック" pitchFamily="34" charset="-128"/>
                          <a:cs typeface="Tahoma" pitchFamily="34" charset="0"/>
                        </a:rPr>
                        <a:t>Low</a:t>
                      </a:r>
                      <a:endParaRPr kumimoji="0" lang="en-US" sz="28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636588" algn="l"/>
                        </a:tabLst>
                      </a:pPr>
                      <a:r>
                        <a:rPr kumimoji="0" lang="en-US" sz="2800" b="0" i="0" u="none" strike="noStrike" cap="none" normalizeH="0" baseline="0">
                          <a:ln>
                            <a:noFill/>
                          </a:ln>
                          <a:solidFill>
                            <a:schemeClr val="tx1"/>
                          </a:solidFill>
                          <a:effectLst/>
                          <a:latin typeface="Tahoma" pitchFamily="34" charset="0"/>
                          <a:ea typeface="ＭＳ Ｐゴシック" pitchFamily="34" charset="-128"/>
                          <a:cs typeface="Tahoma" pitchFamily="34" charset="0"/>
                        </a:rPr>
                        <a:t>Group 2</a:t>
                      </a:r>
                    </a:p>
                  </a:txBody>
                  <a:tcPr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636588" algn="l"/>
                        </a:tabLst>
                      </a:pPr>
                      <a:r>
                        <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Group 3</a:t>
                      </a:r>
                    </a:p>
                  </a:txBody>
                  <a:tcPr horzOverflow="overflow">
                    <a:lnL>
                      <a:noFill/>
                    </a:lnL>
                    <a:lnR cap="flat">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5" name="Foliennummernplatzhalter 4"/>
          <p:cNvSpPr>
            <a:spLocks noGrp="1"/>
          </p:cNvSpPr>
          <p:nvPr>
            <p:ph type="sldNum" sz="quarter" idx="10"/>
          </p:nvPr>
        </p:nvSpPr>
        <p:spPr/>
        <p:txBody>
          <a:bodyPr/>
          <a:lstStyle/>
          <a:p>
            <a:pPr>
              <a:defRPr/>
            </a:pPr>
            <a:r>
              <a:rPr lang="en-US"/>
              <a:t> | </a:t>
            </a:r>
            <a:fld id="{0FAFBE69-4545-42AB-80BD-9CA747C833F6}" type="slidenum">
              <a:rPr lang="en-US" smtClean="0"/>
              <a:pPr>
                <a:defRPr/>
              </a:pPr>
              <a:t>14</a:t>
            </a:fld>
            <a:endParaRPr lang="en-US"/>
          </a:p>
        </p:txBody>
      </p:sp>
      <p:sp>
        <p:nvSpPr>
          <p:cNvPr id="6" name="Fußzeilenplatzhalter 5"/>
          <p:cNvSpPr>
            <a:spLocks noGrp="1"/>
          </p:cNvSpPr>
          <p:nvPr>
            <p:ph type="ftr" sz="quarter" idx="11"/>
          </p:nvPr>
        </p:nvSpPr>
        <p:spPr/>
        <p:txBody>
          <a:bodyPr/>
          <a:lstStyle/>
          <a:p>
            <a:r>
              <a:rPr lang="fi-FI" dirty="0"/>
              <a:t>© Koen H. Pauwels   / / / </a:t>
            </a:r>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a:xfrm>
            <a:off x="1775521" y="476673"/>
            <a:ext cx="7934325" cy="657225"/>
          </a:xfrm>
        </p:spPr>
        <p:txBody>
          <a:bodyPr>
            <a:normAutofit fontScale="90000"/>
          </a:bodyPr>
          <a:lstStyle/>
          <a:p>
            <a:r>
              <a:rPr lang="nl-NL" dirty="0"/>
              <a:t>And test this in a field experiment </a:t>
            </a:r>
            <a:endParaRPr lang="en-US" dirty="0"/>
          </a:p>
        </p:txBody>
      </p:sp>
      <p:graphicFrame>
        <p:nvGraphicFramePr>
          <p:cNvPr id="42091" name="Group 107"/>
          <p:cNvGraphicFramePr>
            <a:graphicFrameLocks noGrp="1"/>
          </p:cNvGraphicFramePr>
          <p:nvPr/>
        </p:nvGraphicFramePr>
        <p:xfrm>
          <a:off x="2135188" y="2178145"/>
          <a:ext cx="7991476" cy="3288983"/>
        </p:xfrm>
        <a:graphic>
          <a:graphicData uri="http://schemas.openxmlformats.org/drawingml/2006/table">
            <a:tbl>
              <a:tblPr/>
              <a:tblGrid>
                <a:gridCol w="1520825">
                  <a:extLst>
                    <a:ext uri="{9D8B030D-6E8A-4147-A177-3AD203B41FA5}">
                      <a16:colId xmlns:a16="http://schemas.microsoft.com/office/drawing/2014/main" val="20000"/>
                    </a:ext>
                  </a:extLst>
                </a:gridCol>
                <a:gridCol w="1654169">
                  <a:extLst>
                    <a:ext uri="{9D8B030D-6E8A-4147-A177-3AD203B41FA5}">
                      <a16:colId xmlns:a16="http://schemas.microsoft.com/office/drawing/2014/main" val="20001"/>
                    </a:ext>
                  </a:extLst>
                </a:gridCol>
                <a:gridCol w="2408241">
                  <a:extLst>
                    <a:ext uri="{9D8B030D-6E8A-4147-A177-3AD203B41FA5}">
                      <a16:colId xmlns:a16="http://schemas.microsoft.com/office/drawing/2014/main" val="20002"/>
                    </a:ext>
                  </a:extLst>
                </a:gridCol>
                <a:gridCol w="2408241">
                  <a:extLst>
                    <a:ext uri="{9D8B030D-6E8A-4147-A177-3AD203B41FA5}">
                      <a16:colId xmlns:a16="http://schemas.microsoft.com/office/drawing/2014/main" val="20003"/>
                    </a:ext>
                  </a:extLst>
                </a:gridCol>
              </a:tblGrid>
              <a:tr h="5762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cap="flat">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err="1">
                          <a:ln>
                            <a:noFill/>
                          </a:ln>
                          <a:solidFill>
                            <a:srgbClr val="002060"/>
                          </a:solidFill>
                          <a:effectLst/>
                          <a:latin typeface="Tahoma" pitchFamily="34" charset="0"/>
                          <a:ea typeface="ＭＳ Ｐゴシック" pitchFamily="34" charset="-128"/>
                          <a:cs typeface="Tahoma" pitchFamily="34" charset="0"/>
                        </a:rPr>
                        <a:t>Adwords</a:t>
                      </a:r>
                      <a:endParaRPr kumimoji="0" lang="en-US" sz="2800" b="0" i="0" u="none" strike="noStrike" cap="none" normalizeH="0" baseline="0" dirty="0">
                        <a:ln>
                          <a:noFill/>
                        </a:ln>
                        <a:solidFill>
                          <a:srgbClr val="002060"/>
                        </a:solidFill>
                        <a:effectLst/>
                        <a:latin typeface="Tahoma" pitchFamily="34" charset="0"/>
                        <a:ea typeface="ＭＳ Ｐゴシック" pitchFamily="34" charset="-128"/>
                        <a:cs typeface="Tahoma" pitchFamily="34" charset="0"/>
                      </a:endParaRPr>
                    </a:p>
                  </a:txBody>
                  <a:tcPr horzOverflow="overflow">
                    <a:lnL>
                      <a:noFill/>
                    </a:lnL>
                    <a:lnR cap="flat">
                      <a:noFill/>
                    </a:lnR>
                    <a:lnT w="254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5365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cap="flat">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High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 1.8)</a:t>
                      </a: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a:ln>
                            <a:noFill/>
                          </a:ln>
                          <a:solidFill>
                            <a:schemeClr val="tx1"/>
                          </a:solidFill>
                          <a:effectLst/>
                          <a:latin typeface="Tahoma" pitchFamily="34" charset="0"/>
                          <a:ea typeface="ＭＳ Ｐゴシック" pitchFamily="34" charset="-128"/>
                          <a:cs typeface="Tahoma" pitchFamily="34" charset="0"/>
                        </a:rPr>
                        <a:t>Base</a:t>
                      </a:r>
                      <a:endParaRPr kumimoji="0" lang="en-US" sz="2800" b="0" i="0" u="none" strike="noStrike" cap="none" normalizeH="0" baseline="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cap="flat">
                      <a:noFill/>
                    </a:lnR>
                    <a:lnT>
                      <a:noFill/>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83920">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2060"/>
                          </a:solidFill>
                          <a:effectLst/>
                          <a:latin typeface="Tahoma" pitchFamily="34" charset="0"/>
                          <a:ea typeface="ＭＳ Ｐゴシック" pitchFamily="34" charset="-128"/>
                          <a:cs typeface="Tahoma" pitchFamily="34" charset="0"/>
                        </a:rPr>
                        <a:t>Flyers</a:t>
                      </a:r>
                      <a:endParaRPr kumimoji="0" lang="en-US" sz="2800" b="0" i="0" u="none" strike="noStrike" cap="none" normalizeH="0" baseline="0" dirty="0">
                        <a:ln>
                          <a:noFill/>
                        </a:ln>
                        <a:solidFill>
                          <a:srgbClr val="002060"/>
                        </a:solidFill>
                        <a:effectLst/>
                        <a:latin typeface="Tahoma" pitchFamily="34" charset="0"/>
                        <a:ea typeface="ＭＳ Ｐゴシック" pitchFamily="34" charset="-128"/>
                        <a:cs typeface="Tahoma" pitchFamily="34" charset="0"/>
                      </a:endParaRPr>
                    </a:p>
                  </a:txBody>
                  <a:tcPr anchor="ctr" horzOverflow="overflow">
                    <a:lnL cap="flat">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Base</a:t>
                      </a:r>
                      <a:endPar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636588" algn="l"/>
                        </a:tabLst>
                      </a:pPr>
                      <a:r>
                        <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Group 1</a:t>
                      </a:r>
                    </a:p>
                  </a:txBody>
                  <a:tcPr horzOverflow="overflow">
                    <a:lnL>
                      <a:noFill/>
                    </a:lnL>
                    <a:lnR>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636588" algn="l"/>
                        </a:tabLst>
                      </a:pPr>
                      <a:r>
                        <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Control</a:t>
                      </a:r>
                    </a:p>
                  </a:txBody>
                  <a:tcPr horzOverflow="overflow">
                    <a:lnL>
                      <a:noFill/>
                    </a:lnL>
                    <a:lnR cap="flat">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83920">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Low</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(56%)</a:t>
                      </a:r>
                    </a:p>
                  </a:txBody>
                  <a:tcPr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636588" algn="l"/>
                        </a:tabLst>
                      </a:pPr>
                      <a:r>
                        <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Group 2</a:t>
                      </a:r>
                    </a:p>
                  </a:txBody>
                  <a:tcPr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636588" algn="l"/>
                        </a:tabLst>
                      </a:pPr>
                      <a:r>
                        <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Group 3</a:t>
                      </a:r>
                    </a:p>
                  </a:txBody>
                  <a:tcPr horzOverflow="overflow">
                    <a:lnL>
                      <a:noFill/>
                    </a:lnL>
                    <a:lnR cap="flat">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5" name="Foliennummernplatzhalter 4"/>
          <p:cNvSpPr>
            <a:spLocks noGrp="1"/>
          </p:cNvSpPr>
          <p:nvPr>
            <p:ph type="sldNum" sz="quarter" idx="10"/>
          </p:nvPr>
        </p:nvSpPr>
        <p:spPr/>
        <p:txBody>
          <a:bodyPr/>
          <a:lstStyle/>
          <a:p>
            <a:pPr>
              <a:defRPr/>
            </a:pPr>
            <a:r>
              <a:rPr lang="en-US"/>
              <a:t> | </a:t>
            </a:r>
            <a:fld id="{0FAFBE69-4545-42AB-80BD-9CA747C833F6}" type="slidenum">
              <a:rPr lang="en-US" smtClean="0"/>
              <a:pPr>
                <a:defRPr/>
              </a:pPr>
              <a:t>15</a:t>
            </a:fld>
            <a:endParaRPr lang="en-US"/>
          </a:p>
        </p:txBody>
      </p:sp>
      <p:sp>
        <p:nvSpPr>
          <p:cNvPr id="6" name="Fußzeilenplatzhalter 5"/>
          <p:cNvSpPr>
            <a:spLocks noGrp="1"/>
          </p:cNvSpPr>
          <p:nvPr>
            <p:ph type="ftr" sz="quarter" idx="11"/>
          </p:nvPr>
        </p:nvSpPr>
        <p:spPr/>
        <p:txBody>
          <a:bodyPr/>
          <a:lstStyle/>
          <a:p>
            <a:r>
              <a:rPr lang="fi-FI" dirty="0"/>
              <a:t>© Koen H. Pauwels  / / / </a:t>
            </a:r>
            <a:endParaRPr lang="de-D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idx="4294967295"/>
          </p:nvPr>
        </p:nvSpPr>
        <p:spPr/>
        <p:txBody>
          <a:bodyPr>
            <a:normAutofit/>
          </a:bodyPr>
          <a:lstStyle/>
          <a:p>
            <a:r>
              <a:rPr lang="nl-NL" dirty="0"/>
              <a:t>Net Profit Change is 15 x higher with recommendation </a:t>
            </a:r>
            <a:endParaRPr lang="en-US" dirty="0"/>
          </a:p>
        </p:txBody>
      </p:sp>
      <p:graphicFrame>
        <p:nvGraphicFramePr>
          <p:cNvPr id="139289" name="Group 25"/>
          <p:cNvGraphicFramePr>
            <a:graphicFrameLocks noGrp="1"/>
          </p:cNvGraphicFramePr>
          <p:nvPr/>
        </p:nvGraphicFramePr>
        <p:xfrm>
          <a:off x="2135189" y="2153424"/>
          <a:ext cx="7991475" cy="2616201"/>
        </p:xfrm>
        <a:graphic>
          <a:graphicData uri="http://schemas.openxmlformats.org/drawingml/2006/table">
            <a:tbl>
              <a:tblPr/>
              <a:tblGrid>
                <a:gridCol w="1520825">
                  <a:extLst>
                    <a:ext uri="{9D8B030D-6E8A-4147-A177-3AD203B41FA5}">
                      <a16:colId xmlns:a16="http://schemas.microsoft.com/office/drawing/2014/main" val="20000"/>
                    </a:ext>
                  </a:extLst>
                </a:gridCol>
                <a:gridCol w="1346200">
                  <a:extLst>
                    <a:ext uri="{9D8B030D-6E8A-4147-A177-3AD203B41FA5}">
                      <a16:colId xmlns:a16="http://schemas.microsoft.com/office/drawing/2014/main" val="20001"/>
                    </a:ext>
                  </a:extLst>
                </a:gridCol>
                <a:gridCol w="2698750">
                  <a:extLst>
                    <a:ext uri="{9D8B030D-6E8A-4147-A177-3AD203B41FA5}">
                      <a16:colId xmlns:a16="http://schemas.microsoft.com/office/drawing/2014/main" val="20002"/>
                    </a:ext>
                  </a:extLst>
                </a:gridCol>
                <a:gridCol w="2425700">
                  <a:extLst>
                    <a:ext uri="{9D8B030D-6E8A-4147-A177-3AD203B41FA5}">
                      <a16:colId xmlns:a16="http://schemas.microsoft.com/office/drawing/2014/main" val="20003"/>
                    </a:ext>
                  </a:extLst>
                </a:gridCol>
              </a:tblGrid>
              <a:tr h="5762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Georgia" pitchFamily="18" charset="0"/>
                        <a:ea typeface="ＭＳ Ｐゴシック" pitchFamily="34" charset="-128"/>
                      </a:endParaRPr>
                    </a:p>
                  </a:txBody>
                  <a:tcPr horzOverflow="overflow">
                    <a:lnL cap="flat">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Georgia" pitchFamily="18" charset="0"/>
                        <a:ea typeface="ＭＳ Ｐゴシック" pitchFamily="34" charset="-128"/>
                      </a:endParaRPr>
                    </a:p>
                  </a:txBody>
                  <a:tcPr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err="1">
                          <a:ln>
                            <a:noFill/>
                          </a:ln>
                          <a:solidFill>
                            <a:srgbClr val="002060"/>
                          </a:solidFill>
                          <a:effectLst/>
                          <a:latin typeface="Tahoma" pitchFamily="34" charset="0"/>
                          <a:ea typeface="ＭＳ Ｐゴシック" pitchFamily="34" charset="-128"/>
                          <a:cs typeface="Tahoma" pitchFamily="34" charset="0"/>
                        </a:rPr>
                        <a:t>Adwords</a:t>
                      </a:r>
                      <a:endParaRPr kumimoji="0" lang="en-US" sz="2800" b="0" i="0" u="none" strike="noStrike" cap="none" normalizeH="0" baseline="0" dirty="0">
                        <a:ln>
                          <a:noFill/>
                        </a:ln>
                        <a:solidFill>
                          <a:srgbClr val="002060"/>
                        </a:solidFill>
                        <a:effectLst/>
                        <a:latin typeface="Tahoma" pitchFamily="34" charset="0"/>
                        <a:ea typeface="ＭＳ Ｐゴシック" pitchFamily="34" charset="-128"/>
                        <a:cs typeface="Tahoma" pitchFamily="34" charset="0"/>
                      </a:endParaRPr>
                    </a:p>
                  </a:txBody>
                  <a:tcPr horzOverflow="overflow">
                    <a:lnL>
                      <a:noFill/>
                    </a:lnL>
                    <a:lnR cap="flat">
                      <a:noFill/>
                    </a:lnR>
                    <a:lnT w="254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5365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Georgia" pitchFamily="18" charset="0"/>
                        <a:ea typeface="ＭＳ Ｐゴシック" pitchFamily="34" charset="-128"/>
                      </a:endParaRPr>
                    </a:p>
                  </a:txBody>
                  <a:tcPr horzOverflow="overflow">
                    <a:lnL cap="flat">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dirty="0">
                        <a:ln>
                          <a:noFill/>
                        </a:ln>
                        <a:solidFill>
                          <a:schemeClr val="tx1"/>
                        </a:solidFill>
                        <a:effectLst/>
                        <a:latin typeface="Georgia" pitchFamily="18" charset="0"/>
                        <a:ea typeface="ＭＳ Ｐゴシック" pitchFamily="34" charset="-128"/>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High</a:t>
                      </a:r>
                      <a:endPar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Base</a:t>
                      </a:r>
                      <a:endPar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endParaRPr>
                    </a:p>
                  </a:txBody>
                  <a:tcPr horzOverflow="overflow">
                    <a:lnL>
                      <a:noFill/>
                    </a:lnL>
                    <a:lnR cap="flat">
                      <a:noFill/>
                    </a:lnR>
                    <a:lnT>
                      <a:noFill/>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50888">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2060"/>
                          </a:solidFill>
                          <a:effectLst/>
                          <a:latin typeface="Tahoma" pitchFamily="34" charset="0"/>
                          <a:ea typeface="ＭＳ Ｐゴシック" pitchFamily="34" charset="-128"/>
                          <a:cs typeface="Times New Roman" pitchFamily="18" charset="0"/>
                        </a:rPr>
                        <a:t>Flyers</a:t>
                      </a:r>
                      <a:endParaRPr kumimoji="0" lang="en-US" sz="2800" b="0" i="0" u="none" strike="noStrike" cap="none" normalizeH="0" baseline="0" dirty="0">
                        <a:ln>
                          <a:noFill/>
                        </a:ln>
                        <a:solidFill>
                          <a:srgbClr val="002060"/>
                        </a:solidFill>
                        <a:effectLst/>
                        <a:latin typeface="Tahoma" pitchFamily="34" charset="0"/>
                        <a:ea typeface="ＭＳ Ｐゴシック" pitchFamily="34" charset="-128"/>
                      </a:endParaRPr>
                    </a:p>
                  </a:txBody>
                  <a:tcPr anchor="ctr" horzOverflow="overflow">
                    <a:lnL cap="flat">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chemeClr val="tx1"/>
                          </a:solidFill>
                          <a:effectLst/>
                          <a:latin typeface="Tahoma" pitchFamily="34" charset="0"/>
                          <a:ea typeface="ＭＳ Ｐゴシック" pitchFamily="34" charset="-128"/>
                          <a:cs typeface="Times New Roman" pitchFamily="18" charset="0"/>
                        </a:rPr>
                        <a:t>Base</a:t>
                      </a:r>
                      <a:endParaRPr kumimoji="0" lang="en-US" sz="2800" b="0" i="0" u="none" strike="noStrike" cap="none" normalizeH="0" baseline="0" dirty="0">
                        <a:ln>
                          <a:noFill/>
                        </a:ln>
                        <a:solidFill>
                          <a:schemeClr val="tx1"/>
                        </a:solidFill>
                        <a:effectLst/>
                        <a:latin typeface="Tahoma" pitchFamily="34" charset="0"/>
                        <a:ea typeface="ＭＳ Ｐゴシック" pitchFamily="34" charset="-128"/>
                      </a:endParaRPr>
                    </a:p>
                  </a:txBody>
                  <a:tcPr horzOverflow="overflow">
                    <a:lnL>
                      <a:noFill/>
                    </a:lnL>
                    <a:lnR>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tab pos="636588" algn="l"/>
                        </a:tabLst>
                      </a:pPr>
                      <a:r>
                        <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€ 81.39 </a:t>
                      </a:r>
                    </a:p>
                  </a:txBody>
                  <a:tcPr anchor="ctr" horzOverflow="overflow">
                    <a:lnL>
                      <a:noFill/>
                    </a:lnL>
                    <a:lnR>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tab pos="636588" algn="l"/>
                        </a:tabLst>
                      </a:pPr>
                      <a:r>
                        <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€ 10.84 </a:t>
                      </a:r>
                    </a:p>
                  </a:txBody>
                  <a:tcPr anchor="ctr" horzOverflow="overflow">
                    <a:lnL>
                      <a:noFill/>
                    </a:lnL>
                    <a:lnR cap="flat">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52475">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chemeClr val="tx1"/>
                          </a:solidFill>
                          <a:effectLst/>
                          <a:latin typeface="Tahoma" pitchFamily="34" charset="0"/>
                          <a:ea typeface="ＭＳ Ｐゴシック" pitchFamily="34" charset="-128"/>
                          <a:cs typeface="Times New Roman" pitchFamily="18" charset="0"/>
                        </a:rPr>
                        <a:t>Low</a:t>
                      </a:r>
                      <a:endParaRPr kumimoji="0" lang="en-US" sz="2800" b="0" i="0" u="none" strike="noStrike" cap="none" normalizeH="0" baseline="0" dirty="0">
                        <a:ln>
                          <a:noFill/>
                        </a:ln>
                        <a:solidFill>
                          <a:schemeClr val="tx1"/>
                        </a:solidFill>
                        <a:effectLst/>
                        <a:latin typeface="Tahoma" pitchFamily="34" charset="0"/>
                        <a:ea typeface="ＭＳ Ｐゴシック" pitchFamily="34" charset="-128"/>
                      </a:endParaRPr>
                    </a:p>
                  </a:txBody>
                  <a:tcPr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tab pos="636588" algn="l"/>
                        </a:tabLst>
                      </a:pPr>
                      <a:r>
                        <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€ 153.71 </a:t>
                      </a:r>
                    </a:p>
                  </a:txBody>
                  <a:tcPr anchor="ctr" horzOverflow="overflow">
                    <a:lnL>
                      <a:noFill/>
                    </a:lnL>
                    <a:lnR>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tab pos="636588" algn="l"/>
                        </a:tabLst>
                      </a:pPr>
                      <a:r>
                        <a:rPr kumimoji="0" lang="en-US" sz="2800" b="0" i="0" u="none" strike="noStrike" cap="none" normalizeH="0" baseline="0" dirty="0">
                          <a:ln>
                            <a:noFill/>
                          </a:ln>
                          <a:solidFill>
                            <a:schemeClr val="tx1"/>
                          </a:solidFill>
                          <a:effectLst/>
                          <a:latin typeface="Tahoma" pitchFamily="34" charset="0"/>
                          <a:ea typeface="ＭＳ Ｐゴシック" pitchFamily="34" charset="-128"/>
                          <a:cs typeface="Tahoma" pitchFamily="34" charset="0"/>
                        </a:rPr>
                        <a:t>€ 135.45 </a:t>
                      </a:r>
                    </a:p>
                  </a:txBody>
                  <a:tcPr anchor="ctr" horzOverflow="overflow">
                    <a:lnL>
                      <a:noFill/>
                    </a:lnL>
                    <a:lnR cap="flat">
                      <a:noFill/>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32119" name="Oval 28"/>
          <p:cNvSpPr>
            <a:spLocks noChangeArrowheads="1"/>
          </p:cNvSpPr>
          <p:nvPr/>
        </p:nvSpPr>
        <p:spPr bwMode="auto">
          <a:xfrm>
            <a:off x="5159375" y="4077073"/>
            <a:ext cx="2376488" cy="936625"/>
          </a:xfrm>
          <a:prstGeom prst="ellipse">
            <a:avLst/>
          </a:prstGeom>
          <a:noFill/>
          <a:ln w="57150">
            <a:solidFill>
              <a:schemeClr val="accent2"/>
            </a:solidFill>
            <a:round/>
            <a:headEnd/>
            <a:tailEnd/>
          </a:ln>
        </p:spPr>
        <p:txBody>
          <a:bodyPr wrap="none" anchor="ctr"/>
          <a:lstStyle/>
          <a:p>
            <a:endParaRPr lang="en-US">
              <a:latin typeface="Tahoma" pitchFamily="34" charset="0"/>
              <a:cs typeface="Tahoma" pitchFamily="34" charset="0"/>
            </a:endParaRPr>
          </a:p>
        </p:txBody>
      </p:sp>
      <p:sp>
        <p:nvSpPr>
          <p:cNvPr id="132120" name="Line 24"/>
          <p:cNvSpPr>
            <a:spLocks noChangeShapeType="1"/>
          </p:cNvSpPr>
          <p:nvPr/>
        </p:nvSpPr>
        <p:spPr bwMode="auto">
          <a:xfrm flipV="1">
            <a:off x="7392989" y="4077717"/>
            <a:ext cx="503237" cy="287338"/>
          </a:xfrm>
          <a:prstGeom prst="line">
            <a:avLst/>
          </a:prstGeom>
          <a:noFill/>
          <a:ln w="76200">
            <a:solidFill>
              <a:schemeClr val="accent2"/>
            </a:solidFill>
            <a:round/>
            <a:headEnd type="triangle" w="med" len="med"/>
            <a:tailEnd/>
          </a:ln>
          <a:effectLst/>
        </p:spPr>
        <p:txBody>
          <a:bodyPr/>
          <a:lstStyle/>
          <a:p>
            <a:endParaRPr lang="en-US">
              <a:latin typeface="Tahoma" pitchFamily="34" charset="0"/>
              <a:cs typeface="Tahoma" pitchFamily="34" charset="0"/>
            </a:endParaRPr>
          </a:p>
        </p:txBody>
      </p:sp>
      <p:sp>
        <p:nvSpPr>
          <p:cNvPr id="132121" name="Oval 28"/>
          <p:cNvSpPr>
            <a:spLocks noChangeArrowheads="1"/>
          </p:cNvSpPr>
          <p:nvPr/>
        </p:nvSpPr>
        <p:spPr bwMode="auto">
          <a:xfrm>
            <a:off x="7751764" y="3356993"/>
            <a:ext cx="2376487" cy="936625"/>
          </a:xfrm>
          <a:prstGeom prst="ellipse">
            <a:avLst/>
          </a:prstGeom>
          <a:noFill/>
          <a:ln w="57150">
            <a:solidFill>
              <a:schemeClr val="accent2"/>
            </a:solidFill>
            <a:round/>
            <a:headEnd/>
            <a:tailEnd/>
          </a:ln>
        </p:spPr>
        <p:txBody>
          <a:bodyPr wrap="none" anchor="ctr"/>
          <a:lstStyle/>
          <a:p>
            <a:endParaRPr lang="en-US">
              <a:latin typeface="Tahoma" pitchFamily="34" charset="0"/>
              <a:cs typeface="Tahoma" pitchFamily="34" charset="0"/>
            </a:endParaRPr>
          </a:p>
        </p:txBody>
      </p:sp>
      <p:sp>
        <p:nvSpPr>
          <p:cNvPr id="8" name="Foliennummernplatzhalter 7"/>
          <p:cNvSpPr>
            <a:spLocks noGrp="1"/>
          </p:cNvSpPr>
          <p:nvPr>
            <p:ph type="sldNum" sz="quarter" idx="10"/>
          </p:nvPr>
        </p:nvSpPr>
        <p:spPr/>
        <p:txBody>
          <a:bodyPr/>
          <a:lstStyle/>
          <a:p>
            <a:fld id="{3DE7BEAA-F989-4769-9ACA-0668808EC036}" type="slidenum">
              <a:rPr lang="de-DE" smtClean="0"/>
              <a:pPr/>
              <a:t>16</a:t>
            </a:fld>
            <a:endParaRPr lang="de-DE"/>
          </a:p>
        </p:txBody>
      </p:sp>
      <p:sp>
        <p:nvSpPr>
          <p:cNvPr id="9" name="Fußzeilenplatzhalter 8"/>
          <p:cNvSpPr>
            <a:spLocks noGrp="1"/>
          </p:cNvSpPr>
          <p:nvPr>
            <p:ph type="ftr" sz="quarter" idx="11"/>
          </p:nvPr>
        </p:nvSpPr>
        <p:spPr/>
        <p:txBody>
          <a:bodyPr/>
          <a:lstStyle/>
          <a:p>
            <a:r>
              <a:rPr lang="fi-FI" dirty="0"/>
              <a:t>© Koen H. Pauwels   / / / </a:t>
            </a:r>
            <a:endParaRPr lang="de-DE"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idx="4294967295"/>
          </p:nvPr>
        </p:nvSpPr>
        <p:spPr/>
        <p:txBody>
          <a:bodyPr>
            <a:normAutofit/>
          </a:bodyPr>
          <a:lstStyle/>
          <a:p>
            <a:r>
              <a:rPr lang="en-US" dirty="0"/>
              <a:t>Experiment Supports Our Assertions</a:t>
            </a:r>
            <a:endParaRPr lang="en-GB" dirty="0"/>
          </a:p>
        </p:txBody>
      </p:sp>
      <p:sp>
        <p:nvSpPr>
          <p:cNvPr id="48130" name="Content Placeholder 2"/>
          <p:cNvSpPr>
            <a:spLocks noGrp="1"/>
          </p:cNvSpPr>
          <p:nvPr>
            <p:ph idx="4294967295"/>
          </p:nvPr>
        </p:nvSpPr>
        <p:spPr>
          <a:xfrm>
            <a:off x="2135560" y="1981200"/>
            <a:ext cx="7848872" cy="4114800"/>
          </a:xfrm>
        </p:spPr>
        <p:txBody>
          <a:bodyPr>
            <a:normAutofit lnSpcReduction="10000"/>
          </a:bodyPr>
          <a:lstStyle/>
          <a:p>
            <a:pPr marL="266700" indent="-266700">
              <a:lnSpc>
                <a:spcPct val="100000"/>
              </a:lnSpc>
              <a:buClr>
                <a:srgbClr val="C00000"/>
              </a:buClr>
              <a:buSzPct val="120000"/>
            </a:pPr>
            <a:r>
              <a:rPr lang="en-US" sz="2400" dirty="0" err="1">
                <a:solidFill>
                  <a:srgbClr val="002060"/>
                </a:solidFill>
              </a:rPr>
              <a:t>AdWords</a:t>
            </a:r>
            <a:endParaRPr lang="en-US" sz="2400" dirty="0">
              <a:solidFill>
                <a:srgbClr val="002060"/>
              </a:solidFill>
            </a:endParaRPr>
          </a:p>
          <a:p>
            <a:pPr marL="542925" lvl="1" indent="-180975">
              <a:lnSpc>
                <a:spcPct val="100000"/>
              </a:lnSpc>
              <a:spcBef>
                <a:spcPts val="600"/>
              </a:spcBef>
              <a:buClr>
                <a:schemeClr val="tx2"/>
              </a:buClr>
              <a:tabLst>
                <a:tab pos="542925" algn="l"/>
              </a:tabLst>
            </a:pPr>
            <a:r>
              <a:rPr lang="en-US" dirty="0"/>
              <a:t>Increase raises profits</a:t>
            </a:r>
          </a:p>
          <a:p>
            <a:pPr marL="542925" lvl="1" indent="-180975">
              <a:lnSpc>
                <a:spcPct val="100000"/>
              </a:lnSpc>
              <a:buClr>
                <a:schemeClr val="tx2"/>
              </a:buClr>
              <a:tabLst>
                <a:tab pos="542925" algn="l"/>
              </a:tabLst>
            </a:pPr>
            <a:r>
              <a:rPr lang="en-US" dirty="0"/>
              <a:t>Most of the profit increase shows up in offline orders</a:t>
            </a:r>
          </a:p>
          <a:p>
            <a:pPr marL="542925" lvl="1" indent="-180975">
              <a:lnSpc>
                <a:spcPct val="100000"/>
              </a:lnSpc>
              <a:spcBef>
                <a:spcPts val="600"/>
              </a:spcBef>
              <a:buClr>
                <a:schemeClr val="tx2"/>
              </a:buClr>
              <a:tabLst>
                <a:tab pos="542925" algn="l"/>
              </a:tabLst>
            </a:pPr>
            <a:r>
              <a:rPr lang="en-GB" dirty="0"/>
              <a:t>Higher spending of 17.66 </a:t>
            </a:r>
            <a:r>
              <a:rPr lang="en-GB" dirty="0" err="1"/>
              <a:t>euros</a:t>
            </a:r>
            <a:r>
              <a:rPr lang="en-GB" dirty="0"/>
              <a:t> per day is more than offset by the higher profits, in either ‘Flyer’ condition</a:t>
            </a:r>
          </a:p>
          <a:p>
            <a:pPr marL="266700" indent="-266700">
              <a:lnSpc>
                <a:spcPct val="100000"/>
              </a:lnSpc>
              <a:spcBef>
                <a:spcPts val="600"/>
              </a:spcBef>
              <a:buClr>
                <a:srgbClr val="C00000"/>
              </a:buClr>
              <a:buSzPct val="120000"/>
            </a:pPr>
            <a:r>
              <a:rPr lang="en-GB" sz="2400" dirty="0">
                <a:solidFill>
                  <a:srgbClr val="002060"/>
                </a:solidFill>
              </a:rPr>
              <a:t>Flyers</a:t>
            </a:r>
          </a:p>
          <a:p>
            <a:pPr marL="542925" lvl="1" indent="-180975">
              <a:lnSpc>
                <a:spcPct val="100000"/>
              </a:lnSpc>
              <a:buClr>
                <a:schemeClr val="tx2"/>
              </a:buClr>
            </a:pPr>
            <a:r>
              <a:rPr lang="en-GB" dirty="0"/>
              <a:t>Average daily savings of 137 </a:t>
            </a:r>
            <a:r>
              <a:rPr lang="en-GB" dirty="0" err="1"/>
              <a:t>euros</a:t>
            </a:r>
            <a:r>
              <a:rPr lang="en-GB" dirty="0"/>
              <a:t> a day are substantially higher than the profits lost from lower sales</a:t>
            </a:r>
          </a:p>
          <a:p>
            <a:pPr marL="542925" lvl="1" indent="-180975">
              <a:lnSpc>
                <a:spcPct val="100000"/>
              </a:lnSpc>
              <a:buClr>
                <a:schemeClr val="tx2"/>
              </a:buClr>
            </a:pPr>
            <a:r>
              <a:rPr lang="en-GB" dirty="0"/>
              <a:t>Do not panic and invest in flyers if there is budget left</a:t>
            </a:r>
          </a:p>
        </p:txBody>
      </p:sp>
      <p:sp>
        <p:nvSpPr>
          <p:cNvPr id="5" name="Foliennummernplatzhalter 4"/>
          <p:cNvSpPr>
            <a:spLocks noGrp="1"/>
          </p:cNvSpPr>
          <p:nvPr>
            <p:ph type="sldNum" sz="quarter" idx="10"/>
          </p:nvPr>
        </p:nvSpPr>
        <p:spPr/>
        <p:txBody>
          <a:bodyPr/>
          <a:lstStyle/>
          <a:p>
            <a:fld id="{3DE7BEAA-F989-4769-9ACA-0668808EC036}" type="slidenum">
              <a:rPr lang="de-DE" smtClean="0"/>
              <a:pPr/>
              <a:t>17</a:t>
            </a:fld>
            <a:endParaRPr lang="de-DE"/>
          </a:p>
        </p:txBody>
      </p:sp>
      <p:sp>
        <p:nvSpPr>
          <p:cNvPr id="6" name="Fußzeilenplatzhalter 5"/>
          <p:cNvSpPr>
            <a:spLocks noGrp="1"/>
          </p:cNvSpPr>
          <p:nvPr>
            <p:ph type="ftr" sz="quarter" idx="11"/>
          </p:nvPr>
        </p:nvSpPr>
        <p:spPr/>
        <p:txBody>
          <a:bodyPr/>
          <a:lstStyle/>
          <a:p>
            <a:r>
              <a:rPr lang="fi-FI" dirty="0"/>
              <a:t>© Koen H. Pauwels   / / / </a:t>
            </a:r>
            <a:endParaRPr lang="de-D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55F32FC6-CFFD-4749-8B1D-E4AABD9BB096}" type="slidenum">
              <a:rPr lang="en-US"/>
              <a:pPr/>
              <a:t>18</a:t>
            </a:fld>
            <a:endParaRPr lang="en-US"/>
          </a:p>
        </p:txBody>
      </p:sp>
      <p:sp>
        <p:nvSpPr>
          <p:cNvPr id="292866" name="Rectangle 2"/>
          <p:cNvSpPr>
            <a:spLocks noGrp="1" noChangeArrowheads="1"/>
          </p:cNvSpPr>
          <p:nvPr>
            <p:ph type="title"/>
          </p:nvPr>
        </p:nvSpPr>
        <p:spPr/>
        <p:txBody>
          <a:bodyPr>
            <a:normAutofit/>
          </a:bodyPr>
          <a:lstStyle/>
          <a:p>
            <a:r>
              <a:rPr lang="en-US" sz="2800" dirty="0"/>
              <a:t>Take-</a:t>
            </a:r>
            <a:r>
              <a:rPr lang="en-US" sz="2800" dirty="0" err="1"/>
              <a:t>aways</a:t>
            </a:r>
            <a:r>
              <a:rPr lang="en-US" sz="2800" dirty="0"/>
              <a:t> from field experiment</a:t>
            </a:r>
          </a:p>
        </p:txBody>
      </p:sp>
      <p:sp>
        <p:nvSpPr>
          <p:cNvPr id="292867" name="Rectangle 3"/>
          <p:cNvSpPr>
            <a:spLocks noGrp="1" noChangeArrowheads="1"/>
          </p:cNvSpPr>
          <p:nvPr>
            <p:ph type="body" idx="1"/>
          </p:nvPr>
        </p:nvSpPr>
        <p:spPr>
          <a:xfrm>
            <a:off x="1775520" y="1844824"/>
            <a:ext cx="8892480" cy="4114800"/>
          </a:xfrm>
        </p:spPr>
        <p:txBody>
          <a:bodyPr>
            <a:normAutofit/>
          </a:bodyPr>
          <a:lstStyle/>
          <a:p>
            <a:pPr marL="266700" indent="-266700">
              <a:lnSpc>
                <a:spcPct val="100000"/>
              </a:lnSpc>
              <a:spcAft>
                <a:spcPts val="600"/>
              </a:spcAft>
              <a:buClr>
                <a:schemeClr val="tx2"/>
              </a:buClr>
              <a:buSzPct val="120000"/>
            </a:pPr>
            <a:r>
              <a:rPr lang="en-US" sz="2400" dirty="0"/>
              <a:t>Structure comparative tests to find higher impact actions</a:t>
            </a:r>
          </a:p>
          <a:p>
            <a:pPr marL="266700" indent="-266700">
              <a:lnSpc>
                <a:spcPct val="100000"/>
              </a:lnSpc>
              <a:spcAft>
                <a:spcPts val="600"/>
              </a:spcAft>
              <a:buClr>
                <a:schemeClr val="tx2"/>
              </a:buClr>
              <a:buSzPct val="120000"/>
            </a:pPr>
            <a:endParaRPr lang="en-US" sz="2400" dirty="0"/>
          </a:p>
          <a:p>
            <a:pPr marL="266700" indent="-266700">
              <a:spcAft>
                <a:spcPts val="600"/>
              </a:spcAft>
              <a:buClr>
                <a:schemeClr val="tx2"/>
              </a:buClr>
              <a:buSzPct val="120000"/>
            </a:pPr>
            <a:r>
              <a:rPr lang="en-US" sz="2400" dirty="0"/>
              <a:t>Measure impact on sales and/or funnel progression</a:t>
            </a:r>
          </a:p>
          <a:p>
            <a:pPr marL="266700" indent="-266700">
              <a:spcAft>
                <a:spcPts val="600"/>
              </a:spcAft>
              <a:buClr>
                <a:schemeClr val="tx2"/>
              </a:buClr>
              <a:buSzPct val="120000"/>
            </a:pPr>
            <a:endParaRPr lang="en-US" sz="2400" dirty="0"/>
          </a:p>
          <a:p>
            <a:pPr marL="266700" indent="-266700">
              <a:lnSpc>
                <a:spcPct val="100000"/>
              </a:lnSpc>
              <a:spcAft>
                <a:spcPts val="600"/>
              </a:spcAft>
              <a:buClr>
                <a:schemeClr val="tx2"/>
              </a:buClr>
              <a:buSzPct val="120000"/>
            </a:pPr>
            <a:r>
              <a:rPr lang="en-US" sz="2400" dirty="0"/>
              <a:t>Improve efficiency and effectiveness of funnel progression</a:t>
            </a:r>
          </a:p>
        </p:txBody>
      </p:sp>
      <p:sp>
        <p:nvSpPr>
          <p:cNvPr id="5" name="Fußzeilenplatzhalter 4"/>
          <p:cNvSpPr>
            <a:spLocks noGrp="1"/>
          </p:cNvSpPr>
          <p:nvPr>
            <p:ph type="ftr" sz="quarter" idx="11"/>
          </p:nvPr>
        </p:nvSpPr>
        <p:spPr/>
        <p:txBody>
          <a:bodyPr/>
          <a:lstStyle/>
          <a:p>
            <a:r>
              <a:rPr lang="fi-FI" dirty="0"/>
              <a:t>© Koen H. Pauwels   / / / </a:t>
            </a:r>
            <a:endParaRPr lang="de-DE" dirty="0"/>
          </a:p>
        </p:txBody>
      </p:sp>
    </p:spTree>
  </p:cSld>
  <p:clrMapOvr>
    <a:masterClrMapping/>
  </p:clrMapOvr>
  <p:transition>
    <p:blinds/>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ChangeArrowheads="1"/>
          </p:cNvSpPr>
          <p:nvPr/>
        </p:nvSpPr>
        <p:spPr bwMode="auto">
          <a:xfrm>
            <a:off x="1828800" y="381000"/>
            <a:ext cx="8839200" cy="685800"/>
          </a:xfrm>
          <a:prstGeom prst="rect">
            <a:avLst/>
          </a:prstGeom>
          <a:noFill/>
          <a:ln w="9525">
            <a:noFill/>
            <a:miter lim="800000"/>
            <a:headEnd/>
            <a:tailEnd/>
          </a:ln>
          <a:effectLst/>
        </p:spPr>
        <p:txBody>
          <a:bodyPr anchor="ctr"/>
          <a:lstStyle/>
          <a:p>
            <a:pPr algn="ctr"/>
            <a:r>
              <a:rPr lang="en-US" sz="3200" dirty="0">
                <a:solidFill>
                  <a:srgbClr val="3E003E"/>
                </a:solidFill>
              </a:rPr>
              <a:t>Let’s track mindset metrics and link them to sales</a:t>
            </a:r>
          </a:p>
        </p:txBody>
      </p:sp>
      <p:sp>
        <p:nvSpPr>
          <p:cNvPr id="281603" name="Rectangle 3"/>
          <p:cNvSpPr>
            <a:spLocks noChangeArrowheads="1"/>
          </p:cNvSpPr>
          <p:nvPr/>
        </p:nvSpPr>
        <p:spPr bwMode="auto">
          <a:xfrm>
            <a:off x="3505200" y="1676400"/>
            <a:ext cx="5486400" cy="1295400"/>
          </a:xfrm>
          <a:prstGeom prst="rect">
            <a:avLst/>
          </a:prstGeom>
          <a:noFill/>
          <a:ln w="9525">
            <a:solidFill>
              <a:schemeClr val="bg2"/>
            </a:solidFill>
            <a:miter lim="800000"/>
            <a:headEnd/>
            <a:tailEnd/>
          </a:ln>
          <a:effectLst/>
        </p:spPr>
        <p:txBody>
          <a:bodyPr wrap="none" anchor="ctr"/>
          <a:lstStyle/>
          <a:p>
            <a:endParaRPr lang="en-GB"/>
          </a:p>
        </p:txBody>
      </p:sp>
      <p:sp>
        <p:nvSpPr>
          <p:cNvPr id="281605" name="Text Box 5"/>
          <p:cNvSpPr txBox="1">
            <a:spLocks noChangeArrowheads="1"/>
          </p:cNvSpPr>
          <p:nvPr/>
        </p:nvSpPr>
        <p:spPr bwMode="auto">
          <a:xfrm>
            <a:off x="3647728" y="1916832"/>
            <a:ext cx="5257800" cy="1046440"/>
          </a:xfrm>
          <a:prstGeom prst="rect">
            <a:avLst/>
          </a:prstGeom>
          <a:noFill/>
          <a:ln w="9525">
            <a:noFill/>
            <a:miter lim="800000"/>
            <a:headEnd/>
            <a:tailEnd/>
          </a:ln>
          <a:effectLst/>
        </p:spPr>
        <p:txBody>
          <a:bodyPr wrap="square">
            <a:spAutoFit/>
          </a:bodyPr>
          <a:lstStyle/>
          <a:p>
            <a:pPr marL="342900" indent="-342900" algn="ctr"/>
            <a:r>
              <a:rPr lang="en-US" sz="3200" dirty="0">
                <a:solidFill>
                  <a:srgbClr val="3E003E"/>
                </a:solidFill>
              </a:rPr>
              <a:t>What marketers do </a:t>
            </a:r>
          </a:p>
          <a:p>
            <a:pPr marL="342900" indent="-342900"/>
            <a:endParaRPr lang="en-US" sz="1600" dirty="0">
              <a:solidFill>
                <a:srgbClr val="3E003E"/>
              </a:solidFill>
            </a:endParaRPr>
          </a:p>
          <a:p>
            <a:pPr marL="342900" indent="-342900"/>
            <a:endParaRPr lang="en-US" sz="1400" dirty="0">
              <a:solidFill>
                <a:srgbClr val="3E003E"/>
              </a:solidFill>
            </a:endParaRPr>
          </a:p>
        </p:txBody>
      </p:sp>
      <p:sp>
        <p:nvSpPr>
          <p:cNvPr id="281606" name="Text Box 6"/>
          <p:cNvSpPr txBox="1">
            <a:spLocks noChangeArrowheads="1"/>
          </p:cNvSpPr>
          <p:nvPr/>
        </p:nvSpPr>
        <p:spPr bwMode="auto">
          <a:xfrm>
            <a:off x="3431704" y="3501009"/>
            <a:ext cx="5256584" cy="1508105"/>
          </a:xfrm>
          <a:prstGeom prst="rect">
            <a:avLst/>
          </a:prstGeom>
          <a:noFill/>
          <a:ln w="9525">
            <a:noFill/>
            <a:miter lim="800000"/>
            <a:headEnd/>
            <a:tailEnd/>
          </a:ln>
          <a:effectLst/>
        </p:spPr>
        <p:txBody>
          <a:bodyPr wrap="square">
            <a:spAutoFit/>
          </a:bodyPr>
          <a:lstStyle/>
          <a:p>
            <a:pPr algn="ctr"/>
            <a:r>
              <a:rPr lang="en-US" sz="3200" dirty="0">
                <a:solidFill>
                  <a:srgbClr val="3E003E"/>
                </a:solidFill>
              </a:rPr>
              <a:t>What customers think &amp; fee</a:t>
            </a:r>
            <a:r>
              <a:rPr lang="en-US" sz="2800" dirty="0">
                <a:solidFill>
                  <a:srgbClr val="3E003E"/>
                </a:solidFill>
              </a:rPr>
              <a:t>l</a:t>
            </a:r>
          </a:p>
          <a:p>
            <a:pPr lvl="1"/>
            <a:r>
              <a:rPr lang="en-US" sz="2000" dirty="0">
                <a:solidFill>
                  <a:srgbClr val="3E003E"/>
                </a:solidFill>
              </a:rPr>
              <a:t> </a:t>
            </a:r>
          </a:p>
          <a:p>
            <a:endParaRPr lang="en-US" sz="2000" dirty="0">
              <a:solidFill>
                <a:srgbClr val="3E003E"/>
              </a:solidFill>
            </a:endParaRPr>
          </a:p>
          <a:p>
            <a:endParaRPr lang="en-US" sz="2000" dirty="0">
              <a:solidFill>
                <a:srgbClr val="3E003E"/>
              </a:solidFill>
            </a:endParaRPr>
          </a:p>
        </p:txBody>
      </p:sp>
      <p:sp>
        <p:nvSpPr>
          <p:cNvPr id="281611" name="Rectangle 11"/>
          <p:cNvSpPr>
            <a:spLocks noChangeArrowheads="1"/>
          </p:cNvSpPr>
          <p:nvPr/>
        </p:nvSpPr>
        <p:spPr bwMode="auto">
          <a:xfrm>
            <a:off x="2351584" y="3429000"/>
            <a:ext cx="6768752" cy="1219200"/>
          </a:xfrm>
          <a:prstGeom prst="rect">
            <a:avLst/>
          </a:prstGeom>
          <a:noFill/>
          <a:ln w="9525">
            <a:solidFill>
              <a:schemeClr val="bg2"/>
            </a:solidFill>
            <a:miter lim="800000"/>
            <a:headEnd/>
            <a:tailEnd/>
          </a:ln>
          <a:effectLst/>
        </p:spPr>
        <p:txBody>
          <a:bodyPr wrap="none" anchor="ctr"/>
          <a:lstStyle/>
          <a:p>
            <a:endParaRPr lang="en-GB"/>
          </a:p>
        </p:txBody>
      </p:sp>
      <p:sp>
        <p:nvSpPr>
          <p:cNvPr id="281618" name="Line 18"/>
          <p:cNvSpPr>
            <a:spLocks noChangeShapeType="1"/>
          </p:cNvSpPr>
          <p:nvPr/>
        </p:nvSpPr>
        <p:spPr bwMode="auto">
          <a:xfrm>
            <a:off x="5257800" y="3429000"/>
            <a:ext cx="0" cy="1219200"/>
          </a:xfrm>
          <a:prstGeom prst="line">
            <a:avLst/>
          </a:prstGeom>
          <a:noFill/>
          <a:ln w="9525" cap="rnd">
            <a:solidFill>
              <a:schemeClr val="bg2"/>
            </a:solidFill>
            <a:prstDash val="sysDot"/>
            <a:round/>
            <a:headEnd/>
            <a:tailEnd/>
          </a:ln>
          <a:effectLst/>
        </p:spPr>
        <p:txBody>
          <a:bodyPr/>
          <a:lstStyle/>
          <a:p>
            <a:endParaRPr lang="en-GB"/>
          </a:p>
        </p:txBody>
      </p:sp>
      <p:sp>
        <p:nvSpPr>
          <p:cNvPr id="281620" name="Line 20"/>
          <p:cNvSpPr>
            <a:spLocks noChangeShapeType="1"/>
          </p:cNvSpPr>
          <p:nvPr/>
        </p:nvSpPr>
        <p:spPr bwMode="auto">
          <a:xfrm>
            <a:off x="6240016" y="2708920"/>
            <a:ext cx="0" cy="457200"/>
          </a:xfrm>
          <a:prstGeom prst="line">
            <a:avLst/>
          </a:prstGeom>
          <a:noFill/>
          <a:ln w="25400">
            <a:solidFill>
              <a:schemeClr val="tx1"/>
            </a:solidFill>
            <a:round/>
            <a:headEnd/>
            <a:tailEnd type="triangle" w="med" len="med"/>
          </a:ln>
          <a:effectLst/>
        </p:spPr>
        <p:txBody>
          <a:bodyPr/>
          <a:lstStyle/>
          <a:p>
            <a:endParaRPr lang="en-GB"/>
          </a:p>
        </p:txBody>
      </p:sp>
      <p:sp>
        <p:nvSpPr>
          <p:cNvPr id="281621" name="Rectangle 21"/>
          <p:cNvSpPr>
            <a:spLocks noChangeArrowheads="1"/>
          </p:cNvSpPr>
          <p:nvPr/>
        </p:nvSpPr>
        <p:spPr bwMode="auto">
          <a:xfrm>
            <a:off x="4572000" y="5105400"/>
            <a:ext cx="3429000" cy="1219200"/>
          </a:xfrm>
          <a:prstGeom prst="rect">
            <a:avLst/>
          </a:prstGeom>
          <a:noFill/>
          <a:ln w="9525">
            <a:solidFill>
              <a:schemeClr val="bg2"/>
            </a:solidFill>
            <a:miter lim="800000"/>
            <a:headEnd/>
            <a:tailEnd/>
          </a:ln>
          <a:effectLst/>
        </p:spPr>
        <p:txBody>
          <a:bodyPr wrap="none" anchor="ctr"/>
          <a:lstStyle/>
          <a:p>
            <a:endParaRPr lang="en-GB"/>
          </a:p>
        </p:txBody>
      </p:sp>
      <p:sp>
        <p:nvSpPr>
          <p:cNvPr id="281622" name="Rectangle 22"/>
          <p:cNvSpPr>
            <a:spLocks noChangeArrowheads="1"/>
          </p:cNvSpPr>
          <p:nvPr/>
        </p:nvSpPr>
        <p:spPr bwMode="auto">
          <a:xfrm>
            <a:off x="4367808" y="5085185"/>
            <a:ext cx="3845024" cy="584775"/>
          </a:xfrm>
          <a:prstGeom prst="rect">
            <a:avLst/>
          </a:prstGeom>
          <a:noFill/>
          <a:ln w="9525">
            <a:noFill/>
            <a:miter lim="800000"/>
            <a:headEnd/>
            <a:tailEnd/>
          </a:ln>
          <a:effectLst/>
        </p:spPr>
        <p:txBody>
          <a:bodyPr wrap="square">
            <a:spAutoFit/>
          </a:bodyPr>
          <a:lstStyle/>
          <a:p>
            <a:pPr algn="ctr"/>
            <a:r>
              <a:rPr lang="en-US" sz="3200" dirty="0">
                <a:solidFill>
                  <a:srgbClr val="3E003E"/>
                </a:solidFill>
              </a:rPr>
              <a:t>What customers do</a:t>
            </a:r>
          </a:p>
        </p:txBody>
      </p:sp>
      <p:sp>
        <p:nvSpPr>
          <p:cNvPr id="281637" name="Line 37"/>
          <p:cNvSpPr>
            <a:spLocks noChangeShapeType="1"/>
          </p:cNvSpPr>
          <p:nvPr/>
        </p:nvSpPr>
        <p:spPr bwMode="auto">
          <a:xfrm>
            <a:off x="6240016" y="4293096"/>
            <a:ext cx="0" cy="457200"/>
          </a:xfrm>
          <a:prstGeom prst="line">
            <a:avLst/>
          </a:prstGeom>
          <a:noFill/>
          <a:ln w="25400">
            <a:solidFill>
              <a:schemeClr val="tx1"/>
            </a:solidFill>
            <a:round/>
            <a:headEnd/>
            <a:tailEnd type="triangle" w="med" len="med"/>
          </a:ln>
          <a:effectLst/>
        </p:spPr>
        <p:txBody>
          <a:bodyPr/>
          <a:lstStyle/>
          <a:p>
            <a:endParaRPr lang="en-GB"/>
          </a:p>
        </p:txBody>
      </p:sp>
      <p:pic>
        <p:nvPicPr>
          <p:cNvPr id="22" name="Picture 18" descr="C:\Documents and Settings\koenp\Local Settings\Temporary Internet Files\Content.IE5\OP0MAUY2\MC900071199[1].wmf"/>
          <p:cNvPicPr>
            <a:picLocks noChangeAspect="1" noChangeArrowheads="1"/>
          </p:cNvPicPr>
          <p:nvPr/>
        </p:nvPicPr>
        <p:blipFill>
          <a:blip r:embed="rId3" cstate="print"/>
          <a:srcRect/>
          <a:stretch>
            <a:fillRect/>
          </a:stretch>
        </p:blipFill>
        <p:spPr bwMode="auto">
          <a:xfrm>
            <a:off x="9068554" y="4953001"/>
            <a:ext cx="1599446" cy="1488541"/>
          </a:xfrm>
          <a:prstGeom prst="rect">
            <a:avLst/>
          </a:prstGeom>
          <a:noFill/>
        </p:spPr>
      </p:pic>
      <p:grpSp>
        <p:nvGrpSpPr>
          <p:cNvPr id="2" name="Group 18"/>
          <p:cNvGrpSpPr>
            <a:grpSpLocks/>
          </p:cNvGrpSpPr>
          <p:nvPr/>
        </p:nvGrpSpPr>
        <p:grpSpPr bwMode="auto">
          <a:xfrm>
            <a:off x="9067800" y="1371600"/>
            <a:ext cx="2667000" cy="1676400"/>
            <a:chOff x="196" y="968"/>
            <a:chExt cx="2016" cy="1217"/>
          </a:xfrm>
        </p:grpSpPr>
        <p:pic>
          <p:nvPicPr>
            <p:cNvPr id="26" name="Picture 19"/>
            <p:cNvPicPr>
              <a:picLocks noChangeAspect="1" noChangeArrowheads="1"/>
            </p:cNvPicPr>
            <p:nvPr/>
          </p:nvPicPr>
          <p:blipFill>
            <a:blip r:embed="rId4" cstate="print"/>
            <a:srcRect/>
            <a:stretch>
              <a:fillRect/>
            </a:stretch>
          </p:blipFill>
          <p:spPr bwMode="auto">
            <a:xfrm>
              <a:off x="196" y="968"/>
              <a:ext cx="1230" cy="1217"/>
            </a:xfrm>
            <a:prstGeom prst="rect">
              <a:avLst/>
            </a:prstGeom>
            <a:noFill/>
          </p:spPr>
        </p:pic>
        <p:sp>
          <p:nvSpPr>
            <p:cNvPr id="27" name="Rectangle 20"/>
            <p:cNvSpPr>
              <a:spLocks noChangeArrowheads="1"/>
            </p:cNvSpPr>
            <p:nvPr/>
          </p:nvSpPr>
          <p:spPr bwMode="auto">
            <a:xfrm>
              <a:off x="1192" y="1255"/>
              <a:ext cx="1020" cy="380"/>
            </a:xfrm>
            <a:prstGeom prst="rect">
              <a:avLst/>
            </a:prstGeom>
            <a:noFill/>
            <a:ln w="38100" algn="ctr">
              <a:noFill/>
              <a:miter lim="800000"/>
              <a:headEnd/>
              <a:tailEnd/>
            </a:ln>
            <a:effectLst/>
          </p:spPr>
          <p:txBody>
            <a:bodyPr tIns="137160" bIns="137160" anchor="ctr">
              <a:spAutoFit/>
            </a:bodyPr>
            <a:lstStyle/>
            <a:p>
              <a:pPr algn="ctr" eaLnBrk="0" hangingPunct="0"/>
              <a:endParaRPr lang="en-US" sz="1600" b="1">
                <a:solidFill>
                  <a:schemeClr val="bg1"/>
                </a:solidFill>
                <a:latin typeface="Arial" charset="0"/>
                <a:cs typeface="Arial" charset="0"/>
              </a:endParaRPr>
            </a:p>
          </p:txBody>
        </p:sp>
      </p:grpSp>
      <p:pic>
        <p:nvPicPr>
          <p:cNvPr id="28" name="Picture 9" descr="C:\Documents and Settings\koenp\Local Settings\Temporary Internet Files\Content.IE5\OP0MAUY2\MP900443673[1].jpg"/>
          <p:cNvPicPr>
            <a:picLocks noChangeAspect="1" noChangeArrowheads="1"/>
          </p:cNvPicPr>
          <p:nvPr/>
        </p:nvPicPr>
        <p:blipFill>
          <a:blip r:embed="rId5" cstate="print"/>
          <a:srcRect/>
          <a:stretch>
            <a:fillRect/>
          </a:stretch>
        </p:blipFill>
        <p:spPr bwMode="auto">
          <a:xfrm>
            <a:off x="9220200" y="3276600"/>
            <a:ext cx="1447800" cy="1447800"/>
          </a:xfrm>
          <a:prstGeom prst="rect">
            <a:avLst/>
          </a:prstGeom>
          <a:noFill/>
        </p:spPr>
      </p:pic>
      <p:sp>
        <p:nvSpPr>
          <p:cNvPr id="29" name="Text Box 35"/>
          <p:cNvSpPr txBox="1">
            <a:spLocks noChangeArrowheads="1"/>
          </p:cNvSpPr>
          <p:nvPr/>
        </p:nvSpPr>
        <p:spPr bwMode="auto">
          <a:xfrm>
            <a:off x="1589584" y="1708149"/>
            <a:ext cx="1524000" cy="1631216"/>
          </a:xfrm>
          <a:prstGeom prst="rect">
            <a:avLst/>
          </a:prstGeom>
          <a:noFill/>
          <a:ln w="9525">
            <a:noFill/>
            <a:miter lim="800000"/>
            <a:headEnd/>
            <a:tailEnd/>
          </a:ln>
          <a:effectLst/>
        </p:spPr>
        <p:txBody>
          <a:bodyPr wrap="square">
            <a:spAutoFit/>
          </a:bodyPr>
          <a:lstStyle/>
          <a:p>
            <a:r>
              <a:rPr lang="en-US" sz="2000" i="1" dirty="0">
                <a:solidFill>
                  <a:srgbClr val="3E003E"/>
                </a:solidFill>
              </a:rPr>
              <a:t>Marketing     </a:t>
            </a:r>
          </a:p>
          <a:p>
            <a:endParaRPr lang="en-US" sz="2000" i="1" dirty="0">
              <a:solidFill>
                <a:srgbClr val="3E003E"/>
              </a:solidFill>
            </a:endParaRPr>
          </a:p>
          <a:p>
            <a:r>
              <a:rPr lang="en-US" sz="2000" i="1" dirty="0">
                <a:solidFill>
                  <a:srgbClr val="3E003E"/>
                </a:solidFill>
              </a:rPr>
              <a:t>builds </a:t>
            </a:r>
          </a:p>
          <a:p>
            <a:endParaRPr lang="en-US" sz="2000" i="1" dirty="0">
              <a:solidFill>
                <a:srgbClr val="3E003E"/>
              </a:solidFill>
            </a:endParaRPr>
          </a:p>
          <a:p>
            <a:r>
              <a:rPr lang="en-US" sz="2000" i="1" dirty="0">
                <a:solidFill>
                  <a:srgbClr val="3E003E"/>
                </a:solidFill>
              </a:rPr>
              <a:t>Attitudes </a:t>
            </a:r>
          </a:p>
        </p:txBody>
      </p:sp>
      <p:sp>
        <p:nvSpPr>
          <p:cNvPr id="30" name="Text Box 35"/>
          <p:cNvSpPr txBox="1">
            <a:spLocks noChangeArrowheads="1"/>
          </p:cNvSpPr>
          <p:nvPr/>
        </p:nvSpPr>
        <p:spPr bwMode="auto">
          <a:xfrm>
            <a:off x="1576889" y="4700401"/>
            <a:ext cx="1905000" cy="1015663"/>
          </a:xfrm>
          <a:prstGeom prst="rect">
            <a:avLst/>
          </a:prstGeom>
          <a:noFill/>
          <a:ln w="9525">
            <a:noFill/>
            <a:miter lim="800000"/>
            <a:headEnd/>
            <a:tailEnd/>
          </a:ln>
          <a:effectLst/>
        </p:spPr>
        <p:txBody>
          <a:bodyPr wrap="square">
            <a:spAutoFit/>
          </a:bodyPr>
          <a:lstStyle/>
          <a:p>
            <a:r>
              <a:rPr lang="en-US" sz="2000" i="1" dirty="0">
                <a:solidFill>
                  <a:srgbClr val="3E003E"/>
                </a:solidFill>
              </a:rPr>
              <a:t>which convert </a:t>
            </a:r>
          </a:p>
          <a:p>
            <a:endParaRPr lang="en-US" sz="2000" i="1" dirty="0">
              <a:solidFill>
                <a:srgbClr val="3E003E"/>
              </a:solidFill>
            </a:endParaRPr>
          </a:p>
          <a:p>
            <a:r>
              <a:rPr lang="en-US" sz="2000" i="1" dirty="0">
                <a:solidFill>
                  <a:srgbClr val="3E003E"/>
                </a:solidFill>
              </a:rPr>
              <a:t>to </a:t>
            </a:r>
            <a:r>
              <a:rPr lang="tr-TR" sz="2000" i="1" dirty="0">
                <a:solidFill>
                  <a:srgbClr val="3E003E"/>
                </a:solidFill>
              </a:rPr>
              <a:t>B</a:t>
            </a:r>
            <a:r>
              <a:rPr lang="en-US" sz="2000" i="1" dirty="0">
                <a:solidFill>
                  <a:srgbClr val="3E003E"/>
                </a:solidFill>
              </a:rPr>
              <a:t>rand </a:t>
            </a:r>
            <a:r>
              <a:rPr lang="tr-TR" sz="2000" i="1" dirty="0">
                <a:solidFill>
                  <a:srgbClr val="3E003E"/>
                </a:solidFill>
              </a:rPr>
              <a:t>S</a:t>
            </a:r>
            <a:r>
              <a:rPr lang="en-US" sz="2000" i="1" dirty="0">
                <a:solidFill>
                  <a:srgbClr val="3E003E"/>
                </a:solidFill>
              </a:rPr>
              <a:t>ales </a:t>
            </a:r>
          </a:p>
        </p:txBody>
      </p:sp>
      <p:sp>
        <p:nvSpPr>
          <p:cNvPr id="3" name="Foliennummernplatzhalter 2"/>
          <p:cNvSpPr>
            <a:spLocks noGrp="1"/>
          </p:cNvSpPr>
          <p:nvPr>
            <p:ph type="sldNum" sz="quarter" idx="12"/>
          </p:nvPr>
        </p:nvSpPr>
        <p:spPr/>
        <p:txBody>
          <a:bodyPr/>
          <a:lstStyle/>
          <a:p>
            <a:fld id="{BA81AC22-54BF-4EA5-97B0-65F0E67CB3B8}" type="slidenum">
              <a:rPr lang="de-DE" smtClean="0"/>
              <a:pPr/>
              <a:t>19</a:t>
            </a:fld>
            <a:endParaRPr lang="de-DE"/>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Metric Pitfalls (from Marketing Leadership Council) </a:t>
            </a:r>
            <a:endParaRPr lang="en-GB" sz="2800" dirty="0"/>
          </a:p>
        </p:txBody>
      </p:sp>
      <p:sp>
        <p:nvSpPr>
          <p:cNvPr id="3" name="Content Placeholder 2"/>
          <p:cNvSpPr>
            <a:spLocks noGrp="1"/>
          </p:cNvSpPr>
          <p:nvPr>
            <p:ph idx="1"/>
          </p:nvPr>
        </p:nvSpPr>
        <p:spPr>
          <a:xfrm>
            <a:off x="2135560" y="1772816"/>
            <a:ext cx="8136904" cy="4114800"/>
          </a:xfrm>
        </p:spPr>
        <p:txBody>
          <a:bodyPr>
            <a:noAutofit/>
          </a:bodyPr>
          <a:lstStyle/>
          <a:p>
            <a:pPr>
              <a:lnSpc>
                <a:spcPct val="120000"/>
              </a:lnSpc>
              <a:spcBef>
                <a:spcPts val="600"/>
              </a:spcBef>
              <a:spcAft>
                <a:spcPts val="600"/>
              </a:spcAft>
              <a:buAutoNum type="arabicParenR"/>
            </a:pPr>
            <a:r>
              <a:rPr lang="en-US" sz="2400" dirty="0"/>
              <a:t> Tracking measures that only marketing cares about</a:t>
            </a:r>
          </a:p>
          <a:p>
            <a:pPr>
              <a:lnSpc>
                <a:spcPct val="120000"/>
              </a:lnSpc>
              <a:spcBef>
                <a:spcPts val="600"/>
              </a:spcBef>
              <a:spcAft>
                <a:spcPts val="600"/>
              </a:spcAft>
              <a:buAutoNum type="arabicParenR"/>
            </a:pPr>
            <a:endParaRPr lang="en-US" dirty="0"/>
          </a:p>
          <a:p>
            <a:pPr>
              <a:lnSpc>
                <a:spcPct val="100000"/>
              </a:lnSpc>
              <a:spcAft>
                <a:spcPts val="600"/>
              </a:spcAft>
              <a:buAutoNum type="arabicParenR"/>
            </a:pPr>
            <a:r>
              <a:rPr lang="en-US" sz="2400" dirty="0"/>
              <a:t> Collecting as many metrics as possible</a:t>
            </a:r>
          </a:p>
          <a:p>
            <a:pPr>
              <a:lnSpc>
                <a:spcPct val="100000"/>
              </a:lnSpc>
              <a:spcAft>
                <a:spcPts val="600"/>
              </a:spcAft>
              <a:buAutoNum type="arabicParenR"/>
            </a:pPr>
            <a:endParaRPr lang="en-US" sz="2400" dirty="0"/>
          </a:p>
          <a:p>
            <a:pPr>
              <a:lnSpc>
                <a:spcPct val="100000"/>
              </a:lnSpc>
              <a:spcAft>
                <a:spcPts val="600"/>
              </a:spcAft>
              <a:buAutoNum type="arabicParenR"/>
            </a:pPr>
            <a:r>
              <a:rPr lang="en-US" sz="2400" dirty="0"/>
              <a:t> Displaying metrics in a non-user friendly format</a:t>
            </a:r>
          </a:p>
          <a:p>
            <a:pPr>
              <a:lnSpc>
                <a:spcPct val="100000"/>
              </a:lnSpc>
              <a:spcAft>
                <a:spcPts val="600"/>
              </a:spcAft>
              <a:buAutoNum type="arabicParenR"/>
            </a:pPr>
            <a:endParaRPr lang="en-US" sz="2400" dirty="0"/>
          </a:p>
          <a:p>
            <a:pPr>
              <a:lnSpc>
                <a:spcPct val="100000"/>
              </a:lnSpc>
              <a:spcAft>
                <a:spcPts val="600"/>
              </a:spcAft>
              <a:buAutoNum type="arabicParenR"/>
            </a:pPr>
            <a:r>
              <a:rPr lang="en-US" sz="2400" dirty="0"/>
              <a:t> Presenting interesting data without clear next steps</a:t>
            </a:r>
            <a:endParaRPr lang="en-GB" sz="2400" dirty="0"/>
          </a:p>
        </p:txBody>
      </p:sp>
      <p:sp>
        <p:nvSpPr>
          <p:cNvPr id="4" name="Foliennummernplatzhalter 3"/>
          <p:cNvSpPr>
            <a:spLocks noGrp="1"/>
          </p:cNvSpPr>
          <p:nvPr>
            <p:ph type="sldNum" sz="quarter" idx="12"/>
          </p:nvPr>
        </p:nvSpPr>
        <p:spPr/>
        <p:txBody>
          <a:bodyPr/>
          <a:lstStyle/>
          <a:p>
            <a:fld id="{59CAFC46-67D6-4F7B-A033-07EE852EB065}" type="slidenum">
              <a:rPr lang="de-DE" smtClean="0"/>
              <a:pPr/>
              <a:t>20</a:t>
            </a:fld>
            <a:endParaRPr lang="de-DE"/>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Measuring the Wrong Drivers:</a:t>
            </a:r>
            <a:endParaRPr lang="en-GB" sz="2800" dirty="0"/>
          </a:p>
        </p:txBody>
      </p:sp>
      <p:graphicFrame>
        <p:nvGraphicFramePr>
          <p:cNvPr id="4" name="Content Placeholder 3"/>
          <p:cNvGraphicFramePr>
            <a:graphicFrameLocks noGrp="1"/>
          </p:cNvGraphicFramePr>
          <p:nvPr>
            <p:ph idx="1"/>
          </p:nvPr>
        </p:nvGraphicFramePr>
        <p:xfrm>
          <a:off x="2063553" y="2132856"/>
          <a:ext cx="8060433" cy="2736306"/>
        </p:xfrm>
        <a:graphic>
          <a:graphicData uri="http://schemas.openxmlformats.org/drawingml/2006/table">
            <a:tbl>
              <a:tblPr firstRow="1" bandRow="1">
                <a:tableStyleId>{5C22544A-7EE6-4342-B048-85BDC9FD1C3A}</a:tableStyleId>
              </a:tblPr>
              <a:tblGrid>
                <a:gridCol w="2686811">
                  <a:extLst>
                    <a:ext uri="{9D8B030D-6E8A-4147-A177-3AD203B41FA5}">
                      <a16:colId xmlns:a16="http://schemas.microsoft.com/office/drawing/2014/main" val="20000"/>
                    </a:ext>
                  </a:extLst>
                </a:gridCol>
                <a:gridCol w="2686811">
                  <a:extLst>
                    <a:ext uri="{9D8B030D-6E8A-4147-A177-3AD203B41FA5}">
                      <a16:colId xmlns:a16="http://schemas.microsoft.com/office/drawing/2014/main" val="20001"/>
                    </a:ext>
                  </a:extLst>
                </a:gridCol>
                <a:gridCol w="2686811">
                  <a:extLst>
                    <a:ext uri="{9D8B030D-6E8A-4147-A177-3AD203B41FA5}">
                      <a16:colId xmlns:a16="http://schemas.microsoft.com/office/drawing/2014/main" val="20002"/>
                    </a:ext>
                  </a:extLst>
                </a:gridCol>
              </a:tblGrid>
              <a:tr h="456051">
                <a:tc>
                  <a:txBody>
                    <a:bodyPr/>
                    <a:lstStyle/>
                    <a:p>
                      <a:r>
                        <a:rPr lang="en-US" dirty="0"/>
                        <a:t>Company</a:t>
                      </a:r>
                      <a:endParaRPr lang="en-GB" dirty="0"/>
                    </a:p>
                  </a:txBody>
                  <a:tcPr/>
                </a:tc>
                <a:tc>
                  <a:txBody>
                    <a:bodyPr/>
                    <a:lstStyle/>
                    <a:p>
                      <a:r>
                        <a:rPr lang="en-US" dirty="0"/>
                        <a:t>Measured</a:t>
                      </a:r>
                      <a:endParaRPr lang="en-GB" dirty="0"/>
                    </a:p>
                  </a:txBody>
                  <a:tcPr/>
                </a:tc>
                <a:tc>
                  <a:txBody>
                    <a:bodyPr/>
                    <a:lstStyle/>
                    <a:p>
                      <a:r>
                        <a:rPr lang="en-US" dirty="0"/>
                        <a:t>Customers</a:t>
                      </a:r>
                      <a:r>
                        <a:rPr lang="en-US" baseline="0" dirty="0"/>
                        <a:t> wanted</a:t>
                      </a:r>
                      <a:endParaRPr lang="en-GB" dirty="0"/>
                    </a:p>
                  </a:txBody>
                  <a:tcPr/>
                </a:tc>
                <a:extLst>
                  <a:ext uri="{0D108BD9-81ED-4DB2-BD59-A6C34878D82A}">
                    <a16:rowId xmlns:a16="http://schemas.microsoft.com/office/drawing/2014/main" val="10000"/>
                  </a:ext>
                </a:extLst>
              </a:tr>
              <a:tr h="456051">
                <a:tc>
                  <a:txBody>
                    <a:bodyPr/>
                    <a:lstStyle/>
                    <a:p>
                      <a:r>
                        <a:rPr lang="en-US" dirty="0"/>
                        <a:t>Continental Airlines</a:t>
                      </a:r>
                      <a:endParaRPr lang="en-GB" dirty="0"/>
                    </a:p>
                  </a:txBody>
                  <a:tcPr/>
                </a:tc>
                <a:tc>
                  <a:txBody>
                    <a:bodyPr/>
                    <a:lstStyle/>
                    <a:p>
                      <a:r>
                        <a:rPr lang="en-US" dirty="0"/>
                        <a:t>On-time</a:t>
                      </a:r>
                      <a:r>
                        <a:rPr lang="en-US" baseline="0" dirty="0"/>
                        <a:t> departure</a:t>
                      </a:r>
                      <a:endParaRPr lang="en-GB" dirty="0"/>
                    </a:p>
                  </a:txBody>
                  <a:tcPr/>
                </a:tc>
                <a:tc>
                  <a:txBody>
                    <a:bodyPr/>
                    <a:lstStyle/>
                    <a:p>
                      <a:r>
                        <a:rPr lang="en-US" dirty="0"/>
                        <a:t>On-time arrival</a:t>
                      </a:r>
                      <a:endParaRPr lang="en-GB" dirty="0"/>
                    </a:p>
                  </a:txBody>
                  <a:tcPr/>
                </a:tc>
                <a:extLst>
                  <a:ext uri="{0D108BD9-81ED-4DB2-BD59-A6C34878D82A}">
                    <a16:rowId xmlns:a16="http://schemas.microsoft.com/office/drawing/2014/main" val="10001"/>
                  </a:ext>
                </a:extLst>
              </a:tr>
              <a:tr h="456051">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2"/>
                  </a:ext>
                </a:extLst>
              </a:tr>
              <a:tr h="456051">
                <a:tc>
                  <a:txBody>
                    <a:bodyPr/>
                    <a:lstStyle/>
                    <a:p>
                      <a:endParaRPr lang="en-GB" dirty="0"/>
                    </a:p>
                  </a:txBody>
                  <a:tcPr/>
                </a:tc>
                <a:tc>
                  <a:txBody>
                    <a:bodyPr/>
                    <a:lstStyle/>
                    <a:p>
                      <a:r>
                        <a:rPr lang="en-US" dirty="0"/>
                        <a:t>Selection of Beans</a:t>
                      </a:r>
                      <a:endParaRPr lang="en-GB" dirty="0"/>
                    </a:p>
                  </a:txBody>
                  <a:tcPr/>
                </a:tc>
                <a:tc>
                  <a:txBody>
                    <a:bodyPr/>
                    <a:lstStyle/>
                    <a:p>
                      <a:r>
                        <a:rPr lang="en-US" dirty="0"/>
                        <a:t>Clean</a:t>
                      </a:r>
                      <a:r>
                        <a:rPr lang="en-US" baseline="0" dirty="0"/>
                        <a:t> Store</a:t>
                      </a:r>
                      <a:endParaRPr lang="en-GB" dirty="0"/>
                    </a:p>
                  </a:txBody>
                  <a:tcPr/>
                </a:tc>
                <a:extLst>
                  <a:ext uri="{0D108BD9-81ED-4DB2-BD59-A6C34878D82A}">
                    <a16:rowId xmlns:a16="http://schemas.microsoft.com/office/drawing/2014/main" val="10003"/>
                  </a:ext>
                </a:extLst>
              </a:tr>
              <a:tr h="456051">
                <a:tc>
                  <a:txBody>
                    <a:bodyPr/>
                    <a:lstStyle/>
                    <a:p>
                      <a:endParaRPr lang="en-GB" dirty="0"/>
                    </a:p>
                  </a:txBody>
                  <a:tcPr/>
                </a:tc>
                <a:tc>
                  <a:txBody>
                    <a:bodyPr/>
                    <a:lstStyle/>
                    <a:p>
                      <a:r>
                        <a:rPr lang="en-US" dirty="0"/>
                        <a:t>New beverages</a:t>
                      </a:r>
                    </a:p>
                  </a:txBody>
                  <a:tcPr/>
                </a:tc>
                <a:tc>
                  <a:txBody>
                    <a:bodyPr/>
                    <a:lstStyle/>
                    <a:p>
                      <a:r>
                        <a:rPr lang="en-US" dirty="0"/>
                        <a:t>Friendly</a:t>
                      </a:r>
                      <a:r>
                        <a:rPr lang="en-US" baseline="0" dirty="0"/>
                        <a:t> Staff</a:t>
                      </a:r>
                      <a:endParaRPr lang="en-GB" dirty="0"/>
                    </a:p>
                  </a:txBody>
                  <a:tcPr/>
                </a:tc>
                <a:extLst>
                  <a:ext uri="{0D108BD9-81ED-4DB2-BD59-A6C34878D82A}">
                    <a16:rowId xmlns:a16="http://schemas.microsoft.com/office/drawing/2014/main" val="10004"/>
                  </a:ext>
                </a:extLst>
              </a:tr>
              <a:tr h="456051">
                <a:tc>
                  <a:txBody>
                    <a:bodyPr/>
                    <a:lstStyle/>
                    <a:p>
                      <a:endParaRPr lang="en-GB" dirty="0"/>
                    </a:p>
                  </a:txBody>
                  <a:tcPr/>
                </a:tc>
                <a:tc>
                  <a:txBody>
                    <a:bodyPr/>
                    <a:lstStyle/>
                    <a:p>
                      <a:r>
                        <a:rPr lang="en-US" dirty="0"/>
                        <a:t>High Quality</a:t>
                      </a:r>
                      <a:r>
                        <a:rPr lang="en-US" baseline="0" dirty="0"/>
                        <a:t> Tea</a:t>
                      </a:r>
                      <a:endParaRPr lang="en-GB" dirty="0"/>
                    </a:p>
                  </a:txBody>
                  <a:tcPr/>
                </a:tc>
                <a:tc>
                  <a:txBody>
                    <a:bodyPr/>
                    <a:lstStyle/>
                    <a:p>
                      <a:r>
                        <a:rPr lang="en-US" dirty="0"/>
                        <a:t>Fast service</a:t>
                      </a:r>
                      <a:endParaRPr lang="en-GB" dirty="0"/>
                    </a:p>
                  </a:txBody>
                  <a:tcPr/>
                </a:tc>
                <a:extLst>
                  <a:ext uri="{0D108BD9-81ED-4DB2-BD59-A6C34878D82A}">
                    <a16:rowId xmlns:a16="http://schemas.microsoft.com/office/drawing/2014/main" val="10005"/>
                  </a:ext>
                </a:extLst>
              </a:tr>
            </a:tbl>
          </a:graphicData>
        </a:graphic>
      </p:graphicFrame>
      <p:sp>
        <p:nvSpPr>
          <p:cNvPr id="6" name="Foliennummernplatzhalter 5"/>
          <p:cNvSpPr>
            <a:spLocks noGrp="1"/>
          </p:cNvSpPr>
          <p:nvPr>
            <p:ph type="sldNum" sz="quarter" idx="12"/>
          </p:nvPr>
        </p:nvSpPr>
        <p:spPr/>
        <p:txBody>
          <a:bodyPr/>
          <a:lstStyle/>
          <a:p>
            <a:fld id="{59CAFC46-67D6-4F7B-A033-07EE852EB065}" type="slidenum">
              <a:rPr lang="de-DE" smtClean="0"/>
              <a:pPr/>
              <a:t>21</a:t>
            </a:fld>
            <a:endParaRPr lang="de-DE"/>
          </a:p>
        </p:txBody>
      </p:sp>
      <p:pic>
        <p:nvPicPr>
          <p:cNvPr id="5" name="Picture 5" descr="starbucks"/>
          <p:cNvPicPr>
            <a:picLocks noChangeAspect="1" noChangeArrowheads="1"/>
          </p:cNvPicPr>
          <p:nvPr/>
        </p:nvPicPr>
        <p:blipFill>
          <a:blip r:embed="rId3" cstate="print"/>
          <a:srcRect/>
          <a:stretch>
            <a:fillRect/>
          </a:stretch>
        </p:blipFill>
        <p:spPr bwMode="auto">
          <a:xfrm>
            <a:off x="2999657" y="3284984"/>
            <a:ext cx="1033463" cy="103505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The KPI Wheel of Metric selection (My book Ch. 7)</a:t>
            </a:r>
          </a:p>
        </p:txBody>
      </p:sp>
      <p:sp>
        <p:nvSpPr>
          <p:cNvPr id="3" name="Content Placeholder 2"/>
          <p:cNvSpPr>
            <a:spLocks noGrp="1"/>
          </p:cNvSpPr>
          <p:nvPr>
            <p:ph idx="1"/>
          </p:nvPr>
        </p:nvSpPr>
        <p:spPr/>
        <p:txBody>
          <a:bodyPr>
            <a:normAutofit/>
          </a:bodyPr>
          <a:lstStyle/>
          <a:p>
            <a:r>
              <a:rPr lang="en-US" dirty="0"/>
              <a:t>WHAT business question would that metric answer?</a:t>
            </a:r>
          </a:p>
          <a:p>
            <a:endParaRPr lang="en-US" dirty="0"/>
          </a:p>
          <a:p>
            <a:r>
              <a:rPr lang="en-US" dirty="0"/>
              <a:t>WHO will use it to make decisions and take action?</a:t>
            </a:r>
          </a:p>
          <a:p>
            <a:endParaRPr lang="en-US" dirty="0"/>
          </a:p>
          <a:p>
            <a:r>
              <a:rPr lang="en-US" dirty="0"/>
              <a:t>HOW Important is it compared to other metrics?</a:t>
            </a:r>
          </a:p>
          <a:p>
            <a:endParaRPr lang="en-US" dirty="0"/>
          </a:p>
          <a:p>
            <a:r>
              <a:rPr lang="en-US" dirty="0"/>
              <a:t>WHERE will the supporting data come from?</a:t>
            </a:r>
          </a:p>
        </p:txBody>
      </p:sp>
      <p:sp>
        <p:nvSpPr>
          <p:cNvPr id="4" name="Slide Number Placeholder 3"/>
          <p:cNvSpPr>
            <a:spLocks noGrp="1"/>
          </p:cNvSpPr>
          <p:nvPr>
            <p:ph type="sldNum" sz="quarter" idx="12"/>
          </p:nvPr>
        </p:nvSpPr>
        <p:spPr/>
        <p:txBody>
          <a:bodyPr/>
          <a:lstStyle/>
          <a:p>
            <a:fld id="{59CAFC46-67D6-4F7B-A033-07EE852EB065}" type="slidenum">
              <a:rPr lang="de-DE" smtClean="0"/>
              <a:pPr/>
              <a:t>22</a:t>
            </a:fld>
            <a:endParaRPr lang="de-DE"/>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marL="609600" indent="-609600"/>
            <a:r>
              <a:rPr lang="en-US" sz="2800" dirty="0"/>
              <a:t>First four Rules to drop a candidate metric</a:t>
            </a:r>
          </a:p>
        </p:txBody>
      </p:sp>
      <p:sp>
        <p:nvSpPr>
          <p:cNvPr id="7171" name="Rectangle 3"/>
          <p:cNvSpPr>
            <a:spLocks noGrp="1" noChangeArrowheads="1"/>
          </p:cNvSpPr>
          <p:nvPr>
            <p:ph idx="1"/>
          </p:nvPr>
        </p:nvSpPr>
        <p:spPr>
          <a:xfrm>
            <a:off x="2250504" y="1916833"/>
            <a:ext cx="7517904" cy="4525963"/>
          </a:xfrm>
        </p:spPr>
        <p:txBody>
          <a:bodyPr/>
          <a:lstStyle/>
          <a:p>
            <a:pPr marL="609600" indent="-609600">
              <a:lnSpc>
                <a:spcPct val="100000"/>
              </a:lnSpc>
              <a:spcBef>
                <a:spcPts val="600"/>
              </a:spcBef>
              <a:spcAft>
                <a:spcPts val="600"/>
              </a:spcAft>
              <a:buFontTx/>
              <a:buAutoNum type="arabicParenR"/>
            </a:pPr>
            <a:r>
              <a:rPr lang="en-US" sz="2400" dirty="0"/>
              <a:t>Does the metric rarely change?</a:t>
            </a:r>
          </a:p>
          <a:p>
            <a:pPr marL="609600" indent="-609600">
              <a:lnSpc>
                <a:spcPct val="100000"/>
              </a:lnSpc>
              <a:spcBef>
                <a:spcPts val="600"/>
              </a:spcBef>
              <a:spcAft>
                <a:spcPts val="600"/>
              </a:spcAft>
              <a:buFontTx/>
              <a:buAutoNum type="arabicParenR"/>
            </a:pPr>
            <a:r>
              <a:rPr lang="en-US" sz="2400" dirty="0"/>
              <a:t>Is it too volatile to be reliable?</a:t>
            </a:r>
          </a:p>
          <a:p>
            <a:pPr marL="609600" indent="-609600">
              <a:lnSpc>
                <a:spcPct val="100000"/>
              </a:lnSpc>
              <a:spcBef>
                <a:spcPts val="600"/>
              </a:spcBef>
              <a:spcAft>
                <a:spcPts val="600"/>
              </a:spcAft>
              <a:buFontTx/>
              <a:buAutoNum type="arabicParenR"/>
            </a:pPr>
            <a:r>
              <a:rPr lang="en-US" sz="2400" dirty="0"/>
              <a:t>Does it add little to existing metrics?</a:t>
            </a:r>
          </a:p>
          <a:p>
            <a:pPr marL="609600" indent="-609600">
              <a:lnSpc>
                <a:spcPct val="100000"/>
              </a:lnSpc>
              <a:spcBef>
                <a:spcPts val="600"/>
              </a:spcBef>
              <a:spcAft>
                <a:spcPts val="600"/>
              </a:spcAft>
              <a:buFontTx/>
              <a:buAutoNum type="arabicParenR"/>
            </a:pPr>
            <a:r>
              <a:rPr lang="en-US" sz="2400" dirty="0"/>
              <a:t>Is it a (</a:t>
            </a:r>
            <a:r>
              <a:rPr lang="en-US" sz="2400" dirty="0" err="1"/>
              <a:t>dis</a:t>
            </a:r>
            <a:r>
              <a:rPr lang="en-US" sz="2400" dirty="0"/>
              <a:t>-) aggregate existing metric?</a:t>
            </a:r>
          </a:p>
          <a:p>
            <a:pPr marL="609600" indent="-609600">
              <a:buFontTx/>
              <a:buAutoNum type="arabicParenR"/>
            </a:pPr>
            <a:endParaRPr lang="en-US" sz="2000" dirty="0"/>
          </a:p>
          <a:p>
            <a:pPr marL="609600" indent="-609600">
              <a:buNone/>
            </a:pPr>
            <a:endParaRPr lang="en-US" sz="2000" dirty="0"/>
          </a:p>
          <a:p>
            <a:pPr marL="609600" indent="19050">
              <a:buNone/>
            </a:pPr>
            <a:r>
              <a:rPr lang="en-US" dirty="0"/>
              <a:t>Ambler, Tim, </a:t>
            </a:r>
            <a:r>
              <a:rPr lang="en-US" i="1" dirty="0"/>
              <a:t>Marketing and the Bottom Line</a:t>
            </a:r>
            <a:r>
              <a:rPr lang="en-US" dirty="0"/>
              <a:t>, 2001.</a:t>
            </a:r>
          </a:p>
        </p:txBody>
      </p:sp>
      <p:sp>
        <p:nvSpPr>
          <p:cNvPr id="4" name="Foliennummernplatzhalter 3"/>
          <p:cNvSpPr>
            <a:spLocks noGrp="1"/>
          </p:cNvSpPr>
          <p:nvPr>
            <p:ph type="sldNum" sz="quarter" idx="12"/>
          </p:nvPr>
        </p:nvSpPr>
        <p:spPr/>
        <p:txBody>
          <a:bodyPr/>
          <a:lstStyle/>
          <a:p>
            <a:fld id="{59CAFC46-67D6-4F7B-A033-07EE852EB065}" type="slidenum">
              <a:rPr lang="de-DE" smtClean="0"/>
              <a:pPr/>
              <a:t>23</a:t>
            </a:fld>
            <a:endParaRPr lang="de-D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803400" y="476672"/>
            <a:ext cx="8469064" cy="936104"/>
          </a:xfrm>
        </p:spPr>
        <p:txBody>
          <a:bodyPr>
            <a:normAutofit/>
          </a:bodyPr>
          <a:lstStyle/>
          <a:p>
            <a:r>
              <a:rPr lang="en-US" sz="2800" dirty="0"/>
              <a:t>Next 4 rules apply especially to brand metrics:</a:t>
            </a:r>
          </a:p>
        </p:txBody>
      </p:sp>
      <p:sp>
        <p:nvSpPr>
          <p:cNvPr id="15363" name="Rectangle 3"/>
          <p:cNvSpPr>
            <a:spLocks noGrp="1" noChangeArrowheads="1"/>
          </p:cNvSpPr>
          <p:nvPr>
            <p:ph idx="1"/>
          </p:nvPr>
        </p:nvSpPr>
        <p:spPr>
          <a:xfrm>
            <a:off x="2279576" y="1981200"/>
            <a:ext cx="7772400" cy="4114800"/>
          </a:xfrm>
        </p:spPr>
        <p:txBody>
          <a:bodyPr/>
          <a:lstStyle/>
          <a:p>
            <a:pPr>
              <a:lnSpc>
                <a:spcPct val="100000"/>
              </a:lnSpc>
              <a:spcBef>
                <a:spcPts val="0"/>
              </a:spcBef>
              <a:buNone/>
            </a:pPr>
            <a:r>
              <a:rPr lang="en-US" sz="2400" dirty="0"/>
              <a:t>1) </a:t>
            </a:r>
            <a:r>
              <a:rPr lang="en-US" dirty="0"/>
              <a:t>Are the metrics very similar (convergent)? </a:t>
            </a:r>
          </a:p>
          <a:p>
            <a:pPr>
              <a:lnSpc>
                <a:spcPct val="100000"/>
              </a:lnSpc>
              <a:spcBef>
                <a:spcPts val="0"/>
              </a:spcBef>
              <a:spcAft>
                <a:spcPts val="600"/>
              </a:spcAft>
              <a:buNone/>
            </a:pPr>
            <a:r>
              <a:rPr lang="en-US" dirty="0"/>
              <a:t> 	e.g. perceptions &amp; attitudes, choice &amp; intention</a:t>
            </a:r>
          </a:p>
          <a:p>
            <a:pPr>
              <a:lnSpc>
                <a:spcPct val="100000"/>
              </a:lnSpc>
              <a:spcBef>
                <a:spcPts val="600"/>
              </a:spcBef>
              <a:spcAft>
                <a:spcPts val="600"/>
              </a:spcAft>
              <a:buNone/>
            </a:pPr>
            <a:r>
              <a:rPr lang="en-US" dirty="0"/>
              <a:t>2) Do we have the necessary data?</a:t>
            </a:r>
          </a:p>
          <a:p>
            <a:pPr>
              <a:lnSpc>
                <a:spcPct val="100000"/>
              </a:lnSpc>
              <a:spcBef>
                <a:spcPts val="600"/>
              </a:spcBef>
              <a:spcAft>
                <a:spcPts val="600"/>
              </a:spcAft>
              <a:buNone/>
            </a:pPr>
            <a:r>
              <a:rPr lang="en-US" dirty="0"/>
              <a:t>3) Do metrics cover main customer levels?</a:t>
            </a:r>
          </a:p>
          <a:p>
            <a:pPr>
              <a:lnSpc>
                <a:spcPct val="100000"/>
              </a:lnSpc>
              <a:spcBef>
                <a:spcPts val="600"/>
              </a:spcBef>
              <a:spcAft>
                <a:spcPts val="600"/>
              </a:spcAft>
              <a:buNone/>
            </a:pPr>
            <a:r>
              <a:rPr lang="en-US" dirty="0"/>
              <a:t>4) Are metrics leading indicator of $ results? </a:t>
            </a:r>
          </a:p>
          <a:p>
            <a:pPr>
              <a:lnSpc>
                <a:spcPct val="100000"/>
              </a:lnSpc>
              <a:spcBef>
                <a:spcPts val="600"/>
              </a:spcBef>
              <a:spcAft>
                <a:spcPts val="600"/>
              </a:spcAft>
              <a:buNone/>
            </a:pPr>
            <a:r>
              <a:rPr lang="en-US" dirty="0"/>
              <a:t> 	which metrics predict trouble (and success) ?</a:t>
            </a:r>
          </a:p>
          <a:p>
            <a:pPr>
              <a:lnSpc>
                <a:spcPct val="90000"/>
              </a:lnSpc>
              <a:buFontTx/>
              <a:buNone/>
            </a:pPr>
            <a:endParaRPr lang="en-US" dirty="0"/>
          </a:p>
        </p:txBody>
      </p:sp>
      <p:sp>
        <p:nvSpPr>
          <p:cNvPr id="4" name="Foliennummernplatzhalter 3"/>
          <p:cNvSpPr>
            <a:spLocks noGrp="1"/>
          </p:cNvSpPr>
          <p:nvPr>
            <p:ph type="sldNum" sz="quarter" idx="12"/>
          </p:nvPr>
        </p:nvSpPr>
        <p:spPr/>
        <p:txBody>
          <a:bodyPr/>
          <a:lstStyle/>
          <a:p>
            <a:fld id="{59CAFC46-67D6-4F7B-A033-07EE852EB065}" type="slidenum">
              <a:rPr lang="de-DE" smtClean="0"/>
              <a:pPr/>
              <a:t>24</a:t>
            </a:fld>
            <a:endParaRPr lang="de-D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40000"/>
              </a:lnSpc>
            </a:pPr>
            <a:r>
              <a:rPr lang="en-US" sz="3200" dirty="0"/>
              <a:t>Pauwels’ criteria to evaluate a metric</a:t>
            </a:r>
          </a:p>
        </p:txBody>
      </p:sp>
      <p:sp>
        <p:nvSpPr>
          <p:cNvPr id="3" name="Content Placeholder 2"/>
          <p:cNvSpPr>
            <a:spLocks noGrp="1"/>
          </p:cNvSpPr>
          <p:nvPr>
            <p:ph idx="1"/>
          </p:nvPr>
        </p:nvSpPr>
        <p:spPr/>
        <p:txBody>
          <a:bodyPr>
            <a:normAutofit/>
          </a:bodyPr>
          <a:lstStyle/>
          <a:p>
            <a:pPr lvl="1" eaLnBrk="1" hangingPunct="1">
              <a:lnSpc>
                <a:spcPct val="140000"/>
              </a:lnSpc>
            </a:pPr>
            <a:r>
              <a:rPr lang="en-US" sz="3200" b="1" dirty="0"/>
              <a:t>Responsiveness</a:t>
            </a:r>
            <a:r>
              <a:rPr lang="en-US" sz="3200" dirty="0"/>
              <a:t> to Marketing</a:t>
            </a:r>
          </a:p>
          <a:p>
            <a:pPr lvl="1" eaLnBrk="1" hangingPunct="1">
              <a:lnSpc>
                <a:spcPct val="140000"/>
              </a:lnSpc>
            </a:pPr>
            <a:r>
              <a:rPr lang="en-US" sz="3200" b="1" dirty="0"/>
              <a:t>Conversion</a:t>
            </a:r>
            <a:r>
              <a:rPr lang="en-US" sz="3200" dirty="0"/>
              <a:t> to Sales   </a:t>
            </a:r>
          </a:p>
          <a:p>
            <a:endParaRPr lang="en-GB" sz="3200" dirty="0"/>
          </a:p>
        </p:txBody>
      </p:sp>
      <p:sp>
        <p:nvSpPr>
          <p:cNvPr id="4" name="Slide Number Placeholder 3"/>
          <p:cNvSpPr>
            <a:spLocks noGrp="1"/>
          </p:cNvSpPr>
          <p:nvPr>
            <p:ph type="sldNum" sz="quarter" idx="12"/>
          </p:nvPr>
        </p:nvSpPr>
        <p:spPr>
          <a:xfrm>
            <a:off x="8077200" y="6245225"/>
            <a:ext cx="2133600" cy="476250"/>
          </a:xfrm>
          <a:prstGeom prst="rect">
            <a:avLst/>
          </a:prstGeom>
        </p:spPr>
        <p:txBody>
          <a:bodyPr/>
          <a:lstStyle/>
          <a:p>
            <a:pPr>
              <a:defRPr/>
            </a:pPr>
            <a:fld id="{693C3990-3359-4E20-8442-39F36F3A9A47}" type="slidenum">
              <a:rPr lang="en-US" smtClean="0"/>
              <a:pPr>
                <a:defRPr/>
              </a:pPr>
              <a:t>25</a:t>
            </a:fld>
            <a:endParaRPr lang="en-US"/>
          </a:p>
        </p:txBody>
      </p:sp>
      <p:pic>
        <p:nvPicPr>
          <p:cNvPr id="5" name="Picture 3" descr="C:\Documents and Settings\koenp\Local Settings\Temporary Internet Files\Content.IE5\34UDV953\MC900056957[1].wmf"/>
          <p:cNvPicPr>
            <a:picLocks noChangeAspect="1" noChangeArrowheads="1"/>
          </p:cNvPicPr>
          <p:nvPr/>
        </p:nvPicPr>
        <p:blipFill>
          <a:blip r:embed="rId2"/>
          <a:srcRect/>
          <a:stretch>
            <a:fillRect/>
          </a:stretch>
        </p:blipFill>
        <p:spPr bwMode="auto">
          <a:xfrm>
            <a:off x="7968208" y="3140968"/>
            <a:ext cx="1815084" cy="1741018"/>
          </a:xfrm>
          <a:prstGeom prst="rect">
            <a:avLst/>
          </a:prstGeom>
          <a:noFill/>
        </p:spPr>
      </p:pic>
    </p:spTree>
    <p:extLst>
      <p:ext uri="{BB962C8B-B14F-4D97-AF65-F5344CB8AC3E}">
        <p14:creationId xmlns:p14="http://schemas.microsoft.com/office/powerpoint/2010/main" val="6176109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1) Responsiveness: can we move it?</a:t>
            </a:r>
            <a:endParaRPr lang="en-GB" sz="2800" dirty="0"/>
          </a:p>
        </p:txBody>
      </p:sp>
      <p:sp>
        <p:nvSpPr>
          <p:cNvPr id="3" name="Content Placeholder 2"/>
          <p:cNvSpPr>
            <a:spLocks noGrp="1"/>
          </p:cNvSpPr>
          <p:nvPr>
            <p:ph idx="1"/>
          </p:nvPr>
        </p:nvSpPr>
        <p:spPr/>
        <p:txBody>
          <a:bodyPr/>
          <a:lstStyle/>
          <a:p>
            <a:endParaRPr lang="en-GB" dirty="0"/>
          </a:p>
        </p:txBody>
      </p:sp>
      <p:sp>
        <p:nvSpPr>
          <p:cNvPr id="4" name="Slide Number Placeholder 3"/>
          <p:cNvSpPr>
            <a:spLocks noGrp="1"/>
          </p:cNvSpPr>
          <p:nvPr>
            <p:ph type="sldNum" sz="quarter" idx="12"/>
          </p:nvPr>
        </p:nvSpPr>
        <p:spPr>
          <a:xfrm>
            <a:off x="8077200" y="6245225"/>
            <a:ext cx="2133600" cy="476250"/>
          </a:xfrm>
          <a:prstGeom prst="rect">
            <a:avLst/>
          </a:prstGeom>
        </p:spPr>
        <p:txBody>
          <a:bodyPr/>
          <a:lstStyle/>
          <a:p>
            <a:pPr>
              <a:defRPr/>
            </a:pPr>
            <a:fld id="{693C3990-3359-4E20-8442-39F36F3A9A47}" type="slidenum">
              <a:rPr lang="en-US" smtClean="0"/>
              <a:pPr>
                <a:defRPr/>
              </a:pPr>
              <a:t>26</a:t>
            </a:fld>
            <a:endParaRPr lang="en-US"/>
          </a:p>
        </p:txBody>
      </p:sp>
      <p:pic>
        <p:nvPicPr>
          <p:cNvPr id="3074" name="Picture 2" descr="C:\Documents and Settings\koenp\Local Settings\Temporary Internet Files\Content.IE5\UIT8T16V\MC900078745[1].wmf"/>
          <p:cNvPicPr>
            <a:picLocks noChangeAspect="1" noChangeArrowheads="1"/>
          </p:cNvPicPr>
          <p:nvPr/>
        </p:nvPicPr>
        <p:blipFill>
          <a:blip r:embed="rId2"/>
          <a:srcRect/>
          <a:stretch>
            <a:fillRect/>
          </a:stretch>
        </p:blipFill>
        <p:spPr bwMode="auto">
          <a:xfrm>
            <a:off x="4125119" y="1465263"/>
            <a:ext cx="3941763" cy="3927475"/>
          </a:xfrm>
          <a:prstGeom prst="rect">
            <a:avLst/>
          </a:prstGeom>
          <a:noFill/>
        </p:spPr>
      </p:pic>
    </p:spTree>
    <p:extLst>
      <p:ext uri="{BB962C8B-B14F-4D97-AF65-F5344CB8AC3E}">
        <p14:creationId xmlns:p14="http://schemas.microsoft.com/office/powerpoint/2010/main" val="4068456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2) Conversion: does it translate into sales/profits ?</a:t>
            </a:r>
            <a:endParaRPr lang="en-GB" sz="2800" dirty="0"/>
          </a:p>
        </p:txBody>
      </p:sp>
      <p:pic>
        <p:nvPicPr>
          <p:cNvPr id="5" name="Picture 14" descr="C:\Documents and Settings\koenp\Local Settings\Temporary Internet Files\Content.IE5\B2BK35EN\MC900438479[1].jpg"/>
          <p:cNvPicPr>
            <a:picLocks noGrp="1" noChangeAspect="1" noChangeArrowheads="1"/>
          </p:cNvPicPr>
          <p:nvPr>
            <p:ph idx="1"/>
          </p:nvPr>
        </p:nvPicPr>
        <p:blipFill>
          <a:blip r:embed="rId2"/>
          <a:srcRect/>
          <a:stretch>
            <a:fillRect/>
          </a:stretch>
        </p:blipFill>
        <p:spPr bwMode="auto">
          <a:xfrm>
            <a:off x="4429969" y="1219201"/>
            <a:ext cx="3332062" cy="4906963"/>
          </a:xfrm>
          <a:prstGeom prst="rect">
            <a:avLst/>
          </a:prstGeom>
          <a:noFill/>
        </p:spPr>
      </p:pic>
      <p:sp>
        <p:nvSpPr>
          <p:cNvPr id="4" name="Slide Number Placeholder 3"/>
          <p:cNvSpPr>
            <a:spLocks noGrp="1"/>
          </p:cNvSpPr>
          <p:nvPr>
            <p:ph type="sldNum" sz="quarter" idx="12"/>
          </p:nvPr>
        </p:nvSpPr>
        <p:spPr>
          <a:xfrm>
            <a:off x="8077200" y="6245225"/>
            <a:ext cx="2133600" cy="476250"/>
          </a:xfrm>
          <a:prstGeom prst="rect">
            <a:avLst/>
          </a:prstGeom>
        </p:spPr>
        <p:txBody>
          <a:bodyPr/>
          <a:lstStyle/>
          <a:p>
            <a:pPr>
              <a:defRPr/>
            </a:pPr>
            <a:fld id="{693C3990-3359-4E20-8442-39F36F3A9A47}" type="slidenum">
              <a:rPr lang="en-US" smtClean="0"/>
              <a:pPr>
                <a:defRPr/>
              </a:pPr>
              <a:t>27</a:t>
            </a:fld>
            <a:endParaRPr lang="en-US"/>
          </a:p>
        </p:txBody>
      </p:sp>
    </p:spTree>
    <p:extLst>
      <p:ext uri="{BB962C8B-B14F-4D97-AF65-F5344CB8AC3E}">
        <p14:creationId xmlns:p14="http://schemas.microsoft.com/office/powerpoint/2010/main" val="3724450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lgn="ctr" eaLnBrk="1" hangingPunct="1"/>
            <a:r>
              <a:rPr lang="en-US" sz="3200" dirty="0"/>
              <a:t>Love Marks or Safe Bets ? </a:t>
            </a:r>
          </a:p>
        </p:txBody>
      </p:sp>
      <p:sp>
        <p:nvSpPr>
          <p:cNvPr id="37891" name="Slide Number Placeholder 5"/>
          <p:cNvSpPr>
            <a:spLocks noGrp="1"/>
          </p:cNvSpPr>
          <p:nvPr>
            <p:ph type="sldNum" sz="quarter" idx="12"/>
          </p:nvPr>
        </p:nvSpPr>
        <p:spPr>
          <a:xfrm>
            <a:off x="8077200" y="6245225"/>
            <a:ext cx="2133600" cy="476250"/>
          </a:xfrm>
          <a:prstGeom prst="rect">
            <a:avLst/>
          </a:prstGeom>
        </p:spPr>
        <p:txBody>
          <a:bodyPr/>
          <a:lstStyle/>
          <a:p>
            <a:pPr>
              <a:defRPr/>
            </a:pPr>
            <a:fld id="{93B87B18-9E03-4857-B8A8-11887BC8CCE9}" type="slidenum">
              <a:rPr lang="en-US" smtClean="0"/>
              <a:pPr>
                <a:defRPr/>
              </a:pPr>
              <a:t>28</a:t>
            </a:fld>
            <a:endParaRPr lang="en-US"/>
          </a:p>
        </p:txBody>
      </p:sp>
      <p:graphicFrame>
        <p:nvGraphicFramePr>
          <p:cNvPr id="8" name="Table 7"/>
          <p:cNvGraphicFramePr>
            <a:graphicFrameLocks noGrp="1"/>
          </p:cNvGraphicFramePr>
          <p:nvPr/>
        </p:nvGraphicFramePr>
        <p:xfrm>
          <a:off x="1981200" y="1676400"/>
          <a:ext cx="8229600" cy="4543698"/>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20000"/>
                    </a:ext>
                  </a:extLst>
                </a:gridCol>
                <a:gridCol w="2752328">
                  <a:extLst>
                    <a:ext uri="{9D8B030D-6E8A-4147-A177-3AD203B41FA5}">
                      <a16:colId xmlns:a16="http://schemas.microsoft.com/office/drawing/2014/main" val="20001"/>
                    </a:ext>
                  </a:extLst>
                </a:gridCol>
                <a:gridCol w="2962672">
                  <a:extLst>
                    <a:ext uri="{9D8B030D-6E8A-4147-A177-3AD203B41FA5}">
                      <a16:colId xmlns:a16="http://schemas.microsoft.com/office/drawing/2014/main" val="20002"/>
                    </a:ext>
                  </a:extLst>
                </a:gridCol>
              </a:tblGrid>
              <a:tr h="990600">
                <a:tc>
                  <a:txBody>
                    <a:bodyPr/>
                    <a:lstStyle/>
                    <a:p>
                      <a:endParaRPr lang="en-US" dirty="0">
                        <a:solidFill>
                          <a:srgbClr val="0070C0"/>
                        </a:solidFill>
                      </a:endParaRPr>
                    </a:p>
                  </a:txBody>
                  <a:tcPr/>
                </a:tc>
                <a:tc>
                  <a:txBody>
                    <a:bodyPr/>
                    <a:lstStyle/>
                    <a:p>
                      <a:pPr algn="ctr"/>
                      <a:r>
                        <a:rPr lang="en-US" sz="2400" dirty="0">
                          <a:solidFill>
                            <a:schemeClr val="tx1"/>
                          </a:solidFill>
                        </a:rPr>
                        <a:t>Low sales conversion </a:t>
                      </a:r>
                    </a:p>
                  </a:txBody>
                  <a:tcPr/>
                </a:tc>
                <a:tc>
                  <a:txBody>
                    <a:bodyPr/>
                    <a:lstStyle/>
                    <a:p>
                      <a:pPr algn="ctr"/>
                      <a:r>
                        <a:rPr lang="en-US" sz="2400" dirty="0">
                          <a:solidFill>
                            <a:schemeClr val="tx1"/>
                          </a:solidFill>
                        </a:rPr>
                        <a:t>High sales conversion</a:t>
                      </a:r>
                    </a:p>
                  </a:txBody>
                  <a:tcPr/>
                </a:tc>
                <a:extLst>
                  <a:ext uri="{0D108BD9-81ED-4DB2-BD59-A6C34878D82A}">
                    <a16:rowId xmlns:a16="http://schemas.microsoft.com/office/drawing/2014/main" val="10000"/>
                  </a:ext>
                </a:extLst>
              </a:tr>
              <a:tr h="1776549">
                <a:tc>
                  <a:txBody>
                    <a:bodyPr/>
                    <a:lstStyle/>
                    <a:p>
                      <a:r>
                        <a:rPr lang="en-US" sz="2400" b="1" dirty="0">
                          <a:solidFill>
                            <a:schemeClr val="tx1"/>
                          </a:solidFill>
                        </a:rPr>
                        <a:t>Low ST response</a:t>
                      </a:r>
                      <a:r>
                        <a:rPr lang="en-US" sz="2400" b="1" baseline="0" dirty="0">
                          <a:solidFill>
                            <a:schemeClr val="tx1"/>
                          </a:solidFill>
                        </a:rPr>
                        <a:t> to marketing</a:t>
                      </a:r>
                      <a:endParaRPr lang="en-US" sz="2400" b="1" dirty="0">
                        <a:solidFill>
                          <a:schemeClr val="tx1"/>
                        </a:solidFill>
                      </a:endParaRPr>
                    </a:p>
                  </a:txBody>
                  <a:tcPr/>
                </a:tc>
                <a:tc>
                  <a:txBody>
                    <a:bodyPr/>
                    <a:lstStyle/>
                    <a:p>
                      <a:pPr algn="ctr"/>
                      <a:r>
                        <a:rPr lang="en-US" sz="2400" b="1" i="0" dirty="0"/>
                        <a:t>Consideration</a:t>
                      </a:r>
                    </a:p>
                    <a:p>
                      <a:pPr algn="ctr"/>
                      <a:r>
                        <a:rPr lang="en-US" sz="2400" b="1" i="0" dirty="0"/>
                        <a:t>Mature</a:t>
                      </a:r>
                      <a:r>
                        <a:rPr lang="en-US" sz="2400" b="1" i="0" baseline="0" dirty="0"/>
                        <a:t> </a:t>
                      </a:r>
                      <a:r>
                        <a:rPr lang="en-US" sz="2400" b="1" i="0" dirty="0"/>
                        <a:t>Markets</a:t>
                      </a:r>
                    </a:p>
                    <a:p>
                      <a:pPr algn="ctr"/>
                      <a:endParaRPr lang="en-US" sz="2400" b="1" dirty="0"/>
                    </a:p>
                  </a:txBody>
                  <a:tcPr/>
                </a:tc>
                <a:tc>
                  <a:txBody>
                    <a:bodyPr/>
                    <a:lstStyle/>
                    <a:p>
                      <a:pPr algn="ctr"/>
                      <a:r>
                        <a:rPr lang="en-US" sz="2400" b="1" i="1" dirty="0"/>
                        <a:t>Consideration Emerging Markets</a:t>
                      </a:r>
                    </a:p>
                    <a:p>
                      <a:pPr algn="ctr"/>
                      <a:endParaRPr lang="en-US" sz="2400" b="1" dirty="0"/>
                    </a:p>
                  </a:txBody>
                  <a:tcPr/>
                </a:tc>
                <a:extLst>
                  <a:ext uri="{0D108BD9-81ED-4DB2-BD59-A6C34878D82A}">
                    <a16:rowId xmlns:a16="http://schemas.microsoft.com/office/drawing/2014/main" val="10001"/>
                  </a:ext>
                </a:extLst>
              </a:tr>
              <a:tr h="1776549">
                <a:tc>
                  <a:txBody>
                    <a:bodyPr/>
                    <a:lstStyle/>
                    <a:p>
                      <a:r>
                        <a:rPr lang="en-US" sz="2400" b="1" dirty="0"/>
                        <a:t>High ST response to</a:t>
                      </a:r>
                      <a:r>
                        <a:rPr lang="en-US" sz="2400" b="1" baseline="0" dirty="0"/>
                        <a:t> marketing</a:t>
                      </a:r>
                      <a:endParaRPr lang="en-US" sz="2400" b="1" dirty="0"/>
                    </a:p>
                  </a:txBody>
                  <a:tcPr/>
                </a:tc>
                <a:tc>
                  <a:txBody>
                    <a:bodyPr/>
                    <a:lstStyle/>
                    <a:p>
                      <a:pPr algn="ctr"/>
                      <a:r>
                        <a:rPr lang="en-US" sz="2400" b="1" baseline="0" dirty="0"/>
                        <a:t>Liking          Emerging  Markets</a:t>
                      </a:r>
                    </a:p>
                    <a:p>
                      <a:pPr algn="ctr"/>
                      <a:endParaRPr lang="en-US" sz="2400" b="1" baseline="0" dirty="0"/>
                    </a:p>
                  </a:txBody>
                  <a:tcPr/>
                </a:tc>
                <a:tc>
                  <a:txBody>
                    <a:bodyPr/>
                    <a:lstStyle/>
                    <a:p>
                      <a:pPr algn="ctr"/>
                      <a:r>
                        <a:rPr lang="en-US" sz="2400" b="1" i="1" dirty="0"/>
                        <a:t>Liking</a:t>
                      </a:r>
                      <a:r>
                        <a:rPr lang="en-US" sz="2400" b="1" i="1" baseline="0" dirty="0"/>
                        <a:t> Mature Markets</a:t>
                      </a:r>
                    </a:p>
                    <a:p>
                      <a:pPr algn="ctr"/>
                      <a:endParaRPr lang="en-US" sz="2400" b="1" baseline="0" dirty="0"/>
                    </a:p>
                  </a:txBody>
                  <a:tcPr/>
                </a:tc>
                <a:extLst>
                  <a:ext uri="{0D108BD9-81ED-4DB2-BD59-A6C34878D82A}">
                    <a16:rowId xmlns:a16="http://schemas.microsoft.com/office/drawing/2014/main" val="10002"/>
                  </a:ext>
                </a:extLst>
              </a:tr>
            </a:tbl>
          </a:graphicData>
        </a:graphic>
      </p:graphicFrame>
      <p:pic>
        <p:nvPicPr>
          <p:cNvPr id="37910" name="Picture 2" descr="C:\Program Files\Microsoft Office\MEDIA\CAGCAT10\j0230876.wmf"/>
          <p:cNvPicPr>
            <a:picLocks noChangeAspect="1" noChangeArrowheads="1"/>
          </p:cNvPicPr>
          <p:nvPr/>
        </p:nvPicPr>
        <p:blipFill>
          <a:blip r:embed="rId3" cstate="print"/>
          <a:srcRect/>
          <a:stretch>
            <a:fillRect/>
          </a:stretch>
        </p:blipFill>
        <p:spPr bwMode="auto">
          <a:xfrm>
            <a:off x="1991544" y="404664"/>
            <a:ext cx="1295400" cy="1295400"/>
          </a:xfrm>
          <a:prstGeom prst="rect">
            <a:avLst/>
          </a:prstGeom>
          <a:noFill/>
          <a:ln w="9525">
            <a:noFill/>
            <a:miter lim="800000"/>
            <a:headEnd/>
            <a:tailEnd/>
          </a:ln>
        </p:spPr>
      </p:pic>
      <p:pic>
        <p:nvPicPr>
          <p:cNvPr id="37911" name="Picture 4" descr="C:\Program Files\Microsoft Office\MEDIA\CAGCAT10\j0183168.wmf"/>
          <p:cNvPicPr>
            <a:picLocks noChangeAspect="1" noChangeArrowheads="1"/>
          </p:cNvPicPr>
          <p:nvPr/>
        </p:nvPicPr>
        <p:blipFill>
          <a:blip r:embed="rId4" cstate="print"/>
          <a:srcRect/>
          <a:stretch>
            <a:fillRect/>
          </a:stretch>
        </p:blipFill>
        <p:spPr bwMode="auto">
          <a:xfrm>
            <a:off x="8616281" y="476672"/>
            <a:ext cx="1408113" cy="1295400"/>
          </a:xfrm>
          <a:prstGeom prst="rect">
            <a:avLst/>
          </a:prstGeom>
          <a:noFill/>
          <a:ln w="9525">
            <a:noFill/>
            <a:miter lim="800000"/>
            <a:headEnd/>
            <a:tailEnd/>
          </a:ln>
        </p:spPr>
      </p:pic>
      <p:cxnSp>
        <p:nvCxnSpPr>
          <p:cNvPr id="11" name="Straight Connector 10"/>
          <p:cNvCxnSpPr/>
          <p:nvPr/>
        </p:nvCxnSpPr>
        <p:spPr>
          <a:xfrm rot="16200000" flipH="1">
            <a:off x="6833220" y="3699892"/>
            <a:ext cx="1015752" cy="617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flipH="1" flipV="1">
            <a:off x="6672064" y="3645024"/>
            <a:ext cx="1008112" cy="7200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7 Dashboard best practices</a:t>
            </a:r>
            <a:endParaRPr lang="en-GB" sz="2800" dirty="0"/>
          </a:p>
        </p:txBody>
      </p:sp>
      <p:graphicFrame>
        <p:nvGraphicFramePr>
          <p:cNvPr id="4" name="Content Placeholder 3"/>
          <p:cNvGraphicFramePr>
            <a:graphicFrameLocks noGrp="1"/>
          </p:cNvGraphicFramePr>
          <p:nvPr>
            <p:ph idx="1"/>
          </p:nvPr>
        </p:nvGraphicFramePr>
        <p:xfrm>
          <a:off x="2207568" y="1772816"/>
          <a:ext cx="7772400" cy="4587240"/>
        </p:xfrm>
        <a:graphic>
          <a:graphicData uri="http://schemas.openxmlformats.org/drawingml/2006/table">
            <a:tbl>
              <a:tblPr firstRow="1" bandRow="1">
                <a:tableStyleId>{5C22544A-7EE6-4342-B048-85BDC9FD1C3A}</a:tableStyleId>
              </a:tblPr>
              <a:tblGrid>
                <a:gridCol w="2347739">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2328317">
                  <a:extLst>
                    <a:ext uri="{9D8B030D-6E8A-4147-A177-3AD203B41FA5}">
                      <a16:colId xmlns:a16="http://schemas.microsoft.com/office/drawing/2014/main" val="20002"/>
                    </a:ext>
                  </a:extLst>
                </a:gridCol>
              </a:tblGrid>
              <a:tr h="370840">
                <a:tc>
                  <a:txBody>
                    <a:bodyPr/>
                    <a:lstStyle/>
                    <a:p>
                      <a:r>
                        <a:rPr lang="en-US" dirty="0">
                          <a:latin typeface="Tahoma" pitchFamily="34" charset="0"/>
                        </a:rPr>
                        <a:t>Best</a:t>
                      </a:r>
                      <a:r>
                        <a:rPr lang="en-US" baseline="0" dirty="0">
                          <a:latin typeface="Tahoma" pitchFamily="34" charset="0"/>
                        </a:rPr>
                        <a:t> practice</a:t>
                      </a:r>
                      <a:endParaRPr lang="en-GB" dirty="0">
                        <a:latin typeface="Tahoma" pitchFamily="34" charset="0"/>
                      </a:endParaRPr>
                    </a:p>
                  </a:txBody>
                  <a:tcPr>
                    <a:solidFill>
                      <a:schemeClr val="accent6"/>
                    </a:solidFill>
                  </a:tcPr>
                </a:tc>
                <a:tc>
                  <a:txBody>
                    <a:bodyPr/>
                    <a:lstStyle/>
                    <a:p>
                      <a:r>
                        <a:rPr lang="en-US" dirty="0">
                          <a:latin typeface="Tahoma" pitchFamily="34" charset="0"/>
                        </a:rPr>
                        <a:t>Meaning…</a:t>
                      </a:r>
                      <a:endParaRPr lang="en-GB" dirty="0">
                        <a:latin typeface="Tahoma" pitchFamily="34" charset="0"/>
                      </a:endParaRPr>
                    </a:p>
                  </a:txBody>
                  <a:tcPr>
                    <a:solidFill>
                      <a:schemeClr val="accent6"/>
                    </a:solidFill>
                  </a:tcPr>
                </a:tc>
                <a:tc>
                  <a:txBody>
                    <a:bodyPr/>
                    <a:lstStyle/>
                    <a:p>
                      <a:r>
                        <a:rPr lang="en-US" dirty="0">
                          <a:latin typeface="Tahoma" pitchFamily="34" charset="0"/>
                        </a:rPr>
                        <a:t>Examples</a:t>
                      </a:r>
                      <a:endParaRPr lang="en-GB" dirty="0">
                        <a:latin typeface="Tahoma" pitchFamily="34" charset="0"/>
                      </a:endParaRPr>
                    </a:p>
                  </a:txBody>
                  <a:tcPr>
                    <a:solidFill>
                      <a:schemeClr val="accent6"/>
                    </a:solidFill>
                  </a:tcPr>
                </a:tc>
                <a:extLst>
                  <a:ext uri="{0D108BD9-81ED-4DB2-BD59-A6C34878D82A}">
                    <a16:rowId xmlns:a16="http://schemas.microsoft.com/office/drawing/2014/main" val="10000"/>
                  </a:ext>
                </a:extLst>
              </a:tr>
              <a:tr h="370840">
                <a:tc>
                  <a:txBody>
                    <a:bodyPr/>
                    <a:lstStyle/>
                    <a:p>
                      <a:r>
                        <a:rPr lang="en-US" dirty="0">
                          <a:latin typeface="Tahoma" pitchFamily="34" charset="0"/>
                        </a:rPr>
                        <a:t>Start with business</a:t>
                      </a:r>
                      <a:endParaRPr lang="en-GB" dirty="0">
                        <a:latin typeface="Tahoma" pitchFamily="34" charset="0"/>
                      </a:endParaRPr>
                    </a:p>
                  </a:txBody>
                  <a:tcPr/>
                </a:tc>
                <a:tc>
                  <a:txBody>
                    <a:bodyPr/>
                    <a:lstStyle/>
                    <a:p>
                      <a:r>
                        <a:rPr lang="en-US" dirty="0">
                          <a:latin typeface="Tahoma" pitchFamily="34" charset="0"/>
                        </a:rPr>
                        <a:t>Marketing</a:t>
                      </a:r>
                      <a:r>
                        <a:rPr lang="en-US" baseline="0" dirty="0">
                          <a:latin typeface="Tahoma" pitchFamily="34" charset="0"/>
                        </a:rPr>
                        <a:t>  knows business model &amp; funnel progress</a:t>
                      </a:r>
                      <a:endParaRPr lang="en-GB" dirty="0">
                        <a:latin typeface="Tahoma" pitchFamily="34" charset="0"/>
                      </a:endParaRPr>
                    </a:p>
                  </a:txBody>
                  <a:tcPr/>
                </a:tc>
                <a:tc>
                  <a:txBody>
                    <a:bodyPr/>
                    <a:lstStyle/>
                    <a:p>
                      <a:r>
                        <a:rPr lang="en-US" dirty="0">
                          <a:latin typeface="Tahoma" pitchFamily="34" charset="0"/>
                        </a:rPr>
                        <a:t>Unisys,</a:t>
                      </a:r>
                      <a:r>
                        <a:rPr lang="en-US" baseline="0" dirty="0">
                          <a:latin typeface="Tahoma" pitchFamily="34" charset="0"/>
                        </a:rPr>
                        <a:t> Ameritrade, JP Morgan, Lenovo</a:t>
                      </a:r>
                      <a:endParaRPr lang="en-GB" dirty="0">
                        <a:latin typeface="Tahoma" pitchFamily="34" charset="0"/>
                      </a:endParaRPr>
                    </a:p>
                  </a:txBody>
                  <a:tcPr/>
                </a:tc>
                <a:extLst>
                  <a:ext uri="{0D108BD9-81ED-4DB2-BD59-A6C34878D82A}">
                    <a16:rowId xmlns:a16="http://schemas.microsoft.com/office/drawing/2014/main" val="10001"/>
                  </a:ext>
                </a:extLst>
              </a:tr>
              <a:tr h="370840">
                <a:tc>
                  <a:txBody>
                    <a:bodyPr/>
                    <a:lstStyle/>
                    <a:p>
                      <a:r>
                        <a:rPr lang="en-US" dirty="0">
                          <a:latin typeface="Tahoma" pitchFamily="34" charset="0"/>
                        </a:rPr>
                        <a:t>Standardize metrics</a:t>
                      </a:r>
                      <a:endParaRPr lang="en-GB" dirty="0">
                        <a:latin typeface="Tahoma" pitchFamily="34" charset="0"/>
                      </a:endParaRPr>
                    </a:p>
                  </a:txBody>
                  <a:tcPr/>
                </a:tc>
                <a:tc>
                  <a:txBody>
                    <a:bodyPr/>
                    <a:lstStyle/>
                    <a:p>
                      <a:r>
                        <a:rPr lang="en-US" dirty="0">
                          <a:latin typeface="Tahoma" pitchFamily="34" charset="0"/>
                        </a:rPr>
                        <a:t>Common and consistent definitions</a:t>
                      </a:r>
                      <a:r>
                        <a:rPr lang="en-US" baseline="0" dirty="0">
                          <a:latin typeface="Tahoma" pitchFamily="34" charset="0"/>
                        </a:rPr>
                        <a:t> and measures</a:t>
                      </a:r>
                      <a:endParaRPr lang="en-GB" dirty="0">
                        <a:latin typeface="Tahoma" pitchFamily="34" charset="0"/>
                      </a:endParaRPr>
                    </a:p>
                  </a:txBody>
                  <a:tcPr/>
                </a:tc>
                <a:tc>
                  <a:txBody>
                    <a:bodyPr/>
                    <a:lstStyle/>
                    <a:p>
                      <a:r>
                        <a:rPr lang="en-US" dirty="0">
                          <a:latin typeface="Tahoma" pitchFamily="34" charset="0"/>
                        </a:rPr>
                        <a:t>Avaya, Zurich, Google</a:t>
                      </a:r>
                      <a:endParaRPr lang="en-GB" dirty="0">
                        <a:latin typeface="Tahoma" pitchFamily="34" charset="0"/>
                      </a:endParaRPr>
                    </a:p>
                  </a:txBody>
                  <a:tcPr/>
                </a:tc>
                <a:extLst>
                  <a:ext uri="{0D108BD9-81ED-4DB2-BD59-A6C34878D82A}">
                    <a16:rowId xmlns:a16="http://schemas.microsoft.com/office/drawing/2014/main" val="10002"/>
                  </a:ext>
                </a:extLst>
              </a:tr>
              <a:tr h="370840">
                <a:tc>
                  <a:txBody>
                    <a:bodyPr/>
                    <a:lstStyle/>
                    <a:p>
                      <a:r>
                        <a:rPr lang="en-US" dirty="0">
                          <a:latin typeface="Tahoma" pitchFamily="34" charset="0"/>
                        </a:rPr>
                        <a:t>Simplify</a:t>
                      </a:r>
                      <a:r>
                        <a:rPr lang="en-US" baseline="0" dirty="0">
                          <a:latin typeface="Tahoma" pitchFamily="34" charset="0"/>
                        </a:rPr>
                        <a:t> and target</a:t>
                      </a:r>
                      <a:endParaRPr lang="en-GB" dirty="0">
                        <a:latin typeface="Tahoma" pitchFamily="34" charset="0"/>
                      </a:endParaRPr>
                    </a:p>
                  </a:txBody>
                  <a:tcPr/>
                </a:tc>
                <a:tc>
                  <a:txBody>
                    <a:bodyPr/>
                    <a:lstStyle/>
                    <a:p>
                      <a:r>
                        <a:rPr lang="en-US" dirty="0">
                          <a:latin typeface="Tahoma" pitchFamily="34" charset="0"/>
                        </a:rPr>
                        <a:t>Tailor</a:t>
                      </a:r>
                      <a:r>
                        <a:rPr lang="en-US" baseline="0" dirty="0">
                          <a:latin typeface="Tahoma" pitchFamily="34" charset="0"/>
                        </a:rPr>
                        <a:t> views to audience</a:t>
                      </a:r>
                      <a:endParaRPr lang="en-GB" dirty="0">
                        <a:latin typeface="Tahoma" pitchFamily="34" charset="0"/>
                      </a:endParaRPr>
                    </a:p>
                  </a:txBody>
                  <a:tcPr/>
                </a:tc>
                <a:tc>
                  <a:txBody>
                    <a:bodyPr/>
                    <a:lstStyle/>
                    <a:p>
                      <a:r>
                        <a:rPr lang="en-US" dirty="0">
                          <a:latin typeface="Tahoma" pitchFamily="34" charset="0"/>
                        </a:rPr>
                        <a:t>Google</a:t>
                      </a:r>
                      <a:endParaRPr lang="en-GB" dirty="0">
                        <a:latin typeface="Tahoma" pitchFamily="34" charset="0"/>
                      </a:endParaRPr>
                    </a:p>
                  </a:txBody>
                  <a:tcPr/>
                </a:tc>
                <a:extLst>
                  <a:ext uri="{0D108BD9-81ED-4DB2-BD59-A6C34878D82A}">
                    <a16:rowId xmlns:a16="http://schemas.microsoft.com/office/drawing/2014/main" val="10003"/>
                  </a:ext>
                </a:extLst>
              </a:tr>
              <a:tr h="370840">
                <a:tc>
                  <a:txBody>
                    <a:bodyPr/>
                    <a:lstStyle/>
                    <a:p>
                      <a:r>
                        <a:rPr lang="en-US" dirty="0">
                          <a:latin typeface="Tahoma" pitchFamily="34" charset="0"/>
                        </a:rPr>
                        <a:t>Insert in meetings,</a:t>
                      </a:r>
                      <a:r>
                        <a:rPr lang="en-US" baseline="0" dirty="0">
                          <a:latin typeface="Tahoma" pitchFamily="34" charset="0"/>
                        </a:rPr>
                        <a:t> planning process and compensation</a:t>
                      </a:r>
                      <a:endParaRPr lang="en-GB" dirty="0">
                        <a:latin typeface="Tahoma" pitchFamily="34" charset="0"/>
                      </a:endParaRPr>
                    </a:p>
                  </a:txBody>
                  <a:tcPr/>
                </a:tc>
                <a:tc>
                  <a:txBody>
                    <a:bodyPr/>
                    <a:lstStyle/>
                    <a:p>
                      <a:r>
                        <a:rPr lang="en-US" dirty="0">
                          <a:latin typeface="Tahoma" pitchFamily="34" charset="0"/>
                        </a:rPr>
                        <a:t>Review in executive meetings</a:t>
                      </a:r>
                      <a:r>
                        <a:rPr lang="en-US" baseline="0" dirty="0">
                          <a:latin typeface="Tahoma" pitchFamily="34" charset="0"/>
                        </a:rPr>
                        <a:t> and as part of budget &amp; planning process</a:t>
                      </a:r>
                      <a:endParaRPr lang="en-GB" dirty="0">
                        <a:latin typeface="Tahoma" pitchFamily="34" charset="0"/>
                      </a:endParaRPr>
                    </a:p>
                  </a:txBody>
                  <a:tcPr/>
                </a:tc>
                <a:tc>
                  <a:txBody>
                    <a:bodyPr/>
                    <a:lstStyle/>
                    <a:p>
                      <a:r>
                        <a:rPr lang="en-US" dirty="0">
                          <a:latin typeface="Tahoma" pitchFamily="34" charset="0"/>
                        </a:rPr>
                        <a:t>Vanguard, Avaya, Ameritrade</a:t>
                      </a:r>
                      <a:endParaRPr lang="en-GB" dirty="0">
                        <a:latin typeface="Tahoma" pitchFamily="34" charset="0"/>
                      </a:endParaRPr>
                    </a:p>
                  </a:txBody>
                  <a:tcPr/>
                </a:tc>
                <a:extLst>
                  <a:ext uri="{0D108BD9-81ED-4DB2-BD59-A6C34878D82A}">
                    <a16:rowId xmlns:a16="http://schemas.microsoft.com/office/drawing/2014/main" val="10004"/>
                  </a:ext>
                </a:extLst>
              </a:tr>
              <a:tr h="370840">
                <a:tc>
                  <a:txBody>
                    <a:bodyPr/>
                    <a:lstStyle/>
                    <a:p>
                      <a:r>
                        <a:rPr lang="en-US" dirty="0">
                          <a:latin typeface="Tahoma" pitchFamily="34" charset="0"/>
                        </a:rPr>
                        <a:t>Prune</a:t>
                      </a:r>
                      <a:r>
                        <a:rPr lang="en-US" baseline="0" dirty="0">
                          <a:latin typeface="Tahoma" pitchFamily="34" charset="0"/>
                        </a:rPr>
                        <a:t> the board</a:t>
                      </a:r>
                      <a:endParaRPr lang="en-GB" dirty="0">
                        <a:latin typeface="Tahoma" pitchFamily="34" charset="0"/>
                      </a:endParaRPr>
                    </a:p>
                  </a:txBody>
                  <a:tcPr/>
                </a:tc>
                <a:tc>
                  <a:txBody>
                    <a:bodyPr/>
                    <a:lstStyle/>
                    <a:p>
                      <a:r>
                        <a:rPr lang="en-US" dirty="0">
                          <a:latin typeface="Tahoma" pitchFamily="34" charset="0"/>
                        </a:rPr>
                        <a:t>Delete</a:t>
                      </a:r>
                      <a:r>
                        <a:rPr lang="en-US" baseline="0" dirty="0">
                          <a:latin typeface="Tahoma" pitchFamily="34" charset="0"/>
                        </a:rPr>
                        <a:t> metrics that do not provide insights</a:t>
                      </a:r>
                      <a:endParaRPr lang="en-GB" dirty="0">
                        <a:latin typeface="Tahoma" pitchFamily="34" charset="0"/>
                      </a:endParaRPr>
                    </a:p>
                  </a:txBody>
                  <a:tcPr/>
                </a:tc>
                <a:tc>
                  <a:txBody>
                    <a:bodyPr/>
                    <a:lstStyle/>
                    <a:p>
                      <a:r>
                        <a:rPr lang="en-US" dirty="0">
                          <a:latin typeface="Tahoma" pitchFamily="34" charset="0"/>
                        </a:rPr>
                        <a:t>Lenovo, CA</a:t>
                      </a:r>
                      <a:endParaRPr lang="en-GB" dirty="0">
                        <a:latin typeface="Tahoma" pitchFamily="34" charset="0"/>
                      </a:endParaRPr>
                    </a:p>
                  </a:txBody>
                  <a:tcPr/>
                </a:tc>
                <a:extLst>
                  <a:ext uri="{0D108BD9-81ED-4DB2-BD59-A6C34878D82A}">
                    <a16:rowId xmlns:a16="http://schemas.microsoft.com/office/drawing/2014/main" val="10005"/>
                  </a:ext>
                </a:extLst>
              </a:tr>
              <a:tr h="370840">
                <a:tc>
                  <a:txBody>
                    <a:bodyPr/>
                    <a:lstStyle/>
                    <a:p>
                      <a:r>
                        <a:rPr lang="en-US" dirty="0">
                          <a:latin typeface="Tahoma" pitchFamily="34" charset="0"/>
                        </a:rPr>
                        <a:t>Sharing</a:t>
                      </a:r>
                      <a:endParaRPr lang="en-GB" dirty="0">
                        <a:latin typeface="Tahoma" pitchFamily="34" charset="0"/>
                      </a:endParaRPr>
                    </a:p>
                  </a:txBody>
                  <a:tcPr/>
                </a:tc>
                <a:tc>
                  <a:txBody>
                    <a:bodyPr/>
                    <a:lstStyle/>
                    <a:p>
                      <a:r>
                        <a:rPr lang="en-US" dirty="0">
                          <a:latin typeface="Tahoma" pitchFamily="34" charset="0"/>
                        </a:rPr>
                        <a:t>Create networks</a:t>
                      </a:r>
                      <a:r>
                        <a:rPr lang="en-US" baseline="0" dirty="0">
                          <a:latin typeface="Tahoma" pitchFamily="34" charset="0"/>
                        </a:rPr>
                        <a:t> of sharing</a:t>
                      </a:r>
                      <a:endParaRPr lang="en-GB" dirty="0">
                        <a:latin typeface="Tahoma" pitchFamily="34" charset="0"/>
                      </a:endParaRPr>
                    </a:p>
                  </a:txBody>
                  <a:tcPr/>
                </a:tc>
                <a:tc>
                  <a:txBody>
                    <a:bodyPr/>
                    <a:lstStyle/>
                    <a:p>
                      <a:r>
                        <a:rPr lang="en-US" dirty="0">
                          <a:latin typeface="Tahoma" pitchFamily="34" charset="0"/>
                        </a:rPr>
                        <a:t>Zurich, Avaya</a:t>
                      </a:r>
                      <a:endParaRPr lang="en-GB" dirty="0">
                        <a:latin typeface="Tahoma" pitchFamily="34" charset="0"/>
                      </a:endParaRPr>
                    </a:p>
                  </a:txBody>
                  <a:tcPr/>
                </a:tc>
                <a:extLst>
                  <a:ext uri="{0D108BD9-81ED-4DB2-BD59-A6C34878D82A}">
                    <a16:rowId xmlns:a16="http://schemas.microsoft.com/office/drawing/2014/main" val="10006"/>
                  </a:ext>
                </a:extLst>
              </a:tr>
              <a:tr h="370840">
                <a:tc>
                  <a:txBody>
                    <a:bodyPr/>
                    <a:lstStyle/>
                    <a:p>
                      <a:r>
                        <a:rPr lang="en-US" dirty="0">
                          <a:latin typeface="Tahoma" pitchFamily="34" charset="0"/>
                        </a:rPr>
                        <a:t>Direction</a:t>
                      </a:r>
                      <a:r>
                        <a:rPr lang="en-US" baseline="0" dirty="0">
                          <a:latin typeface="Tahoma" pitchFamily="34" charset="0"/>
                        </a:rPr>
                        <a:t> &gt; precision</a:t>
                      </a:r>
                      <a:endParaRPr lang="en-GB" dirty="0">
                        <a:latin typeface="Tahoma" pitchFamily="34" charset="0"/>
                      </a:endParaRPr>
                    </a:p>
                  </a:txBody>
                  <a:tcPr/>
                </a:tc>
                <a:tc>
                  <a:txBody>
                    <a:bodyPr/>
                    <a:lstStyle/>
                    <a:p>
                      <a:r>
                        <a:rPr lang="en-US" dirty="0">
                          <a:latin typeface="Tahoma" pitchFamily="34" charset="0"/>
                        </a:rPr>
                        <a:t>Track softer metrics</a:t>
                      </a:r>
                      <a:r>
                        <a:rPr lang="en-US" baseline="0" dirty="0">
                          <a:latin typeface="Tahoma" pitchFamily="34" charset="0"/>
                        </a:rPr>
                        <a:t> when hard metrics not yet there</a:t>
                      </a:r>
                      <a:endParaRPr lang="en-GB" dirty="0">
                        <a:latin typeface="Tahoma" pitchFamily="34" charset="0"/>
                      </a:endParaRPr>
                    </a:p>
                  </a:txBody>
                  <a:tcPr/>
                </a:tc>
                <a:tc>
                  <a:txBody>
                    <a:bodyPr/>
                    <a:lstStyle/>
                    <a:p>
                      <a:r>
                        <a:rPr lang="en-US" dirty="0">
                          <a:latin typeface="Tahoma" pitchFamily="34" charset="0"/>
                        </a:rPr>
                        <a:t>Google, Lenovo</a:t>
                      </a:r>
                      <a:endParaRPr lang="en-GB" dirty="0">
                        <a:latin typeface="Tahoma" pitchFamily="34" charset="0"/>
                      </a:endParaRPr>
                    </a:p>
                  </a:txBody>
                  <a:tcPr/>
                </a:tc>
                <a:extLst>
                  <a:ext uri="{0D108BD9-81ED-4DB2-BD59-A6C34878D82A}">
                    <a16:rowId xmlns:a16="http://schemas.microsoft.com/office/drawing/2014/main" val="10007"/>
                  </a:ext>
                </a:extLst>
              </a:tr>
            </a:tbl>
          </a:graphicData>
        </a:graphic>
      </p:graphicFrame>
      <p:sp>
        <p:nvSpPr>
          <p:cNvPr id="5" name="Foliennummernplatzhalter 4"/>
          <p:cNvSpPr>
            <a:spLocks noGrp="1"/>
          </p:cNvSpPr>
          <p:nvPr>
            <p:ph type="sldNum" sz="quarter" idx="12"/>
          </p:nvPr>
        </p:nvSpPr>
        <p:spPr/>
        <p:txBody>
          <a:bodyPr/>
          <a:lstStyle/>
          <a:p>
            <a:fld id="{59CAFC46-67D6-4F7B-A033-07EE852EB065}" type="slidenum">
              <a:rPr lang="de-DE" smtClean="0"/>
              <a:pPr/>
              <a:t>29</a:t>
            </a:fld>
            <a:endParaRPr lang="de-DE"/>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Which metrics are actually tracked:</a:t>
            </a:r>
            <a:endParaRPr lang="en-GB" sz="2800" dirty="0"/>
          </a:p>
        </p:txBody>
      </p:sp>
      <p:graphicFrame>
        <p:nvGraphicFramePr>
          <p:cNvPr id="4" name="Content Placeholder 3"/>
          <p:cNvGraphicFramePr>
            <a:graphicFrameLocks noGrp="1"/>
          </p:cNvGraphicFramePr>
          <p:nvPr>
            <p:ph idx="1"/>
          </p:nvPr>
        </p:nvGraphicFramePr>
        <p:xfrm>
          <a:off x="2135561" y="1981201"/>
          <a:ext cx="8016949" cy="3914377"/>
        </p:xfrm>
        <a:graphic>
          <a:graphicData uri="http://schemas.openxmlformats.org/drawingml/2006/table">
            <a:tbl>
              <a:tblPr firstRow="1" bandRow="1">
                <a:tableStyleId>{5C22544A-7EE6-4342-B048-85BDC9FD1C3A}</a:tableStyleId>
              </a:tblPr>
              <a:tblGrid>
                <a:gridCol w="1296144">
                  <a:extLst>
                    <a:ext uri="{9D8B030D-6E8A-4147-A177-3AD203B41FA5}">
                      <a16:colId xmlns:a16="http://schemas.microsoft.com/office/drawing/2014/main" val="20000"/>
                    </a:ext>
                  </a:extLst>
                </a:gridCol>
                <a:gridCol w="6720805">
                  <a:extLst>
                    <a:ext uri="{9D8B030D-6E8A-4147-A177-3AD203B41FA5}">
                      <a16:colId xmlns:a16="http://schemas.microsoft.com/office/drawing/2014/main" val="20001"/>
                    </a:ext>
                  </a:extLst>
                </a:gridCol>
              </a:tblGrid>
              <a:tr h="583704">
                <a:tc>
                  <a:txBody>
                    <a:bodyPr/>
                    <a:lstStyle/>
                    <a:p>
                      <a:r>
                        <a:rPr lang="en-US" dirty="0">
                          <a:latin typeface="Tahoma" pitchFamily="34" charset="0"/>
                        </a:rPr>
                        <a:t>Firm</a:t>
                      </a:r>
                      <a:endParaRPr lang="en-GB" dirty="0">
                        <a:latin typeface="Tahoma" pitchFamily="34" charset="0"/>
                      </a:endParaRPr>
                    </a:p>
                  </a:txBody>
                  <a:tcPr>
                    <a:solidFill>
                      <a:schemeClr val="accent6"/>
                    </a:solidFill>
                  </a:tcPr>
                </a:tc>
                <a:tc>
                  <a:txBody>
                    <a:bodyPr/>
                    <a:lstStyle/>
                    <a:p>
                      <a:r>
                        <a:rPr lang="en-US" baseline="0" dirty="0">
                          <a:latin typeface="Tahoma" pitchFamily="34" charset="0"/>
                        </a:rPr>
                        <a:t>Metrics tracked</a:t>
                      </a:r>
                      <a:endParaRPr lang="en-GB" dirty="0">
                        <a:latin typeface="Tahoma" pitchFamily="34" charset="0"/>
                      </a:endParaRPr>
                    </a:p>
                  </a:txBody>
                  <a:tcPr>
                    <a:solidFill>
                      <a:schemeClr val="accent6"/>
                    </a:solidFill>
                  </a:tcPr>
                </a:tc>
                <a:extLst>
                  <a:ext uri="{0D108BD9-81ED-4DB2-BD59-A6C34878D82A}">
                    <a16:rowId xmlns:a16="http://schemas.microsoft.com/office/drawing/2014/main" val="10000"/>
                  </a:ext>
                </a:extLst>
              </a:tr>
              <a:tr h="421385">
                <a:tc>
                  <a:txBody>
                    <a:bodyPr/>
                    <a:lstStyle/>
                    <a:p>
                      <a:r>
                        <a:rPr lang="en-US" dirty="0">
                          <a:latin typeface="Tahoma" pitchFamily="34" charset="0"/>
                        </a:rPr>
                        <a:t>Coca-Cola</a:t>
                      </a:r>
                      <a:endParaRPr lang="en-GB" dirty="0">
                        <a:latin typeface="Tahoma" pitchFamily="34" charset="0"/>
                      </a:endParaRPr>
                    </a:p>
                  </a:txBody>
                  <a:tcPr/>
                </a:tc>
                <a:tc>
                  <a:txBody>
                    <a:bodyPr/>
                    <a:lstStyle/>
                    <a:p>
                      <a:r>
                        <a:rPr lang="en-US" dirty="0">
                          <a:latin typeface="Tahoma" pitchFamily="34" charset="0"/>
                        </a:rPr>
                        <a:t>Daily</a:t>
                      </a:r>
                      <a:r>
                        <a:rPr lang="en-US" baseline="0" dirty="0">
                          <a:latin typeface="Tahoma" pitchFamily="34" charset="0"/>
                        </a:rPr>
                        <a:t> drinking, ad awareness, affinity, value, taste perceptions</a:t>
                      </a:r>
                      <a:endParaRPr lang="en-GB" dirty="0">
                        <a:latin typeface="Tahoma" pitchFamily="34" charset="0"/>
                      </a:endParaRPr>
                    </a:p>
                  </a:txBody>
                  <a:tcPr/>
                </a:tc>
                <a:extLst>
                  <a:ext uri="{0D108BD9-81ED-4DB2-BD59-A6C34878D82A}">
                    <a16:rowId xmlns:a16="http://schemas.microsoft.com/office/drawing/2014/main" val="10001"/>
                  </a:ext>
                </a:extLst>
              </a:tr>
              <a:tr h="727322">
                <a:tc>
                  <a:txBody>
                    <a:bodyPr/>
                    <a:lstStyle/>
                    <a:p>
                      <a:r>
                        <a:rPr lang="en-US" dirty="0">
                          <a:latin typeface="Tahoma" pitchFamily="34" charset="0"/>
                        </a:rPr>
                        <a:t>Google</a:t>
                      </a:r>
                      <a:endParaRPr lang="en-GB" dirty="0">
                        <a:latin typeface="Tahoma" pitchFamily="34" charset="0"/>
                      </a:endParaRPr>
                    </a:p>
                  </a:txBody>
                  <a:tcPr/>
                </a:tc>
                <a:tc>
                  <a:txBody>
                    <a:bodyPr/>
                    <a:lstStyle/>
                    <a:p>
                      <a:r>
                        <a:rPr lang="en-US" dirty="0">
                          <a:latin typeface="Tahoma" pitchFamily="34" charset="0"/>
                        </a:rPr>
                        <a:t>Acquisition &amp;</a:t>
                      </a:r>
                      <a:r>
                        <a:rPr lang="en-US" baseline="0" dirty="0">
                          <a:latin typeface="Tahoma" pitchFamily="34" charset="0"/>
                        </a:rPr>
                        <a:t> retention rates, revenue per active customer by product, country and channel</a:t>
                      </a:r>
                      <a:endParaRPr lang="en-GB" dirty="0">
                        <a:latin typeface="Tahoma" pitchFamily="34" charset="0"/>
                      </a:endParaRPr>
                    </a:p>
                  </a:txBody>
                  <a:tcPr/>
                </a:tc>
                <a:extLst>
                  <a:ext uri="{0D108BD9-81ED-4DB2-BD59-A6C34878D82A}">
                    <a16:rowId xmlns:a16="http://schemas.microsoft.com/office/drawing/2014/main" val="10002"/>
                  </a:ext>
                </a:extLst>
              </a:tr>
              <a:tr h="727322">
                <a:tc>
                  <a:txBody>
                    <a:bodyPr/>
                    <a:lstStyle/>
                    <a:p>
                      <a:r>
                        <a:rPr lang="en-US" dirty="0">
                          <a:latin typeface="Tahoma" pitchFamily="34" charset="0"/>
                        </a:rPr>
                        <a:t>JP Morgan</a:t>
                      </a:r>
                      <a:endParaRPr lang="en-GB" dirty="0">
                        <a:latin typeface="Tahoma" pitchFamily="34" charset="0"/>
                      </a:endParaRPr>
                    </a:p>
                  </a:txBody>
                  <a:tcPr/>
                </a:tc>
                <a:tc>
                  <a:txBody>
                    <a:bodyPr/>
                    <a:lstStyle/>
                    <a:p>
                      <a:r>
                        <a:rPr lang="en-US" dirty="0">
                          <a:latin typeface="Tahoma" pitchFamily="34" charset="0"/>
                        </a:rPr>
                        <a:t>Leads generated, revenue by campaign,</a:t>
                      </a:r>
                      <a:r>
                        <a:rPr lang="en-US" baseline="0" dirty="0">
                          <a:latin typeface="Tahoma" pitchFamily="34" charset="0"/>
                        </a:rPr>
                        <a:t> number of clients touched, number of podcasts downloaded</a:t>
                      </a:r>
                      <a:endParaRPr lang="en-GB" dirty="0">
                        <a:latin typeface="Tahoma" pitchFamily="34" charset="0"/>
                      </a:endParaRPr>
                    </a:p>
                  </a:txBody>
                  <a:tcPr/>
                </a:tc>
                <a:extLst>
                  <a:ext uri="{0D108BD9-81ED-4DB2-BD59-A6C34878D82A}">
                    <a16:rowId xmlns:a16="http://schemas.microsoft.com/office/drawing/2014/main" val="10003"/>
                  </a:ext>
                </a:extLst>
              </a:tr>
              <a:tr h="727322">
                <a:tc>
                  <a:txBody>
                    <a:bodyPr/>
                    <a:lstStyle/>
                    <a:p>
                      <a:r>
                        <a:rPr lang="en-US" dirty="0">
                          <a:latin typeface="Tahoma" pitchFamily="34" charset="0"/>
                        </a:rPr>
                        <a:t>Lenovo</a:t>
                      </a:r>
                      <a:endParaRPr lang="en-GB" dirty="0">
                        <a:latin typeface="Tahoma" pitchFamily="34" charset="0"/>
                      </a:endParaRPr>
                    </a:p>
                  </a:txBody>
                  <a:tcPr/>
                </a:tc>
                <a:tc>
                  <a:txBody>
                    <a:bodyPr/>
                    <a:lstStyle/>
                    <a:p>
                      <a:r>
                        <a:rPr lang="en-US" dirty="0">
                          <a:latin typeface="Tahoma" pitchFamily="34" charset="0"/>
                        </a:rPr>
                        <a:t>Awareness, preference, consideration, image, weeks</a:t>
                      </a:r>
                      <a:r>
                        <a:rPr lang="en-US" baseline="0" dirty="0">
                          <a:latin typeface="Tahoma" pitchFamily="34" charset="0"/>
                        </a:rPr>
                        <a:t> of inventory, abandonment rate, site engagement, path usage</a:t>
                      </a:r>
                      <a:endParaRPr lang="en-GB" dirty="0">
                        <a:latin typeface="Tahoma" pitchFamily="34" charset="0"/>
                      </a:endParaRPr>
                    </a:p>
                  </a:txBody>
                  <a:tcPr/>
                </a:tc>
                <a:extLst>
                  <a:ext uri="{0D108BD9-81ED-4DB2-BD59-A6C34878D82A}">
                    <a16:rowId xmlns:a16="http://schemas.microsoft.com/office/drawing/2014/main" val="10004"/>
                  </a:ext>
                </a:extLst>
              </a:tr>
              <a:tr h="727322">
                <a:tc>
                  <a:txBody>
                    <a:bodyPr/>
                    <a:lstStyle/>
                    <a:p>
                      <a:r>
                        <a:rPr lang="en-US" dirty="0">
                          <a:latin typeface="Tahoma" pitchFamily="34" charset="0"/>
                        </a:rPr>
                        <a:t>Zurich</a:t>
                      </a:r>
                      <a:endParaRPr lang="en-GB" dirty="0">
                        <a:latin typeface="Tahoma" pitchFamily="34" charset="0"/>
                      </a:endParaRPr>
                    </a:p>
                  </a:txBody>
                  <a:tcPr/>
                </a:tc>
                <a:tc>
                  <a:txBody>
                    <a:bodyPr/>
                    <a:lstStyle/>
                    <a:p>
                      <a:r>
                        <a:rPr lang="en-US" dirty="0">
                          <a:latin typeface="Tahoma" pitchFamily="34" charset="0"/>
                        </a:rPr>
                        <a:t>Awareness, consideration, preference, acquisition,</a:t>
                      </a:r>
                      <a:r>
                        <a:rPr lang="en-US" baseline="0" dirty="0">
                          <a:latin typeface="Tahoma" pitchFamily="34" charset="0"/>
                        </a:rPr>
                        <a:t> retention, cross-sell, communications input/output/impact</a:t>
                      </a:r>
                      <a:endParaRPr lang="en-GB" dirty="0">
                        <a:latin typeface="Tahoma" pitchFamily="34" charset="0"/>
                      </a:endParaRPr>
                    </a:p>
                  </a:txBody>
                  <a:tcPr/>
                </a:tc>
                <a:extLst>
                  <a:ext uri="{0D108BD9-81ED-4DB2-BD59-A6C34878D82A}">
                    <a16:rowId xmlns:a16="http://schemas.microsoft.com/office/drawing/2014/main" val="10005"/>
                  </a:ext>
                </a:extLst>
              </a:tr>
            </a:tbl>
          </a:graphicData>
        </a:graphic>
      </p:graphicFrame>
      <p:sp>
        <p:nvSpPr>
          <p:cNvPr id="5" name="Foliennummernplatzhalter 4"/>
          <p:cNvSpPr>
            <a:spLocks noGrp="1"/>
          </p:cNvSpPr>
          <p:nvPr>
            <p:ph type="sldNum" sz="quarter" idx="12"/>
          </p:nvPr>
        </p:nvSpPr>
        <p:spPr/>
        <p:txBody>
          <a:bodyPr/>
          <a:lstStyle/>
          <a:p>
            <a:fld id="{59CAFC46-67D6-4F7B-A033-07EE852EB065}" type="slidenum">
              <a:rPr lang="de-DE" smtClean="0"/>
              <a:pPr/>
              <a:t>30</a:t>
            </a:fld>
            <a:endParaRPr lang="de-DE"/>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ctrTitle"/>
          </p:nvPr>
        </p:nvSpPr>
        <p:spPr/>
        <p:txBody>
          <a:bodyPr/>
          <a:lstStyle/>
          <a:p>
            <a:r>
              <a:rPr lang="de-DE" dirty="0"/>
              <a:t>Start the performance journey in </a:t>
            </a:r>
            <a:r>
              <a:rPr lang="de-DE" dirty="0" err="1"/>
              <a:t>your</a:t>
            </a:r>
            <a:r>
              <a:rPr lang="de-DE" dirty="0"/>
              <a:t> </a:t>
            </a:r>
            <a:r>
              <a:rPr lang="de-DE" dirty="0" err="1"/>
              <a:t>company</a:t>
            </a:r>
            <a:endParaRPr lang="de-DE" dirty="0"/>
          </a:p>
        </p:txBody>
      </p:sp>
      <p:sp>
        <p:nvSpPr>
          <p:cNvPr id="13" name="Foliennummernplatzhalter 12"/>
          <p:cNvSpPr>
            <a:spLocks noGrp="1"/>
          </p:cNvSpPr>
          <p:nvPr>
            <p:ph type="sldNum" sz="quarter" idx="12"/>
          </p:nvPr>
        </p:nvSpPr>
        <p:spPr/>
        <p:txBody>
          <a:bodyPr/>
          <a:lstStyle/>
          <a:p>
            <a:fld id="{7ABB9EE7-5B83-412C-B252-1687744B6FD0}" type="slidenum">
              <a:rPr lang="de-DE" smtClean="0">
                <a:solidFill>
                  <a:prstClr val="black"/>
                </a:solidFill>
              </a:rPr>
              <a:pPr/>
              <a:t>31</a:t>
            </a:fld>
            <a:endParaRPr lang="de-DE" dirty="0">
              <a:solidFill>
                <a:prstClr val="black"/>
              </a:solidFill>
            </a:endParaRPr>
          </a:p>
        </p:txBody>
      </p:sp>
      <p:grpSp>
        <p:nvGrpSpPr>
          <p:cNvPr id="2" name="Gruppieren 10"/>
          <p:cNvGrpSpPr/>
          <p:nvPr/>
        </p:nvGrpSpPr>
        <p:grpSpPr>
          <a:xfrm>
            <a:off x="5469519" y="2996952"/>
            <a:ext cx="1180954" cy="1702498"/>
            <a:chOff x="3779912" y="2708920"/>
            <a:chExt cx="1180954" cy="1702498"/>
          </a:xfrm>
        </p:grpSpPr>
        <p:pic>
          <p:nvPicPr>
            <p:cNvPr id="5" name="Grafik 4" descr="Next_Mann.png"/>
            <p:cNvPicPr>
              <a:picLocks noChangeAspect="1"/>
            </p:cNvPicPr>
            <p:nvPr/>
          </p:nvPicPr>
          <p:blipFill>
            <a:blip r:embed="rId2" cstate="print"/>
            <a:stretch>
              <a:fillRect/>
            </a:stretch>
          </p:blipFill>
          <p:spPr>
            <a:xfrm>
              <a:off x="4685983" y="3619330"/>
              <a:ext cx="274883" cy="792088"/>
            </a:xfrm>
            <a:prstGeom prst="rect">
              <a:avLst/>
            </a:prstGeom>
          </p:spPr>
        </p:pic>
        <p:pic>
          <p:nvPicPr>
            <p:cNvPr id="6" name="Grafik 5" descr="NEXT.emf"/>
            <p:cNvPicPr>
              <a:picLocks noChangeAspect="1"/>
            </p:cNvPicPr>
            <p:nvPr/>
          </p:nvPicPr>
          <p:blipFill>
            <a:blip r:embed="rId3" cstate="print"/>
            <a:stretch>
              <a:fillRect/>
            </a:stretch>
          </p:blipFill>
          <p:spPr>
            <a:xfrm>
              <a:off x="3779912" y="2708920"/>
              <a:ext cx="1105200" cy="1031520"/>
            </a:xfrm>
            <a:prstGeom prst="rect">
              <a:avLst/>
            </a:prstGeom>
          </p:spPr>
        </p:pic>
      </p:grpSp>
    </p:spTree>
    <p:extLst>
      <p:ext uri="{BB962C8B-B14F-4D97-AF65-F5344CB8AC3E}">
        <p14:creationId xmlns:p14="http://schemas.microsoft.com/office/powerpoint/2010/main" val="27922303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normAutofit fontScale="90000"/>
          </a:bodyPr>
          <a:lstStyle/>
          <a:p>
            <a:r>
              <a:rPr lang="de-DE" dirty="0"/>
              <a:t>Successful dashboard implementation steps</a:t>
            </a:r>
            <a:br>
              <a:rPr lang="de-DE" dirty="0"/>
            </a:br>
            <a:r>
              <a:rPr lang="de-DE" dirty="0"/>
              <a:t>(</a:t>
            </a:r>
            <a:r>
              <a:rPr lang="de-DE" i="1" dirty="0"/>
              <a:t>Chapter 12: Dashboard implementation</a:t>
            </a:r>
            <a:r>
              <a:rPr lang="de-DE" dirty="0"/>
              <a:t>, Pauwels)</a:t>
            </a:r>
          </a:p>
        </p:txBody>
      </p:sp>
      <p:sp>
        <p:nvSpPr>
          <p:cNvPr id="7" name="Foliennummernplatzhalter 6"/>
          <p:cNvSpPr>
            <a:spLocks noGrp="1"/>
          </p:cNvSpPr>
          <p:nvPr>
            <p:ph type="sldNum" sz="quarter" idx="12"/>
          </p:nvPr>
        </p:nvSpPr>
        <p:spPr/>
        <p:txBody>
          <a:bodyPr/>
          <a:lstStyle/>
          <a:p>
            <a:fld id="{7ABB9EE7-5B83-412C-B252-1687744B6FD0}" type="slidenum">
              <a:rPr lang="de-DE" smtClean="0">
                <a:solidFill>
                  <a:prstClr val="black"/>
                </a:solidFill>
              </a:rPr>
              <a:pPr/>
              <a:t>32</a:t>
            </a:fld>
            <a:endParaRPr lang="de-DE" dirty="0">
              <a:solidFill>
                <a:prstClr val="black"/>
              </a:solidFill>
            </a:endParaRPr>
          </a:p>
        </p:txBody>
      </p:sp>
      <p:sp>
        <p:nvSpPr>
          <p:cNvPr id="6" name="Textplatzhalter 5"/>
          <p:cNvSpPr>
            <a:spLocks noGrp="1"/>
          </p:cNvSpPr>
          <p:nvPr>
            <p:ph type="body" sz="quarter" idx="13"/>
          </p:nvPr>
        </p:nvSpPr>
        <p:spPr>
          <a:xfrm>
            <a:off x="1703512" y="1772816"/>
            <a:ext cx="8964488" cy="4536504"/>
          </a:xfrm>
        </p:spPr>
        <p:txBody>
          <a:bodyPr>
            <a:noAutofit/>
          </a:bodyPr>
          <a:lstStyle/>
          <a:p>
            <a:pPr marL="514350" indent="-514350">
              <a:buAutoNum type="arabicPeriod"/>
            </a:pPr>
            <a:r>
              <a:rPr lang="de-DE" dirty="0"/>
              <a:t>Obtain top management support</a:t>
            </a:r>
          </a:p>
          <a:p>
            <a:pPr marL="514350" indent="-514350">
              <a:buAutoNum type="arabicPeriod"/>
            </a:pPr>
            <a:r>
              <a:rPr lang="de-DE" dirty="0"/>
              <a:t>Identify the project team </a:t>
            </a:r>
          </a:p>
          <a:p>
            <a:pPr marL="514350" indent="-514350">
              <a:buAutoNum type="arabicPeriod"/>
            </a:pPr>
            <a:r>
              <a:rPr lang="de-DE" dirty="0"/>
              <a:t>Define project scope and budget</a:t>
            </a:r>
          </a:p>
          <a:p>
            <a:pPr marL="514350" indent="-514350">
              <a:buAutoNum type="arabicPeriod"/>
            </a:pPr>
            <a:r>
              <a:rPr lang="de-DE" dirty="0"/>
              <a:t>Gather requirements for stakeholders</a:t>
            </a:r>
          </a:p>
          <a:p>
            <a:pPr marL="514350" indent="-514350">
              <a:buAutoNum type="arabicPeriod"/>
            </a:pPr>
            <a:r>
              <a:rPr lang="de-DE" dirty="0"/>
              <a:t>Define key metrics and their data source</a:t>
            </a:r>
          </a:p>
          <a:p>
            <a:pPr marL="514350" indent="-514350">
              <a:buAutoNum type="arabicPeriod"/>
            </a:pPr>
            <a:r>
              <a:rPr lang="de-DE" dirty="0"/>
              <a:t>Design and construct a prototype</a:t>
            </a:r>
          </a:p>
          <a:p>
            <a:pPr marL="514350" indent="-514350">
              <a:buAutoNum type="arabicPeriod"/>
            </a:pPr>
            <a:r>
              <a:rPr lang="de-DE" dirty="0"/>
              <a:t>Test prototype and adjust</a:t>
            </a:r>
          </a:p>
          <a:p>
            <a:pPr marL="514350" indent="-514350">
              <a:buAutoNum type="arabicPeriod"/>
            </a:pPr>
            <a:r>
              <a:rPr lang="de-DE" dirty="0"/>
              <a:t>Launch the project</a:t>
            </a:r>
          </a:p>
        </p:txBody>
      </p:sp>
    </p:spTree>
    <p:extLst>
      <p:ext uri="{BB962C8B-B14F-4D97-AF65-F5344CB8AC3E}">
        <p14:creationId xmlns:p14="http://schemas.microsoft.com/office/powerpoint/2010/main" val="3107643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normAutofit fontScale="90000"/>
          </a:bodyPr>
          <a:lstStyle/>
          <a:p>
            <a:r>
              <a:rPr lang="de-DE" dirty="0"/>
              <a:t>How to obtain top management support?</a:t>
            </a:r>
            <a:br>
              <a:rPr lang="de-DE" dirty="0"/>
            </a:br>
            <a:endParaRPr lang="de-DE" dirty="0"/>
          </a:p>
        </p:txBody>
      </p:sp>
      <p:sp>
        <p:nvSpPr>
          <p:cNvPr id="7" name="Foliennummernplatzhalter 6"/>
          <p:cNvSpPr>
            <a:spLocks noGrp="1"/>
          </p:cNvSpPr>
          <p:nvPr>
            <p:ph type="sldNum" sz="quarter" idx="12"/>
          </p:nvPr>
        </p:nvSpPr>
        <p:spPr/>
        <p:txBody>
          <a:bodyPr/>
          <a:lstStyle/>
          <a:p>
            <a:fld id="{7ABB9EE7-5B83-412C-B252-1687744B6FD0}" type="slidenum">
              <a:rPr lang="de-DE" smtClean="0">
                <a:solidFill>
                  <a:prstClr val="black"/>
                </a:solidFill>
              </a:rPr>
              <a:pPr/>
              <a:t>33</a:t>
            </a:fld>
            <a:endParaRPr lang="de-DE" dirty="0">
              <a:solidFill>
                <a:prstClr val="black"/>
              </a:solidFill>
            </a:endParaRPr>
          </a:p>
        </p:txBody>
      </p:sp>
      <p:sp>
        <p:nvSpPr>
          <p:cNvPr id="6" name="Textplatzhalter 5"/>
          <p:cNvSpPr>
            <a:spLocks noGrp="1"/>
          </p:cNvSpPr>
          <p:nvPr>
            <p:ph type="body" sz="quarter" idx="13"/>
          </p:nvPr>
        </p:nvSpPr>
        <p:spPr>
          <a:xfrm>
            <a:off x="1703512" y="1772816"/>
            <a:ext cx="8964488" cy="4536504"/>
          </a:xfrm>
        </p:spPr>
        <p:txBody>
          <a:bodyPr>
            <a:noAutofit/>
          </a:bodyPr>
          <a:lstStyle/>
          <a:p>
            <a:pPr marL="514350" indent="-514350">
              <a:buAutoNum type="arabicPeriod"/>
            </a:pPr>
            <a:r>
              <a:rPr lang="en-US" sz="2400" dirty="0"/>
              <a:t>Focus on the need for accountability culture (threat)</a:t>
            </a:r>
          </a:p>
          <a:p>
            <a:pPr marL="514350" indent="-514350">
              <a:buAutoNum type="arabicPeriod"/>
            </a:pPr>
            <a:r>
              <a:rPr lang="en-US" sz="2400" dirty="0"/>
              <a:t>Give specific examples (supported with numbers) on how your firm (or a firm like yours) can substantially increase profits/goals and with better efficiency</a:t>
            </a:r>
          </a:p>
          <a:p>
            <a:pPr marL="514350" indent="-514350">
              <a:buAutoNum type="arabicPeriod"/>
            </a:pPr>
            <a:r>
              <a:rPr lang="en-US" sz="2400" dirty="0"/>
              <a:t>Demonstrate functionality and usefulness of a dashboard application (build a simple dashboard or select a dashboard example available online : see e.g.  www.dashboardinaction.com)</a:t>
            </a:r>
          </a:p>
          <a:p>
            <a:pPr marL="514350" indent="-514350">
              <a:buAutoNum type="arabicPeriod"/>
            </a:pPr>
            <a:r>
              <a:rPr lang="en-US" sz="2400" dirty="0"/>
              <a:t>Show industry/market trends of dashboard use </a:t>
            </a:r>
          </a:p>
          <a:p>
            <a:pPr marL="514350" indent="-514350">
              <a:buAutoNum type="arabicPeriod"/>
            </a:pPr>
            <a:endParaRPr lang="de-DE" sz="2400" dirty="0"/>
          </a:p>
        </p:txBody>
      </p:sp>
    </p:spTree>
    <p:extLst>
      <p:ext uri="{BB962C8B-B14F-4D97-AF65-F5344CB8AC3E}">
        <p14:creationId xmlns:p14="http://schemas.microsoft.com/office/powerpoint/2010/main" val="12281262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lstStyle/>
          <a:p>
            <a:r>
              <a:rPr lang="de-DE" dirty="0"/>
              <a:t>Which cultural triggers increase the need?</a:t>
            </a:r>
          </a:p>
        </p:txBody>
      </p:sp>
      <p:sp>
        <p:nvSpPr>
          <p:cNvPr id="7" name="Foliennummernplatzhalter 6"/>
          <p:cNvSpPr>
            <a:spLocks noGrp="1"/>
          </p:cNvSpPr>
          <p:nvPr>
            <p:ph type="sldNum" sz="quarter" idx="12"/>
          </p:nvPr>
        </p:nvSpPr>
        <p:spPr/>
        <p:txBody>
          <a:bodyPr/>
          <a:lstStyle/>
          <a:p>
            <a:fld id="{7ABB9EE7-5B83-412C-B252-1687744B6FD0}" type="slidenum">
              <a:rPr lang="de-DE" smtClean="0">
                <a:solidFill>
                  <a:prstClr val="black"/>
                </a:solidFill>
              </a:rPr>
              <a:pPr/>
              <a:t>34</a:t>
            </a:fld>
            <a:endParaRPr lang="de-DE" dirty="0">
              <a:solidFill>
                <a:prstClr val="black"/>
              </a:solidFill>
            </a:endParaRPr>
          </a:p>
        </p:txBody>
      </p:sp>
      <p:sp>
        <p:nvSpPr>
          <p:cNvPr id="6" name="Textplatzhalter 5"/>
          <p:cNvSpPr>
            <a:spLocks noGrp="1"/>
          </p:cNvSpPr>
          <p:nvPr>
            <p:ph type="body" sz="quarter" idx="13"/>
          </p:nvPr>
        </p:nvSpPr>
        <p:spPr>
          <a:xfrm>
            <a:off x="1703512" y="1772816"/>
            <a:ext cx="8640960" cy="4536504"/>
          </a:xfrm>
        </p:spPr>
        <p:txBody>
          <a:bodyPr>
            <a:noAutofit/>
          </a:bodyPr>
          <a:lstStyle/>
          <a:p>
            <a:pPr marL="361950" indent="-361950">
              <a:buNone/>
            </a:pPr>
            <a:r>
              <a:rPr lang="en-US" sz="2400" dirty="0"/>
              <a:t>1</a:t>
            </a:r>
            <a:r>
              <a:rPr lang="en-US" dirty="0"/>
              <a:t>. </a:t>
            </a:r>
            <a:r>
              <a:rPr lang="en-US" sz="2400" dirty="0"/>
              <a:t>Information overload, need to manage by exception</a:t>
            </a:r>
          </a:p>
          <a:p>
            <a:pPr marL="361950" indent="-361950">
              <a:buNone/>
            </a:pPr>
            <a:r>
              <a:rPr lang="en-US" sz="2400" dirty="0"/>
              <a:t>2. A desire to focus the firm on targeted metrics that  both reflect and affect business performance.</a:t>
            </a:r>
          </a:p>
          <a:p>
            <a:pPr marL="361950" indent="-361950">
              <a:buNone/>
            </a:pPr>
            <a:r>
              <a:rPr lang="en-US" sz="2400" dirty="0"/>
              <a:t>3. A crisis that requires accountability throughout firm</a:t>
            </a:r>
          </a:p>
          <a:p>
            <a:pPr marL="361950" indent="-361950">
              <a:buNone/>
            </a:pPr>
            <a:r>
              <a:rPr lang="en-US" sz="2400" dirty="0"/>
              <a:t>4. Higher expectations, countries, industries, channels</a:t>
            </a:r>
          </a:p>
          <a:p>
            <a:pPr marL="361950" indent="-361950"/>
            <a:endParaRPr lang="en-US" sz="2400" dirty="0"/>
          </a:p>
          <a:p>
            <a:pPr marL="361950" indent="-361950">
              <a:buNone/>
            </a:pPr>
            <a:r>
              <a:rPr lang="en-US" sz="2400" dirty="0"/>
              <a:t>Dashboards drive a culture of transparency as they monitor progress toward achieving goals at each level</a:t>
            </a:r>
            <a:endParaRPr lang="de-DE" sz="2400" dirty="0"/>
          </a:p>
        </p:txBody>
      </p:sp>
    </p:spTree>
    <p:extLst>
      <p:ext uri="{BB962C8B-B14F-4D97-AF65-F5344CB8AC3E}">
        <p14:creationId xmlns:p14="http://schemas.microsoft.com/office/powerpoint/2010/main" val="15045784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lstStyle/>
          <a:p>
            <a:r>
              <a:rPr lang="de-DE" dirty="0"/>
              <a:t>How to stimulate employee engagement?</a:t>
            </a:r>
          </a:p>
        </p:txBody>
      </p:sp>
      <p:sp>
        <p:nvSpPr>
          <p:cNvPr id="7" name="Foliennummernplatzhalter 6"/>
          <p:cNvSpPr>
            <a:spLocks noGrp="1"/>
          </p:cNvSpPr>
          <p:nvPr>
            <p:ph type="sldNum" sz="quarter" idx="12"/>
          </p:nvPr>
        </p:nvSpPr>
        <p:spPr/>
        <p:txBody>
          <a:bodyPr/>
          <a:lstStyle/>
          <a:p>
            <a:fld id="{7ABB9EE7-5B83-412C-B252-1687744B6FD0}" type="slidenum">
              <a:rPr lang="de-DE" smtClean="0">
                <a:solidFill>
                  <a:prstClr val="black"/>
                </a:solidFill>
              </a:rPr>
              <a:pPr/>
              <a:t>35</a:t>
            </a:fld>
            <a:endParaRPr lang="de-DE" dirty="0">
              <a:solidFill>
                <a:prstClr val="black"/>
              </a:solidFill>
            </a:endParaRPr>
          </a:p>
        </p:txBody>
      </p:sp>
      <p:sp>
        <p:nvSpPr>
          <p:cNvPr id="6" name="Textplatzhalter 5"/>
          <p:cNvSpPr>
            <a:spLocks noGrp="1"/>
          </p:cNvSpPr>
          <p:nvPr>
            <p:ph type="body" sz="quarter" idx="13"/>
          </p:nvPr>
        </p:nvSpPr>
        <p:spPr>
          <a:xfrm>
            <a:off x="1703512" y="1772816"/>
            <a:ext cx="8640960" cy="4536504"/>
          </a:xfrm>
        </p:spPr>
        <p:txBody>
          <a:bodyPr>
            <a:noAutofit/>
          </a:bodyPr>
          <a:lstStyle/>
          <a:p>
            <a:pPr marL="514350" indent="-514350">
              <a:buAutoNum type="arabicPeriod"/>
            </a:pPr>
            <a:r>
              <a:rPr lang="en-US" sz="2400" dirty="0"/>
              <a:t>Explain the role of an employee in the project and his/her impact on the company’s performance;</a:t>
            </a:r>
          </a:p>
          <a:p>
            <a:pPr marL="514350" indent="-514350">
              <a:buAutoNum type="arabicPeriod"/>
            </a:pPr>
            <a:r>
              <a:rPr lang="en-US" sz="2400" dirty="0"/>
              <a:t>Emphasize employee benefits: ability to track, ad-just , improve and show personal performance;</a:t>
            </a:r>
          </a:p>
          <a:p>
            <a:pPr marL="514350" indent="-514350">
              <a:buAutoNum type="arabicPeriod"/>
            </a:pPr>
            <a:r>
              <a:rPr lang="en-US" sz="2400" dirty="0"/>
              <a:t>Encourage a dashboard trial; </a:t>
            </a:r>
          </a:p>
          <a:p>
            <a:pPr marL="514350" indent="-514350">
              <a:buAutoNum type="arabicPeriod"/>
            </a:pPr>
            <a:r>
              <a:rPr lang="en-US" sz="2400" dirty="0"/>
              <a:t>Invite employee feedback and use it in dashboard;</a:t>
            </a:r>
          </a:p>
          <a:p>
            <a:pPr marL="514350" indent="-514350">
              <a:buFont typeface="Tahoma" pitchFamily="34" charset="0"/>
              <a:buAutoNum type="arabicPeriod"/>
            </a:pPr>
            <a:r>
              <a:rPr lang="en-US" sz="2400" dirty="0"/>
              <a:t>Incorporate dashboard into day-to-day operations;</a:t>
            </a:r>
          </a:p>
          <a:p>
            <a:pPr marL="514350" indent="-514350">
              <a:buAutoNum type="arabicPeriod"/>
            </a:pPr>
            <a:r>
              <a:rPr lang="en-US" sz="2400" dirty="0"/>
              <a:t> Develop performance-related incentive scheme.</a:t>
            </a:r>
          </a:p>
          <a:p>
            <a:pPr marL="514350" indent="-514350">
              <a:buAutoNum type="arabicPeriod"/>
            </a:pPr>
            <a:endParaRPr lang="de-DE" sz="2400" dirty="0"/>
          </a:p>
        </p:txBody>
      </p:sp>
    </p:spTree>
    <p:extLst>
      <p:ext uri="{BB962C8B-B14F-4D97-AF65-F5344CB8AC3E}">
        <p14:creationId xmlns:p14="http://schemas.microsoft.com/office/powerpoint/2010/main" val="3396180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lstStyle/>
          <a:p>
            <a:r>
              <a:rPr lang="de-DE" dirty="0"/>
              <a:t>How to ease employees into the cultural changes:</a:t>
            </a:r>
          </a:p>
        </p:txBody>
      </p:sp>
      <p:sp>
        <p:nvSpPr>
          <p:cNvPr id="7" name="Foliennummernplatzhalter 6"/>
          <p:cNvSpPr>
            <a:spLocks noGrp="1"/>
          </p:cNvSpPr>
          <p:nvPr>
            <p:ph type="sldNum" sz="quarter" idx="12"/>
          </p:nvPr>
        </p:nvSpPr>
        <p:spPr/>
        <p:txBody>
          <a:bodyPr/>
          <a:lstStyle/>
          <a:p>
            <a:fld id="{7ABB9EE7-5B83-412C-B252-1687744B6FD0}" type="slidenum">
              <a:rPr lang="de-DE" smtClean="0">
                <a:solidFill>
                  <a:prstClr val="black"/>
                </a:solidFill>
              </a:rPr>
              <a:pPr/>
              <a:t>36</a:t>
            </a:fld>
            <a:endParaRPr lang="de-DE" dirty="0">
              <a:solidFill>
                <a:prstClr val="black"/>
              </a:solidFill>
            </a:endParaRPr>
          </a:p>
        </p:txBody>
      </p:sp>
      <p:sp>
        <p:nvSpPr>
          <p:cNvPr id="6" name="Textplatzhalter 5"/>
          <p:cNvSpPr>
            <a:spLocks noGrp="1"/>
          </p:cNvSpPr>
          <p:nvPr>
            <p:ph type="body" sz="quarter" idx="13"/>
          </p:nvPr>
        </p:nvSpPr>
        <p:spPr/>
        <p:txBody>
          <a:bodyPr>
            <a:noAutofit/>
          </a:bodyPr>
          <a:lstStyle/>
          <a:p>
            <a:pPr marL="457200" indent="-457200">
              <a:buAutoNum type="arabicPeriod"/>
            </a:pPr>
            <a:r>
              <a:rPr lang="en-US" sz="2400" b="1" dirty="0"/>
              <a:t>drip feed </a:t>
            </a:r>
            <a:r>
              <a:rPr lang="en-US" sz="2400" dirty="0"/>
              <a:t>the technology over time: becomes part of the user desktops, and soft training (seminars, e-presentations, etc.) is provided but not enforced</a:t>
            </a:r>
          </a:p>
          <a:p>
            <a:pPr marL="457200" indent="-457200">
              <a:buAutoNum type="arabicPeriod"/>
            </a:pPr>
            <a:endParaRPr lang="en-US" sz="2400" dirty="0"/>
          </a:p>
          <a:p>
            <a:pPr marL="457200" indent="-457200">
              <a:buFont typeface="+mj-lt"/>
              <a:buAutoNum type="arabicPeriod"/>
            </a:pPr>
            <a:r>
              <a:rPr lang="en-US" sz="2400" dirty="0"/>
              <a:t>More effective: the firm </a:t>
            </a:r>
            <a:r>
              <a:rPr lang="en-US" sz="2400" b="1" dirty="0"/>
              <a:t>requires</a:t>
            </a:r>
            <a:r>
              <a:rPr lang="en-US" sz="2400" dirty="0"/>
              <a:t> dashboards as the standard tool for viewing the business, for delivering critical messages to employees, and for completing individual performance evaluations.</a:t>
            </a:r>
          </a:p>
        </p:txBody>
      </p:sp>
    </p:spTree>
    <p:extLst>
      <p:ext uri="{BB962C8B-B14F-4D97-AF65-F5344CB8AC3E}">
        <p14:creationId xmlns:p14="http://schemas.microsoft.com/office/powerpoint/2010/main" val="1989232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lstStyle/>
          <a:p>
            <a:r>
              <a:rPr lang="en-US" dirty="0"/>
              <a:t>Recent recommendations from companies </a:t>
            </a:r>
            <a:endParaRPr lang="de-DE" sz="2000" dirty="0"/>
          </a:p>
        </p:txBody>
      </p:sp>
      <p:sp>
        <p:nvSpPr>
          <p:cNvPr id="7" name="Foliennummernplatzhalter 6"/>
          <p:cNvSpPr>
            <a:spLocks noGrp="1"/>
          </p:cNvSpPr>
          <p:nvPr>
            <p:ph type="sldNum" sz="quarter" idx="12"/>
          </p:nvPr>
        </p:nvSpPr>
        <p:spPr/>
        <p:txBody>
          <a:bodyPr/>
          <a:lstStyle/>
          <a:p>
            <a:fld id="{7ABB9EE7-5B83-412C-B252-1687744B6FD0}" type="slidenum">
              <a:rPr lang="de-DE" smtClean="0">
                <a:solidFill>
                  <a:prstClr val="black"/>
                </a:solidFill>
              </a:rPr>
              <a:pPr/>
              <a:t>37</a:t>
            </a:fld>
            <a:endParaRPr lang="de-DE" dirty="0">
              <a:solidFill>
                <a:prstClr val="black"/>
              </a:solidFill>
            </a:endParaRPr>
          </a:p>
        </p:txBody>
      </p:sp>
      <p:sp>
        <p:nvSpPr>
          <p:cNvPr id="6" name="Textplatzhalter 5"/>
          <p:cNvSpPr>
            <a:spLocks noGrp="1"/>
          </p:cNvSpPr>
          <p:nvPr>
            <p:ph type="body" sz="quarter" idx="13"/>
          </p:nvPr>
        </p:nvSpPr>
        <p:spPr>
          <a:xfrm>
            <a:off x="1703512" y="1772816"/>
            <a:ext cx="8856984" cy="4536504"/>
          </a:xfrm>
        </p:spPr>
        <p:txBody>
          <a:bodyPr>
            <a:noAutofit/>
          </a:bodyPr>
          <a:lstStyle/>
          <a:p>
            <a:pPr marL="361950" indent="-361950">
              <a:buNone/>
            </a:pPr>
            <a:r>
              <a:rPr lang="en-US" sz="2400" dirty="0"/>
              <a:t>1. Above all, get started NOW. Learning curve: the longer a firm has worked on this journey, the happier they are with it. </a:t>
            </a:r>
          </a:p>
          <a:p>
            <a:pPr marL="361950" indent="-361950">
              <a:buNone/>
            </a:pPr>
            <a:r>
              <a:rPr lang="en-US" sz="2400" dirty="0"/>
              <a:t>2. Ensure you’re using some kind of metric on your marketing.</a:t>
            </a:r>
          </a:p>
          <a:p>
            <a:pPr marL="361950" indent="-361950">
              <a:buNone/>
            </a:pPr>
            <a:r>
              <a:rPr lang="en-US" sz="2400" dirty="0"/>
              <a:t>3. Be ready to invest in getting some data on these metrics.</a:t>
            </a:r>
          </a:p>
          <a:p>
            <a:pPr marL="361950" indent="-361950">
              <a:buNone/>
            </a:pPr>
            <a:r>
              <a:rPr lang="en-US" sz="2400" dirty="0"/>
              <a:t>4. Coordinate your traditional and digital media campaigns </a:t>
            </a:r>
          </a:p>
          <a:p>
            <a:pPr marL="361950" indent="-361950">
              <a:buNone/>
            </a:pPr>
            <a:r>
              <a:rPr lang="en-US" sz="2400" dirty="0"/>
              <a:t>5. Set specific measurable objectives for all your campaigns.</a:t>
            </a:r>
          </a:p>
          <a:p>
            <a:pPr marL="361950" indent="-361950">
              <a:buNone/>
            </a:pPr>
            <a:r>
              <a:rPr lang="en-US" sz="2400" dirty="0"/>
              <a:t>6. Put ROI in stated objectives for all your vendors (so they know your expectations to retain them or to cut them loose)</a:t>
            </a:r>
          </a:p>
          <a:p>
            <a:pPr marL="361950" indent="-361950">
              <a:buNone/>
            </a:pPr>
            <a:r>
              <a:rPr lang="en-US" sz="2400" dirty="0"/>
              <a:t>7. Link marketing ROI to employee compensation, as a bonus.</a:t>
            </a:r>
          </a:p>
        </p:txBody>
      </p:sp>
    </p:spTree>
    <p:extLst>
      <p:ext uri="{BB962C8B-B14F-4D97-AF65-F5344CB8AC3E}">
        <p14:creationId xmlns:p14="http://schemas.microsoft.com/office/powerpoint/2010/main" val="22114024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lstStyle/>
          <a:p>
            <a:r>
              <a:rPr lang="en-US" dirty="0"/>
              <a:t>After basics, move on to best practices</a:t>
            </a:r>
            <a:endParaRPr lang="de-DE" dirty="0"/>
          </a:p>
        </p:txBody>
      </p:sp>
      <p:sp>
        <p:nvSpPr>
          <p:cNvPr id="7" name="Foliennummernplatzhalter 6"/>
          <p:cNvSpPr>
            <a:spLocks noGrp="1"/>
          </p:cNvSpPr>
          <p:nvPr>
            <p:ph type="sldNum" sz="quarter" idx="12"/>
          </p:nvPr>
        </p:nvSpPr>
        <p:spPr/>
        <p:txBody>
          <a:bodyPr/>
          <a:lstStyle/>
          <a:p>
            <a:fld id="{7ABB9EE7-5B83-412C-B252-1687744B6FD0}" type="slidenum">
              <a:rPr lang="de-DE" smtClean="0">
                <a:solidFill>
                  <a:prstClr val="black"/>
                </a:solidFill>
              </a:rPr>
              <a:pPr/>
              <a:t>38</a:t>
            </a:fld>
            <a:endParaRPr lang="de-DE" dirty="0">
              <a:solidFill>
                <a:prstClr val="black"/>
              </a:solidFill>
            </a:endParaRPr>
          </a:p>
        </p:txBody>
      </p:sp>
      <p:sp>
        <p:nvSpPr>
          <p:cNvPr id="6" name="Textplatzhalter 5"/>
          <p:cNvSpPr>
            <a:spLocks noGrp="1"/>
          </p:cNvSpPr>
          <p:nvPr>
            <p:ph type="body" sz="quarter" idx="13"/>
          </p:nvPr>
        </p:nvSpPr>
        <p:spPr/>
        <p:txBody>
          <a:bodyPr>
            <a:normAutofit/>
          </a:bodyPr>
          <a:lstStyle/>
          <a:p>
            <a:pPr>
              <a:buNone/>
            </a:pPr>
            <a:r>
              <a:rPr lang="en-US" sz="2400" dirty="0"/>
              <a:t>1. Ensure finance accepts your marketing metrics </a:t>
            </a:r>
          </a:p>
          <a:p>
            <a:pPr>
              <a:buNone/>
            </a:pPr>
            <a:r>
              <a:rPr lang="en-US" sz="2400" dirty="0"/>
              <a:t>2. Make sure your data is: timely, actionable &amp; linked</a:t>
            </a:r>
          </a:p>
          <a:p>
            <a:pPr>
              <a:buNone/>
            </a:pPr>
            <a:r>
              <a:rPr lang="en-US" sz="2400" dirty="0"/>
              <a:t>3. Improve econometric models for what-if forecasts</a:t>
            </a:r>
          </a:p>
          <a:p>
            <a:pPr>
              <a:buNone/>
            </a:pPr>
            <a:r>
              <a:rPr lang="en-US" sz="2400" dirty="0"/>
              <a:t>4. Share your data across your organization</a:t>
            </a:r>
          </a:p>
          <a:p>
            <a:pPr>
              <a:buNone/>
            </a:pPr>
            <a:r>
              <a:rPr lang="en-US" sz="2400" dirty="0"/>
              <a:t>5. Develop new metrics for innovative marketing</a:t>
            </a:r>
          </a:p>
          <a:p>
            <a:pPr>
              <a:buNone/>
            </a:pPr>
            <a:r>
              <a:rPr lang="en-US" sz="2400" dirty="0"/>
              <a:t>6. Give employees the initiative to show leadership</a:t>
            </a:r>
          </a:p>
        </p:txBody>
      </p:sp>
    </p:spTree>
    <p:extLst>
      <p:ext uri="{BB962C8B-B14F-4D97-AF65-F5344CB8AC3E}">
        <p14:creationId xmlns:p14="http://schemas.microsoft.com/office/powerpoint/2010/main" val="1185935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512" y="620688"/>
            <a:ext cx="8640960" cy="850106"/>
          </a:xfrm>
        </p:spPr>
        <p:txBody>
          <a:bodyPr anchor="ctr" anchorCtr="0">
            <a:noAutofit/>
          </a:bodyPr>
          <a:lstStyle/>
          <a:p>
            <a:r>
              <a:rPr lang="en-US" sz="3200" dirty="0"/>
              <a:t>Dashboard are not easy to get right</a:t>
            </a:r>
            <a:endParaRPr lang="en-GB" sz="3200" dirty="0"/>
          </a:p>
        </p:txBody>
      </p:sp>
      <p:sp>
        <p:nvSpPr>
          <p:cNvPr id="3" name="Content Placeholder 2"/>
          <p:cNvSpPr>
            <a:spLocks noGrp="1"/>
          </p:cNvSpPr>
          <p:nvPr>
            <p:ph idx="1"/>
          </p:nvPr>
        </p:nvSpPr>
        <p:spPr>
          <a:xfrm>
            <a:off x="2063552" y="1628800"/>
            <a:ext cx="7772400" cy="4896544"/>
          </a:xfrm>
        </p:spPr>
        <p:txBody>
          <a:bodyPr>
            <a:normAutofit/>
          </a:bodyPr>
          <a:lstStyle/>
          <a:p>
            <a:pPr>
              <a:lnSpc>
                <a:spcPct val="100000"/>
              </a:lnSpc>
              <a:spcAft>
                <a:spcPts val="600"/>
              </a:spcAft>
              <a:buNone/>
            </a:pPr>
            <a:r>
              <a:rPr lang="en-US" sz="2000" dirty="0"/>
              <a:t>“</a:t>
            </a:r>
            <a:r>
              <a:rPr lang="en-US" sz="2400" dirty="0"/>
              <a:t>A dashboard is not something you simply decide one day to implement. An effective marketing dashboard requires a similar process and planning as </a:t>
            </a:r>
            <a:r>
              <a:rPr lang="en-US" sz="2400" i="1" dirty="0"/>
              <a:t>building a house </a:t>
            </a:r>
            <a:r>
              <a:rPr lang="en-US" sz="2400" dirty="0"/>
              <a:t>does” </a:t>
            </a:r>
            <a:r>
              <a:rPr lang="en-US" sz="2400" i="1" dirty="0"/>
              <a:t>Laura Patterson, Vision Edge Marketing</a:t>
            </a:r>
          </a:p>
          <a:p>
            <a:pPr>
              <a:lnSpc>
                <a:spcPct val="100000"/>
              </a:lnSpc>
              <a:spcAft>
                <a:spcPts val="600"/>
              </a:spcAft>
              <a:buNone/>
            </a:pPr>
            <a:endParaRPr lang="en-US" i="1" dirty="0"/>
          </a:p>
          <a:p>
            <a:pPr>
              <a:lnSpc>
                <a:spcPct val="100000"/>
              </a:lnSpc>
              <a:spcAft>
                <a:spcPts val="600"/>
              </a:spcAft>
              <a:buNone/>
            </a:pPr>
            <a:r>
              <a:rPr lang="en-US" sz="2400" dirty="0"/>
              <a:t>“You must be prepared to </a:t>
            </a:r>
            <a:r>
              <a:rPr lang="en-US" sz="2400" i="1" dirty="0"/>
              <a:t>change the processes </a:t>
            </a:r>
            <a:r>
              <a:rPr lang="en-US" sz="2400" dirty="0"/>
              <a:t>internally to gather the data and create the ability to track the metrics that will be on your dashboard. It takes </a:t>
            </a:r>
            <a:r>
              <a:rPr lang="en-US" sz="2400" i="1" dirty="0"/>
              <a:t>time and investment  </a:t>
            </a:r>
            <a:r>
              <a:rPr lang="en-US" sz="2400" dirty="0"/>
              <a:t>to make the necessary changes”, </a:t>
            </a:r>
            <a:r>
              <a:rPr lang="en-US" sz="2400" i="1" dirty="0"/>
              <a:t>Deepak </a:t>
            </a:r>
            <a:r>
              <a:rPr lang="en-US" sz="2400" i="1" dirty="0" err="1"/>
              <a:t>Advani</a:t>
            </a:r>
            <a:r>
              <a:rPr lang="en-US" sz="2400" i="1" dirty="0"/>
              <a:t>, Lenovo</a:t>
            </a:r>
          </a:p>
          <a:p>
            <a:pPr>
              <a:buNone/>
            </a:pPr>
            <a:endParaRPr lang="en-GB" dirty="0"/>
          </a:p>
        </p:txBody>
      </p:sp>
      <p:sp>
        <p:nvSpPr>
          <p:cNvPr id="4" name="Foliennummernplatzhalter 3"/>
          <p:cNvSpPr>
            <a:spLocks noGrp="1"/>
          </p:cNvSpPr>
          <p:nvPr>
            <p:ph type="sldNum" sz="quarter" idx="12"/>
          </p:nvPr>
        </p:nvSpPr>
        <p:spPr/>
        <p:txBody>
          <a:bodyPr/>
          <a:lstStyle/>
          <a:p>
            <a:fld id="{59CAFC46-67D6-4F7B-A033-07EE852EB065}" type="slidenum">
              <a:rPr lang="de-DE" smtClean="0"/>
              <a:pPr/>
              <a:t>39</a:t>
            </a:fld>
            <a:endParaRPr lang="de-DE"/>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normAutofit fontScale="90000"/>
          </a:bodyPr>
          <a:lstStyle/>
          <a:p>
            <a:r>
              <a:rPr lang="en-US"/>
              <a:t>Borenstein: </a:t>
            </a:r>
            <a:r>
              <a:rPr lang="en-US" dirty="0"/>
              <a:t>“YOU DON’T NEED SOFTWARE. 				YOU NEED COURAGE AND VISION !”</a:t>
            </a:r>
            <a:endParaRPr lang="de-DE" dirty="0"/>
          </a:p>
        </p:txBody>
      </p:sp>
      <p:sp>
        <p:nvSpPr>
          <p:cNvPr id="7" name="Foliennummernplatzhalter 6"/>
          <p:cNvSpPr>
            <a:spLocks noGrp="1"/>
          </p:cNvSpPr>
          <p:nvPr>
            <p:ph type="sldNum" sz="quarter" idx="12"/>
          </p:nvPr>
        </p:nvSpPr>
        <p:spPr/>
        <p:txBody>
          <a:bodyPr/>
          <a:lstStyle/>
          <a:p>
            <a:fld id="{7ABB9EE7-5B83-412C-B252-1687744B6FD0}" type="slidenum">
              <a:rPr lang="de-DE" smtClean="0">
                <a:solidFill>
                  <a:prstClr val="black"/>
                </a:solidFill>
              </a:rPr>
              <a:pPr/>
              <a:t>40</a:t>
            </a:fld>
            <a:endParaRPr lang="de-DE" dirty="0">
              <a:solidFill>
                <a:prstClr val="black"/>
              </a:solidFill>
            </a:endParaRPr>
          </a:p>
        </p:txBody>
      </p:sp>
      <p:sp>
        <p:nvSpPr>
          <p:cNvPr id="6" name="Textplatzhalter 5"/>
          <p:cNvSpPr>
            <a:spLocks noGrp="1"/>
          </p:cNvSpPr>
          <p:nvPr>
            <p:ph type="body" sz="quarter" idx="13"/>
          </p:nvPr>
        </p:nvSpPr>
        <p:spPr>
          <a:xfrm>
            <a:off x="1703512" y="1772816"/>
            <a:ext cx="8568952" cy="4536504"/>
          </a:xfrm>
        </p:spPr>
        <p:txBody>
          <a:bodyPr>
            <a:noAutofit/>
          </a:bodyPr>
          <a:lstStyle/>
          <a:p>
            <a:pPr>
              <a:buNone/>
            </a:pPr>
            <a:r>
              <a:rPr lang="en-US" sz="3200" i="1" dirty="0"/>
              <a:t>“</a:t>
            </a:r>
            <a:r>
              <a:rPr lang="en-US" i="1" dirty="0"/>
              <a:t>It is possibly the single most important opportunity, in a decade, for your management to reinvent. But to do so you need to have good metrics, measurements you can trust and from which you can make sound decisions that advance your company's business plan. You need to measure what really counts. Once identified, these metrics should then be placed in your Dashboard.”</a:t>
            </a:r>
            <a:endParaRPr lang="de-DE" i="1" dirty="0"/>
          </a:p>
        </p:txBody>
      </p:sp>
    </p:spTree>
    <p:extLst>
      <p:ext uri="{BB962C8B-B14F-4D97-AF65-F5344CB8AC3E}">
        <p14:creationId xmlns:p14="http://schemas.microsoft.com/office/powerpoint/2010/main" val="731358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
    <a:dk1>
      <a:srgbClr val="3B3B3A"/>
    </a:dk1>
    <a:lt1>
      <a:srgbClr val="FFFFFF"/>
    </a:lt1>
    <a:dk2>
      <a:srgbClr val="3B3B3A"/>
    </a:dk2>
    <a:lt2>
      <a:srgbClr val="FFFFFF"/>
    </a:lt2>
    <a:accent1>
      <a:srgbClr val="FF973C"/>
    </a:accent1>
    <a:accent2>
      <a:srgbClr val="A9A497"/>
    </a:accent2>
    <a:accent3>
      <a:srgbClr val="FFFFFF"/>
    </a:accent3>
    <a:accent4>
      <a:srgbClr val="313130"/>
    </a:accent4>
    <a:accent5>
      <a:srgbClr val="FFC9AF"/>
    </a:accent5>
    <a:accent6>
      <a:srgbClr val="999488"/>
    </a:accent6>
    <a:hlink>
      <a:srgbClr val="5A4F43"/>
    </a:hlink>
    <a:folHlink>
      <a:srgbClr val="CEC7A1"/>
    </a:folHlink>
  </a:clrScheme>
  <a:fontScheme name="Leere Präsentation">
    <a:majorFont>
      <a:latin typeface="Tahoma"/>
      <a:ea typeface=""/>
      <a:cs typeface=""/>
    </a:majorFont>
    <a:minorFont>
      <a:latin typeface="Tahom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emplate/>
  <TotalTime>1253</TotalTime>
  <Words>2038</Words>
  <Application>Microsoft Macintosh PowerPoint</Application>
  <PresentationFormat>Widescreen</PresentationFormat>
  <Paragraphs>454</Paragraphs>
  <Slides>40</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Aptos</vt:lpstr>
      <vt:lpstr>Aptos Display</vt:lpstr>
      <vt:lpstr>Arial</vt:lpstr>
      <vt:lpstr>Georgia</vt:lpstr>
      <vt:lpstr>Tahoma</vt:lpstr>
      <vt:lpstr>Office Theme</vt:lpstr>
      <vt:lpstr>PowerPoint Presentation</vt:lpstr>
      <vt:lpstr>PowerPoint Presentation</vt:lpstr>
      <vt:lpstr>Case: Inofec BV: Dutch office furniture leader</vt:lpstr>
      <vt:lpstr>Their Problem: 1 Euro More or Less?</vt:lpstr>
      <vt:lpstr>Conceptual Framework</vt:lpstr>
      <vt:lpstr>Profit Response: Faxes</vt:lpstr>
      <vt:lpstr>PowerPoint Presentation</vt:lpstr>
      <vt:lpstr>PowerPoint Presentation</vt:lpstr>
      <vt:lpstr>PowerPoint Presentation</vt:lpstr>
      <vt:lpstr>Dashboard input and output</vt:lpstr>
      <vt:lpstr>Funnel Progression</vt:lpstr>
      <vt:lpstr>Funnel Progression</vt:lpstr>
      <vt:lpstr>Funnel Progression</vt:lpstr>
      <vt:lpstr>We advise to decrease Flyers, increase Adwords  </vt:lpstr>
      <vt:lpstr>And test this in a field experiment </vt:lpstr>
      <vt:lpstr>Net Profit Change is 15 x higher with recommendation </vt:lpstr>
      <vt:lpstr>Experiment Supports Our Assertions</vt:lpstr>
      <vt:lpstr>Take-aways from field experiment</vt:lpstr>
      <vt:lpstr>PowerPoint Presentation</vt:lpstr>
      <vt:lpstr>Metric Pitfalls (from Marketing Leadership Council) </vt:lpstr>
      <vt:lpstr>Measuring the Wrong Drivers:</vt:lpstr>
      <vt:lpstr>The KPI Wheel of Metric selection (My book Ch. 7)</vt:lpstr>
      <vt:lpstr>First four Rules to drop a candidate metric</vt:lpstr>
      <vt:lpstr>Next 4 rules apply especially to brand metrics:</vt:lpstr>
      <vt:lpstr>Pauwels’ criteria to evaluate a metric</vt:lpstr>
      <vt:lpstr>1) Responsiveness: can we move it?</vt:lpstr>
      <vt:lpstr>2) Conversion: does it translate into sales/profits ?</vt:lpstr>
      <vt:lpstr>Love Marks or Safe Bets ? </vt:lpstr>
      <vt:lpstr>7 Dashboard best practices</vt:lpstr>
      <vt:lpstr>Which metrics are actually tracked:</vt:lpstr>
      <vt:lpstr>Start the performance journey in your company</vt:lpstr>
      <vt:lpstr>Successful dashboard implementation steps (Chapter 12: Dashboard implementation, Pauwels)</vt:lpstr>
      <vt:lpstr>How to obtain top management support? </vt:lpstr>
      <vt:lpstr>Which cultural triggers increase the need?</vt:lpstr>
      <vt:lpstr>How to stimulate employee engagement?</vt:lpstr>
      <vt:lpstr>How to ease employees into the cultural changes:</vt:lpstr>
      <vt:lpstr>Recent recommendations from companies </vt:lpstr>
      <vt:lpstr>After basics, move on to best practices</vt:lpstr>
      <vt:lpstr>Dashboard are not easy to get right</vt:lpstr>
      <vt:lpstr>Borenstein: “YOU DON’T NEED SOFTWARE.     YOU NEED COURAGE AND VISION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Pauwels, Koen</dc:creator>
  <cp:lastModifiedBy>Pauwels, Koen</cp:lastModifiedBy>
  <cp:revision>8</cp:revision>
  <dcterms:created xsi:type="dcterms:W3CDTF">2025-05-19T23:12:17Z</dcterms:created>
  <dcterms:modified xsi:type="dcterms:W3CDTF">2026-09-19T22:49:14Z</dcterms:modified>
</cp:coreProperties>
</file>