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8AAFC8"/>
                </a:solidFill>
                <a:latin typeface="Arial"/>
              </a:defRPr>
            </a:pPr>
            <a:r>
              <a:rPr lang="en-US" sz="1100" b="0" i="0" u="none" strike="noStrike">
                <a:solidFill>
                  <a:srgbClr val="8AAFC8"/>
                </a:solidFill>
                <a:latin typeface="Arial"/>
              </a:rPr>
              <a:t>% preferring AI creator content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Consumer preference for AI-generated creator content</c:v>
                </c:pt>
              </c:strCache>
            </c:strRef>
          </c:tx>
          <c:spPr>
            <a:solidFill>
              <a:srgbClr val="1A6FA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16F-444D-AFDE-23E6D71A6663}"/>
              </c:ext>
            </c:extLst>
          </c:dPt>
          <c:dPt>
            <c:idx val="1"/>
            <c:invertIfNegative val="0"/>
            <c:bubble3D val="0"/>
            <c:spPr>
              <a:solidFill>
                <a:srgbClr val="C8992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16F-444D-AFDE-23E6D71A666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2023</c:v>
                </c:pt>
                <c:pt idx="1">
                  <c:v>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6F-444D-AFDE-23E6D71A66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FFFF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1A3A6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FFFF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0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0D1B3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5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992A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1440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96596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01752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06908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12064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17220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22376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275320" y="13716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91440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96596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01752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06908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12064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17220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75320" y="941832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1440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96596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01752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06908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12064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17220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22376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275320" y="1746504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1440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96596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01752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06908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512064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17220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722376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8275320" y="2551176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91440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196596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301752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406908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12064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17220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722376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8275320" y="3355848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91440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196596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301752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06908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512064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617220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722376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8275320" y="4160520"/>
            <a:ext cx="54864" cy="54864"/>
          </a:xfrm>
          <a:prstGeom prst="ellipse">
            <a:avLst/>
          </a:prstGeom>
          <a:solidFill>
            <a:srgbClr val="1A6FA0">
              <a:alpha val="30000"/>
            </a:srgbClr>
          </a:solidFill>
          <a:ln w="12700">
            <a:solidFill>
              <a:srgbClr val="1A6FA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411480" y="1005840"/>
            <a:ext cx="8321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Agentic Marketing</a:t>
            </a:r>
            <a:endParaRPr lang="en-US" sz="4400" dirty="0"/>
          </a:p>
        </p:txBody>
      </p:sp>
      <p:sp>
        <p:nvSpPr>
          <p:cNvPr id="52" name="Text 50"/>
          <p:cNvSpPr/>
          <p:nvPr/>
        </p:nvSpPr>
        <p:spPr>
          <a:xfrm>
            <a:off x="411480" y="1874520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Separating Signal from Story</a:t>
            </a:r>
            <a:endParaRPr lang="en-US" sz="2800" dirty="0"/>
          </a:p>
        </p:txBody>
      </p:sp>
      <p:sp>
        <p:nvSpPr>
          <p:cNvPr id="53" name="Shape 51"/>
          <p:cNvSpPr/>
          <p:nvPr/>
        </p:nvSpPr>
        <p:spPr>
          <a:xfrm>
            <a:off x="411480" y="2578608"/>
            <a:ext cx="5029200" cy="36576"/>
          </a:xfrm>
          <a:prstGeom prst="rect">
            <a:avLst/>
          </a:prstGeom>
          <a:solidFill>
            <a:srgbClr val="C8992A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411480" y="2724912"/>
            <a:ext cx="7772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A8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Koen Pauwels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A8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Distinguished Professor, Northeastern University  and Editor-in-Chief, IJRM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A8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UPA in Milano, July 8,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 for You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931920" cy="2377440"/>
          </a:xfrm>
          <a:prstGeom prst="rect">
            <a:avLst/>
          </a:prstGeom>
          <a:solidFill>
            <a:srgbClr val="1A6FA0"/>
          </a:solidFill>
          <a:ln w="12700">
            <a:solidFill>
              <a:srgbClr val="1A6F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19456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of you have heard that AI will transform marketing?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800600" y="1417320"/>
            <a:ext cx="3931920" cy="2377440"/>
          </a:xfrm>
          <a:prstGeom prst="rect">
            <a:avLst/>
          </a:prstGeom>
          <a:solidFill>
            <a:srgbClr val="C8992A"/>
          </a:solidFill>
          <a:ln w="12700">
            <a:solidFill>
              <a:srgbClr val="C8992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983480" y="1554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983480" y="219456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of you have actually trans-formed your marketing because of AI?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4069080"/>
            <a:ext cx="8229600" cy="36576"/>
          </a:xfrm>
          <a:prstGeom prst="rect">
            <a:avLst/>
          </a:prstGeom>
          <a:solidFill>
            <a:srgbClr val="C8992A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gap is the subject of this talk.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 — REALITY CHECK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Are Running Experiments, Not Operations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417320"/>
            <a:ext cx="2606040" cy="2560320"/>
          </a:xfrm>
          <a:prstGeom prst="rect">
            <a:avLst/>
          </a:prstGeom>
          <a:solidFill>
            <a:srgbClr val="1A6FA0">
              <a:alpha val="85000"/>
            </a:srgbClr>
          </a:solidFill>
          <a:ln w="25400">
            <a:solidFill>
              <a:srgbClr val="1A6F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457200" y="251460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organizations use AI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at least one function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33375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McKinsey State of AI, 2025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0" y="1417320"/>
            <a:ext cx="2606040" cy="2560320"/>
          </a:xfrm>
          <a:prstGeom prst="rect">
            <a:avLst/>
          </a:prstGeom>
          <a:solidFill>
            <a:srgbClr val="C8992A">
              <a:alpha val="85000"/>
            </a:srgbClr>
          </a:solidFill>
          <a:ln w="25400">
            <a:solidFill>
              <a:srgbClr val="C8992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91840" y="15544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23%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3291840" y="251460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begun scaling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 anywhere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3375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McKinsey State of AI, 2025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035040" y="1417320"/>
            <a:ext cx="2606040" cy="2560320"/>
          </a:xfrm>
          <a:prstGeom prst="rect">
            <a:avLst/>
          </a:prstGeom>
          <a:solidFill>
            <a:srgbClr val="C0392B">
              <a:alpha val="85000"/>
            </a:srgbClr>
          </a:solidFill>
          <a:ln w="254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126480" y="15544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27%</a:t>
            </a:r>
            <a:endParaRPr lang="en-US" sz="5200" dirty="0"/>
          </a:p>
        </p:txBody>
      </p:sp>
      <p:sp>
        <p:nvSpPr>
          <p:cNvPr id="14" name="Text 12"/>
          <p:cNvSpPr/>
          <p:nvPr/>
        </p:nvSpPr>
        <p:spPr>
          <a:xfrm>
            <a:off x="6126480" y="251460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marketers call AI agents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top trend — but don't deploy them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26480" y="33375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AI Institute, 2025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65760" y="425196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between those first two numbers is where the hype lives.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 — REALITY CHECK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Narratives Already Proven Wrong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749040" cy="1005840"/>
          </a:xfrm>
          <a:prstGeom prst="rect">
            <a:avLst/>
          </a:prstGeom>
          <a:solidFill>
            <a:srgbClr val="FAE8E8"/>
          </a:solidFill>
          <a:ln w="12700">
            <a:solidFill>
              <a:srgbClr val="E8BBB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36192"/>
            <a:ext cx="320040" cy="320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6072" y="1517904"/>
            <a:ext cx="356616" cy="356616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36192"/>
            <a:ext cx="320040" cy="3200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51560" y="1353312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replaces the marketer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434840" y="1280160"/>
            <a:ext cx="4480560" cy="1005840"/>
          </a:xfrm>
          <a:prstGeom prst="rect">
            <a:avLst/>
          </a:prstGeom>
          <a:solidFill>
            <a:srgbClr val="E8F5EE"/>
          </a:solidFill>
          <a:ln w="12700">
            <a:solidFill>
              <a:srgbClr val="B8DAC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4544568" y="1517904"/>
            <a:ext cx="356616" cy="356616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856" y="1536192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029200" y="13258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"Too many brands treat tech like theater, chasing attention rather than solving real needs." — Raja Rajamannar, former Mastercard CMO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457200" y="2468880"/>
            <a:ext cx="3749040" cy="1005840"/>
          </a:xfrm>
          <a:prstGeom prst="rect">
            <a:avLst/>
          </a:prstGeom>
          <a:solidFill>
            <a:srgbClr val="FAE8E8"/>
          </a:solidFill>
          <a:ln w="12700">
            <a:solidFill>
              <a:srgbClr val="E8BBB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724912"/>
            <a:ext cx="320040" cy="32004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576072" y="2706624"/>
            <a:ext cx="356616" cy="356616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724912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051560" y="2542032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content = more relevance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4434840" y="2468880"/>
            <a:ext cx="4480560" cy="1005840"/>
          </a:xfrm>
          <a:prstGeom prst="rect">
            <a:avLst/>
          </a:prstGeom>
          <a:solidFill>
            <a:srgbClr val="E8F5EE"/>
          </a:solidFill>
          <a:ln w="12700">
            <a:solidFill>
              <a:srgbClr val="B8DAC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2"/>
          <p:cNvSpPr/>
          <p:nvPr/>
        </p:nvSpPr>
        <p:spPr>
          <a:xfrm>
            <a:off x="4544568" y="2706624"/>
            <a:ext cx="356616" cy="356616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856" y="2724912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029200" y="251460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"Speed and volume help only when the creative has a strong point of view. If any brand could have done it, it won't stand out." — Duolingo CMO</a:t>
            </a:r>
            <a:endParaRPr lang="en-US" sz="1200" dirty="0"/>
          </a:p>
        </p:txBody>
      </p:sp>
      <p:sp>
        <p:nvSpPr>
          <p:cNvPr id="22" name="Shape 14"/>
          <p:cNvSpPr/>
          <p:nvPr/>
        </p:nvSpPr>
        <p:spPr>
          <a:xfrm>
            <a:off x="457200" y="3657600"/>
            <a:ext cx="3749040" cy="1005840"/>
          </a:xfrm>
          <a:prstGeom prst="rect">
            <a:avLst/>
          </a:prstGeom>
          <a:solidFill>
            <a:srgbClr val="FAE8E8"/>
          </a:solidFill>
          <a:ln w="12700">
            <a:solidFill>
              <a:srgbClr val="E8BBB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3913632"/>
            <a:ext cx="320040" cy="320040"/>
          </a:xfrm>
          <a:prstGeom prst="rect">
            <a:avLst/>
          </a:prstGeom>
        </p:spPr>
      </p:pic>
      <p:sp>
        <p:nvSpPr>
          <p:cNvPr id="24" name="Shape 15"/>
          <p:cNvSpPr/>
          <p:nvPr/>
        </p:nvSpPr>
        <p:spPr>
          <a:xfrm>
            <a:off x="576072" y="3895344"/>
            <a:ext cx="356616" cy="356616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3913632"/>
            <a:ext cx="320040" cy="320040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1051560" y="3730752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content performs on par</a:t>
            </a:r>
            <a:endParaRPr lang="en-US" sz="1500" dirty="0"/>
          </a:p>
        </p:txBody>
      </p:sp>
      <p:sp>
        <p:nvSpPr>
          <p:cNvPr id="27" name="Shape 17"/>
          <p:cNvSpPr/>
          <p:nvPr/>
        </p:nvSpPr>
        <p:spPr>
          <a:xfrm>
            <a:off x="4434840" y="3657600"/>
            <a:ext cx="4480560" cy="1005840"/>
          </a:xfrm>
          <a:prstGeom prst="rect">
            <a:avLst/>
          </a:prstGeom>
          <a:solidFill>
            <a:srgbClr val="E8F5EE"/>
          </a:solidFill>
          <a:ln w="12700">
            <a:solidFill>
              <a:srgbClr val="B8DAC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18"/>
          <p:cNvSpPr/>
          <p:nvPr/>
        </p:nvSpPr>
        <p:spPr>
          <a:xfrm>
            <a:off x="4544568" y="3895344"/>
            <a:ext cx="356616" cy="356616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856" y="3913632"/>
            <a:ext cx="320040" cy="320040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5029200" y="370332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Labeling ad as AI-generated lowers authenticity, attitudes, and purchase intent, even if you frame the customer benefit (Nuremberg Institute for Market Decisions, 2025)</a:t>
            </a:r>
            <a:endParaRPr lang="en-US" sz="1200" dirty="0"/>
          </a:p>
        </p:txBody>
      </p:sp>
      <p:sp>
        <p:nvSpPr>
          <p:cNvPr id="31" name="Shape 20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1"/>
          <p:cNvSpPr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Authenticity Paradox: as AI improves, authentic human judgment becomes scarcer, and therefore more valuable.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II WHAT IS REAL: CURRENT SUCCESSFUL PRACTICES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Delivers Where the Goal Is Optimization, Not Origination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325880"/>
            <a:ext cx="4114800" cy="2560320"/>
          </a:xfrm>
          <a:prstGeom prst="rect">
            <a:avLst/>
          </a:prstGeom>
          <a:solidFill>
            <a:srgbClr val="132952"/>
          </a:solidFill>
          <a:ln w="12700">
            <a:solidFill>
              <a:srgbClr val="1A6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6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Use Cases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874520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buying &amp; bid optimization</a:t>
            </a:r>
            <a:endParaRPr lang="en-US" sz="1400" dirty="0"/>
          </a:p>
          <a:p>
            <a:pPr marL="342900" indent="-342900" algn="l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segmentation at scale</a:t>
            </a:r>
            <a:endParaRPr lang="en-US" sz="1400" dirty="0"/>
          </a:p>
          <a:p>
            <a:pPr marL="342900" indent="-342900" algn="l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reporting and summaries</a:t>
            </a:r>
            <a:endParaRPr lang="en-US" sz="1400" dirty="0"/>
          </a:p>
          <a:p>
            <a:pPr marL="342900" indent="-342900" algn="l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 timing an personalization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1325880"/>
            <a:ext cx="4114800" cy="2560320"/>
          </a:xfrm>
          <a:prstGeom prst="rect">
            <a:avLst/>
          </a:prstGeom>
          <a:solidFill>
            <a:srgbClr val="132952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937760" y="1417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in Point: Foodora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37760" y="1874520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message timing workflow:</a:t>
            </a:r>
            <a:endParaRPr lang="en-US" sz="1400" dirty="0"/>
          </a:p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41%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conversion rate</a:t>
            </a:r>
            <a:endParaRPr lang="en-US" sz="1400" dirty="0"/>
          </a:p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26%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drop in unsubscribes</a:t>
            </a:r>
            <a:endParaRPr lang="en-US" sz="1400" dirty="0"/>
          </a:p>
          <a:p>
            <a:pPr marL="0" indent="0" algn="l">
              <a:buNone/>
            </a:pPr>
            <a:r>
              <a:rPr lang="en-US" sz="12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by replacing strategy — by executing it precisely.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5760" y="4069080"/>
            <a:ext cx="8503920" cy="731520"/>
          </a:xfrm>
          <a:prstGeom prst="rect">
            <a:avLst/>
          </a:prstGeom>
          <a:solidFill>
            <a:srgbClr val="2A1A00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206240"/>
            <a:ext cx="320040" cy="32004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005840" y="411480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still rules: 80% of the full technical exercise, as before. Poor data + AI = confident errors at scale.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II — WHAT IS REAL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Brand Visibility: The New Share-of-Voice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2377440" cy="237744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13716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65760" y="233172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drop in traditional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volume by 2026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users shift to AI chatbots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017520" y="1032008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are no longer competing for a click.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competing to be the answer, even on Google!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017520" y="2148840"/>
            <a:ext cx="5760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for your brand: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potential KPIs should be C.R.I.S.P. (Hanssens et al., Marketing Science 2013) and now play out inside model-generated responses. ChatGPT, Gemini, Perplexity, Claude get much of their information from Reddit, LinkedIn, and your brand pages</a:t>
            </a:r>
            <a:endParaRPr lang="en-US" sz="1300" dirty="0"/>
          </a:p>
          <a:p>
            <a:pPr marL="0" indent="0" algn="l">
              <a:buNone/>
            </a:pPr>
            <a:endParaRPr lang="en-US" sz="1300" dirty="0"/>
          </a:p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Engine Optimization (GEO) is the emerging discipline.</a:t>
            </a:r>
            <a:endParaRPr lang="en-US" sz="1300" dirty="0"/>
          </a:p>
          <a:p>
            <a:pPr marL="0" indent="0" algn="l">
              <a:buNone/>
            </a:pPr>
            <a:r>
              <a:rPr lang="en-US" sz="1300" i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Italian brands have not started measuring this yet.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017520" y="4023360"/>
            <a:ext cx="5760720" cy="777240"/>
          </a:xfrm>
          <a:prstGeom prst="rect">
            <a:avLst/>
          </a:prstGeom>
          <a:solidFill>
            <a:srgbClr val="D6E8F5"/>
          </a:solidFill>
          <a:ln w="12700">
            <a:solidFill>
              <a:srgbClr val="1A6F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160520"/>
            <a:ext cx="320040" cy="3200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182112" y="4142232"/>
            <a:ext cx="356616" cy="356616"/>
          </a:xfrm>
          <a:prstGeom prst="ellipse">
            <a:avLst/>
          </a:prstGeom>
          <a:solidFill>
            <a:srgbClr val="1A6FA0"/>
          </a:solidFill>
          <a:ln w="12700">
            <a:solidFill>
              <a:srgbClr val="1A6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16052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03320" y="4041648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movers in this market have a real window. The tools exist. The race has started.</a:t>
            </a:r>
            <a:endParaRPr lang="en-US" sz="13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5B61400-9244-3784-BEEF-1CDDAB284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0" y="1748550"/>
            <a:ext cx="4128925" cy="6295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II — WHAT IS REAL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Authenticity Is Now a Competitive Advantage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365760" y="1280160"/>
          <a:ext cx="39319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365760" y="40690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Billion Dollar Boy / Digiday, 2026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4572000" y="1234440"/>
            <a:ext cx="4206240" cy="2834640"/>
          </a:xfrm>
          <a:prstGeom prst="rect">
            <a:avLst/>
          </a:prstGeom>
          <a:solidFill>
            <a:srgbClr val="132952"/>
          </a:solidFill>
          <a:ln w="12700">
            <a:solidFill>
              <a:srgbClr val="1A6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709160" y="1325880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A6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Insight: Influencer Typology</a:t>
            </a:r>
            <a:endParaRPr lang="en-US" sz="1200" dirty="0"/>
          </a:p>
          <a:p>
            <a:pPr marL="0" indent="0" algn="l">
              <a:buNone/>
            </a:pPr>
            <a:r>
              <a:rPr lang="en-US" sz="1200" b="1" dirty="0">
                <a:solidFill>
                  <a:srgbClr val="1A6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(Pauwels, Peggiani &amp; Lamberti, MSI 2026)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709160" y="2011680"/>
            <a:ext cx="3931920" cy="868680"/>
          </a:xfrm>
          <a:prstGeom prst="rect">
            <a:avLst/>
          </a:prstGeom>
          <a:solidFill>
            <a:srgbClr val="0D1B3E"/>
          </a:solidFill>
          <a:ln w="19050">
            <a:solidFill>
              <a:srgbClr val="1A6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846320" y="2057400"/>
            <a:ext cx="3657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A6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Creators — </a:t>
            </a:r>
            <a:r>
              <a:rPr lang="en-US" sz="12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Professional, brand-facing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role: Can leverage AI tools without authenticity cost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3017520"/>
            <a:ext cx="3931920" cy="868680"/>
          </a:xfrm>
          <a:prstGeom prst="rect">
            <a:avLst/>
          </a:prstGeom>
          <a:solidFill>
            <a:srgbClr val="0D1B3E"/>
          </a:solidFill>
          <a:ln w="1905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3063240"/>
            <a:ext cx="3657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899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Self-Journalers — </a:t>
            </a:r>
            <a:r>
              <a:rPr lang="en-US" sz="1200" i="1" dirty="0">
                <a:solidFill>
                  <a:srgbClr val="8AAF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Personal, community-anchored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role: Lose core value the moment content feels engineered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72000" y="41148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brands are not yet applying this distinction.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III — WHAT TO DO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D1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Invest — and What to Ignore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61872"/>
            <a:ext cx="73152" cy="320040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411480" cy="41148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828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1560" y="173736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infrastructure first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amplifies what you have. Clean data is the prerequisite that matters.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743200"/>
            <a:ext cx="411480" cy="41148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51560" y="265176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brand presence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how your brand appears in AI-generated answers. Tools are imperfect but exist now.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3657600"/>
            <a:ext cx="411480" cy="411480"/>
          </a:xfrm>
          <a:prstGeom prst="ellipse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657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51560" y="356616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AI for execution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gains in campaign management, timing, reporting. Human judgment stays at strategy level.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846320" y="1261872"/>
            <a:ext cx="73152" cy="3200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0" y="1261872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ASIDE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983480" y="1828800"/>
            <a:ext cx="411480" cy="4114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768" y="1847088"/>
            <a:ext cx="374904" cy="37490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5532120" y="1737360"/>
            <a:ext cx="3337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full-automation fantasy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governance and data maturity, autonomous agents introduce risk proportional to their autonomy.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983480" y="2743200"/>
            <a:ext cx="411480" cy="4114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768" y="2761488"/>
            <a:ext cx="374904" cy="374904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532120" y="2651760"/>
            <a:ext cx="3337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Platform-chasing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Adopting every AI tool as a badge of innovation is theater, not strategy.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4983480" y="3657600"/>
            <a:ext cx="411480" cy="41148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768" y="3675888"/>
            <a:ext cx="374904" cy="374904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5532120" y="3566160"/>
            <a:ext cx="3337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ROI-less pilot  </a:t>
            </a: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2026, the conversation shifts from technology to measurable business impact. Demos are not strategies.</a:t>
            </a:r>
            <a:endParaRPr lang="en-US" sz="1300" dirty="0"/>
          </a:p>
        </p:txBody>
      </p:sp>
      <p:sp>
        <p:nvSpPr>
          <p:cNvPr id="26" name="Shape 21"/>
          <p:cNvSpPr/>
          <p:nvPr/>
        </p:nvSpPr>
        <p:spPr>
          <a:xfrm>
            <a:off x="4480560" y="1261872"/>
            <a:ext cx="36576" cy="3200400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992A"/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502920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Summing it up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11480" y="1371600"/>
            <a:ext cx="8229600" cy="914400"/>
          </a:xfrm>
          <a:prstGeom prst="rect">
            <a:avLst/>
          </a:prstGeom>
          <a:solidFill>
            <a:srgbClr val="1A6FA0">
              <a:alpha val="80000"/>
            </a:srgbClr>
          </a:solidFill>
          <a:ln w="12700">
            <a:solidFill>
              <a:srgbClr val="1A6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has transformed the cost structure of marketing execution.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2423160"/>
            <a:ext cx="8229600" cy="914400"/>
          </a:xfrm>
          <a:prstGeom prst="rect">
            <a:avLst/>
          </a:prstGeom>
          <a:solidFill>
            <a:srgbClr val="C8992A">
              <a:alpha val="80000"/>
            </a:srgbClr>
          </a:solidFill>
          <a:ln w="12700">
            <a:solidFill>
              <a:srgbClr val="C89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24231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has not yet transformed what makes brands matter.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11480" y="352044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second transformation is coming.</a:t>
            </a:r>
            <a:endParaRPr lang="en-US" sz="1600" dirty="0"/>
          </a:p>
          <a:p>
            <a:pPr marL="0" indent="0" algn="l">
              <a:buNone/>
            </a:pPr>
            <a:r>
              <a:rPr lang="en-US" sz="1600" i="1" dirty="0">
                <a:solidFill>
                  <a:srgbClr val="F5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brands that will win the next three years know the difference — and act on it now.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4709160"/>
            <a:ext cx="9144000" cy="429768"/>
          </a:xfrm>
          <a:prstGeom prst="rect">
            <a:avLst/>
          </a:prstGeom>
          <a:solidFill>
            <a:srgbClr val="060D20"/>
          </a:solidFill>
          <a:ln w="12700">
            <a:solidFill>
              <a:srgbClr val="060D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" y="4709160"/>
            <a:ext cx="85953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Koen Pauwels  |  Northeastern University &amp; IJRM  |  Former Principal Research Scientist, Amazon Ads  |  k.pauwels@northeastern.edu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813</Words>
  <Application>Microsoft Macintosh PowerPoint</Application>
  <PresentationFormat>On-screen Show (16:9)</PresentationFormat>
  <Paragraphs>102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and Agentic Marketing: Separating Signal from Story</dc:title>
  <dc:subject>PptxGenJS Presentation</dc:subject>
  <dc:creator>Koen Pauwels</dc:creator>
  <cp:lastModifiedBy>Pauwels, Koen</cp:lastModifiedBy>
  <cp:revision>3</cp:revision>
  <dcterms:created xsi:type="dcterms:W3CDTF">2026-05-21T12:54:22Z</dcterms:created>
  <dcterms:modified xsi:type="dcterms:W3CDTF">2026-09-15T18:47:56Z</dcterms:modified>
</cp:coreProperties>
</file>