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71" r:id="rId8"/>
    <p:sldId id="274" r:id="rId9"/>
    <p:sldId id="262" r:id="rId10"/>
    <p:sldId id="265" r:id="rId11"/>
    <p:sldId id="263" r:id="rId12"/>
    <p:sldId id="266" r:id="rId13"/>
    <p:sldId id="264" r:id="rId14"/>
    <p:sldId id="413" r:id="rId1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6"/>
  </p:normalViewPr>
  <p:slideViewPr>
    <p:cSldViewPr snapToGrid="0" snapToObjects="1">
      <p:cViewPr varScale="1">
        <p:scale>
          <a:sx n="161" d="100"/>
          <a:sy n="161" d="100"/>
        </p:scale>
        <p:origin x="7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100" b="0" i="0" u="none" strike="noStrike">
                <a:solidFill>
                  <a:srgbClr val="8AAFC8"/>
                </a:solidFill>
                <a:latin typeface="Arial"/>
              </a:defRPr>
            </a:pPr>
            <a:r>
              <a:rPr lang="en-US" sz="1100" b="0" i="0" u="none" strike="noStrike">
                <a:solidFill>
                  <a:srgbClr val="8AAFC8"/>
                </a:solidFill>
                <a:latin typeface="Arial"/>
              </a:rPr>
              <a:t>% preferring AI creator content</a:t>
            </a:r>
          </a:p>
        </c:rich>
      </c:tx>
      <c:overlay val="0"/>
    </c:title>
    <c:autoTitleDeleted val="0"/>
    <c:plotArea>
      <c:layout/>
      <c:barChart>
        <c:barDir val="col"/>
        <c:grouping val="clustered"/>
        <c:varyColors val="0"/>
        <c:ser>
          <c:idx val="0"/>
          <c:order val="0"/>
          <c:tx>
            <c:strRef>
              <c:f>Sheet1!$B$1</c:f>
              <c:strCache>
                <c:ptCount val="1"/>
                <c:pt idx="0">
                  <c:v>Consumer preference for AI-generated creator content</c:v>
                </c:pt>
              </c:strCache>
            </c:strRef>
          </c:tx>
          <c:spPr>
            <a:solidFill>
              <a:srgbClr val="1A6FA0"/>
            </a:solidFill>
            <a:effectLst/>
          </c:spPr>
          <c:invertIfNegative val="0"/>
          <c:dPt>
            <c:idx val="0"/>
            <c:invertIfNegative val="0"/>
            <c:bubble3D val="0"/>
            <c:extLst>
              <c:ext xmlns:c16="http://schemas.microsoft.com/office/drawing/2014/chart" uri="{C3380CC4-5D6E-409C-BE32-E72D297353CC}">
                <c16:uniqueId val="{00000001-A16F-444D-AFDE-23E6D71A6663}"/>
              </c:ext>
            </c:extLst>
          </c:dPt>
          <c:dPt>
            <c:idx val="1"/>
            <c:invertIfNegative val="0"/>
            <c:bubble3D val="0"/>
            <c:spPr>
              <a:solidFill>
                <a:srgbClr val="C8992A"/>
              </a:solidFill>
              <a:effectLst/>
            </c:spPr>
            <c:extLst>
              <c:ext xmlns:c16="http://schemas.microsoft.com/office/drawing/2014/chart" uri="{C3380CC4-5D6E-409C-BE32-E72D297353CC}">
                <c16:uniqueId val="{00000003-A16F-444D-AFDE-23E6D71A6663}"/>
              </c:ext>
            </c:extLst>
          </c:dPt>
          <c:dLbls>
            <c:numFmt formatCode="#,##0" sourceLinked="0"/>
            <c:spPr>
              <a:noFill/>
              <a:ln>
                <a:noFill/>
              </a:ln>
              <a:effectLst/>
            </c:spPr>
            <c:txPr>
              <a:bodyPr/>
              <a:lstStyle/>
              <a:p>
                <a:pPr>
                  <a:defRPr sz="1600" b="1" i="0" u="none" strike="noStrike">
                    <a:solidFill>
                      <a:srgbClr val="FFFFFF"/>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2023</c:v>
                </c:pt>
                <c:pt idx="1">
                  <c:v>2026</c:v>
                </c:pt>
              </c:strCache>
            </c:strRef>
          </c:cat>
          <c:val>
            <c:numRef>
              <c:f>Sheet1!$B$2:$B$3</c:f>
              <c:numCache>
                <c:formatCode>General</c:formatCode>
                <c:ptCount val="2"/>
                <c:pt idx="0">
                  <c:v>60</c:v>
                </c:pt>
                <c:pt idx="1">
                  <c:v>26</c:v>
                </c:pt>
              </c:numCache>
            </c:numRef>
          </c:val>
          <c:extLst>
            <c:ext xmlns:c16="http://schemas.microsoft.com/office/drawing/2014/chart" uri="{C3380CC4-5D6E-409C-BE32-E72D297353CC}">
              <c16:uniqueId val="{00000004-A16F-444D-AFDE-23E6D71A666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FFFFFF"/>
                </a:solidFill>
                <a:latin typeface="Arial"/>
              </a:defRPr>
            </a:pPr>
            <a:endParaRPr lang="en-US"/>
          </a:p>
        </c:txPr>
        <c:crossAx val="2094734552"/>
        <c:crosses val="autoZero"/>
        <c:auto val="1"/>
        <c:lblAlgn val="ctr"/>
        <c:lblOffset val="100"/>
        <c:noMultiLvlLbl val="1"/>
      </c:catAx>
      <c:valAx>
        <c:axId val="2094734552"/>
        <c:scaling>
          <c:orientation val="minMax"/>
          <c:max val="100"/>
        </c:scaling>
        <c:delete val="0"/>
        <c:axPos val="l"/>
        <c:majorGridlines>
          <c:spPr>
            <a:ln w="6350" cap="flat">
              <a:solidFill>
                <a:srgbClr val="1A3A6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FFFFFF"/>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000">
              <a:solidFill>
                <a:srgbClr val="FFFFFF"/>
              </a:solidFill>
            </a:defRPr>
          </a:pPr>
          <a:endParaRPr lang="en-US"/>
        </a:p>
      </c:txPr>
    </c:legend>
    <c:plotVisOnly val="1"/>
    <c:dispBlanksAs val="span"/>
    <c:showDLblsOverMax val="1"/>
  </c:chart>
  <c:spPr>
    <a:solidFill>
      <a:srgbClr val="0D1B3E"/>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54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ntrepreneur.com/business-news/klarna-ceo-reverses-course-by-hiring-more-humans-not-ai/491396"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t>Example brooks vs </a:t>
            </a:r>
            <a:r>
              <a:rPr lang="en-US" dirty="0" err="1"/>
              <a:t>nike</a:t>
            </a:r>
            <a:endParaRPr lang="en-US" dirty="0"/>
          </a:p>
          <a:p>
            <a:endParaRPr lang="en-US" dirty="0"/>
          </a:p>
        </p:txBody>
      </p:sp>
    </p:spTree>
    <p:extLst>
      <p:ext uri="{BB962C8B-B14F-4D97-AF65-F5344CB8AC3E}">
        <p14:creationId xmlns:p14="http://schemas.microsoft.com/office/powerpoint/2010/main" val="1925899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dirty="0"/>
          </a:p>
        </p:txBody>
      </p:sp>
    </p:spTree>
    <p:extLst>
      <p:ext uri="{BB962C8B-B14F-4D97-AF65-F5344CB8AC3E}">
        <p14:creationId xmlns:p14="http://schemas.microsoft.com/office/powerpoint/2010/main" val="3938918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Klarna: After touting AI's potential to replace human work, CEO Sebastian </a:t>
            </a:r>
            <a:r>
              <a:rPr lang="en-US" dirty="0" err="1"/>
              <a:t>Siemiatkowski</a:t>
            </a:r>
            <a:r>
              <a:rPr lang="en-US" dirty="0"/>
              <a:t> reversed course and began hiring human customer service agents again. "From a brand perspective, a company perspective, I just think it's so critical that you are clear to your customer that there will always be a human if you want," he told Bloomberg. Between 2022 and 2024, Klarna cut approximately 700 jobs. By early 2025, internal reviews revealed that AI systems lacked empathy and could not handle nuanced problem-solving. </a:t>
            </a:r>
            <a:r>
              <a:rPr lang="en-US" dirty="0" err="1"/>
              <a:t>Siemiatkowski</a:t>
            </a:r>
            <a:r>
              <a:rPr lang="en-US" dirty="0"/>
              <a:t> acknowledged the company "went too far," saying the focus on efficiency and cost ultimately reduced quality and eroded customer trust. Full story: </a:t>
            </a:r>
            <a:r>
              <a:rPr lang="en-US" dirty="0">
                <a:hlinkClick r:id="rId3"/>
              </a:rPr>
              <a:t>Entrepreneu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BF04-67EA-B62C-BE3C-E6BF65470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2EDE1-7AC0-FD29-2466-2516052CA3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66D3C-99F9-C65A-CF80-5ED75C3599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EDEE02-6665-8F8C-2195-0DA2618836E1}"/>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851704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3FB0B-13AD-8C44-B21A-25AC76C934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76F68A-B5EA-F248-93FD-6989A65F03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AC4C3-F41B-ED4A-BCA9-3734F54F88A0}"/>
              </a:ext>
            </a:extLst>
          </p:cNvPr>
          <p:cNvSpPr>
            <a:spLocks noGrp="1"/>
          </p:cNvSpPr>
          <p:nvPr>
            <p:ph type="dt" sz="half" idx="10"/>
          </p:nvPr>
        </p:nvSpPr>
        <p:spPr/>
        <p:txBody>
          <a:bodyPr/>
          <a:lstStyle/>
          <a:p>
            <a:fld id="{DCBBD116-7CC8-C547-A04D-D3E5001075F3}" type="datetimeFigureOut">
              <a:rPr lang="en-US" smtClean="0"/>
              <a:t>6/29/26</a:t>
            </a:fld>
            <a:endParaRPr lang="en-US"/>
          </a:p>
        </p:txBody>
      </p:sp>
      <p:sp>
        <p:nvSpPr>
          <p:cNvPr id="5" name="Footer Placeholder 4">
            <a:extLst>
              <a:ext uri="{FF2B5EF4-FFF2-40B4-BE49-F238E27FC236}">
                <a16:creationId xmlns:a16="http://schemas.microsoft.com/office/drawing/2014/main" id="{0E45F6B1-0973-AE42-BC9F-9732F845D4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CD5167-F443-574E-A435-80BD984B5CBA}"/>
              </a:ext>
            </a:extLst>
          </p:cNvPr>
          <p:cNvSpPr>
            <a:spLocks noGrp="1"/>
          </p:cNvSpPr>
          <p:nvPr>
            <p:ph type="sldNum" sz="quarter" idx="12"/>
          </p:nvPr>
        </p:nvSpPr>
        <p:spPr/>
        <p:txBody>
          <a:bodyPr/>
          <a:lstStyle/>
          <a:p>
            <a:fld id="{5992505D-9107-DD4C-8861-1F8D94CEF26A}" type="slidenum">
              <a:rPr lang="en-US" smtClean="0"/>
              <a:t>‹#›</a:t>
            </a:fld>
            <a:endParaRPr lang="en-US"/>
          </a:p>
        </p:txBody>
      </p:sp>
    </p:spTree>
    <p:extLst>
      <p:ext uri="{BB962C8B-B14F-4D97-AF65-F5344CB8AC3E}">
        <p14:creationId xmlns:p14="http://schemas.microsoft.com/office/powerpoint/2010/main" val="24332140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3E"/>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8992A"/>
          </a:solidFill>
          <a:ln w="12700">
            <a:solidFill>
              <a:srgbClr val="C8992A"/>
            </a:solidFill>
            <a:prstDash val="solid"/>
          </a:ln>
        </p:spPr>
        <p:txBody>
          <a:bodyPr/>
          <a:lstStyle/>
          <a:p>
            <a:endParaRPr lang="en-US"/>
          </a:p>
        </p:txBody>
      </p:sp>
      <p:sp>
        <p:nvSpPr>
          <p:cNvPr id="3" name="Shape 1"/>
          <p:cNvSpPr/>
          <p:nvPr/>
        </p:nvSpPr>
        <p:spPr>
          <a:xfrm>
            <a:off x="91440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 name="Shape 2"/>
          <p:cNvSpPr/>
          <p:nvPr/>
        </p:nvSpPr>
        <p:spPr>
          <a:xfrm>
            <a:off x="196596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5" name="Shape 3"/>
          <p:cNvSpPr/>
          <p:nvPr/>
        </p:nvSpPr>
        <p:spPr>
          <a:xfrm>
            <a:off x="301752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6" name="Shape 4"/>
          <p:cNvSpPr/>
          <p:nvPr/>
        </p:nvSpPr>
        <p:spPr>
          <a:xfrm>
            <a:off x="406908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7" name="Shape 5"/>
          <p:cNvSpPr/>
          <p:nvPr/>
        </p:nvSpPr>
        <p:spPr>
          <a:xfrm>
            <a:off x="512064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8" name="Shape 6"/>
          <p:cNvSpPr/>
          <p:nvPr/>
        </p:nvSpPr>
        <p:spPr>
          <a:xfrm>
            <a:off x="617220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9" name="Shape 7"/>
          <p:cNvSpPr/>
          <p:nvPr/>
        </p:nvSpPr>
        <p:spPr>
          <a:xfrm>
            <a:off x="722376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0" name="Shape 8"/>
          <p:cNvSpPr/>
          <p:nvPr/>
        </p:nvSpPr>
        <p:spPr>
          <a:xfrm>
            <a:off x="8275320" y="13716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1" name="Shape 9"/>
          <p:cNvSpPr/>
          <p:nvPr/>
        </p:nvSpPr>
        <p:spPr>
          <a:xfrm>
            <a:off x="91440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2" name="Shape 10"/>
          <p:cNvSpPr/>
          <p:nvPr/>
        </p:nvSpPr>
        <p:spPr>
          <a:xfrm>
            <a:off x="196596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3" name="Shape 11"/>
          <p:cNvSpPr/>
          <p:nvPr/>
        </p:nvSpPr>
        <p:spPr>
          <a:xfrm>
            <a:off x="301752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4" name="Shape 12"/>
          <p:cNvSpPr/>
          <p:nvPr/>
        </p:nvSpPr>
        <p:spPr>
          <a:xfrm>
            <a:off x="406908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5" name="Shape 13"/>
          <p:cNvSpPr/>
          <p:nvPr/>
        </p:nvSpPr>
        <p:spPr>
          <a:xfrm>
            <a:off x="512064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6" name="Shape 14"/>
          <p:cNvSpPr/>
          <p:nvPr/>
        </p:nvSpPr>
        <p:spPr>
          <a:xfrm>
            <a:off x="617220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7" name="Shape 15"/>
          <p:cNvSpPr/>
          <p:nvPr/>
        </p:nvSpPr>
        <p:spPr>
          <a:xfrm>
            <a:off x="722376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8" name="Shape 16"/>
          <p:cNvSpPr/>
          <p:nvPr/>
        </p:nvSpPr>
        <p:spPr>
          <a:xfrm>
            <a:off x="8275320" y="941832"/>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19" name="Shape 17"/>
          <p:cNvSpPr/>
          <p:nvPr/>
        </p:nvSpPr>
        <p:spPr>
          <a:xfrm>
            <a:off x="91440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0" name="Shape 18"/>
          <p:cNvSpPr/>
          <p:nvPr/>
        </p:nvSpPr>
        <p:spPr>
          <a:xfrm>
            <a:off x="196596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1" name="Shape 19"/>
          <p:cNvSpPr/>
          <p:nvPr/>
        </p:nvSpPr>
        <p:spPr>
          <a:xfrm>
            <a:off x="301752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2" name="Shape 20"/>
          <p:cNvSpPr/>
          <p:nvPr/>
        </p:nvSpPr>
        <p:spPr>
          <a:xfrm>
            <a:off x="406908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3" name="Shape 21"/>
          <p:cNvSpPr/>
          <p:nvPr/>
        </p:nvSpPr>
        <p:spPr>
          <a:xfrm>
            <a:off x="512064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4" name="Shape 22"/>
          <p:cNvSpPr/>
          <p:nvPr/>
        </p:nvSpPr>
        <p:spPr>
          <a:xfrm>
            <a:off x="617220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5" name="Shape 23"/>
          <p:cNvSpPr/>
          <p:nvPr/>
        </p:nvSpPr>
        <p:spPr>
          <a:xfrm>
            <a:off x="722376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6" name="Shape 24"/>
          <p:cNvSpPr/>
          <p:nvPr/>
        </p:nvSpPr>
        <p:spPr>
          <a:xfrm>
            <a:off x="8275320" y="1746504"/>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7" name="Shape 25"/>
          <p:cNvSpPr/>
          <p:nvPr/>
        </p:nvSpPr>
        <p:spPr>
          <a:xfrm>
            <a:off x="91440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8" name="Shape 26"/>
          <p:cNvSpPr/>
          <p:nvPr/>
        </p:nvSpPr>
        <p:spPr>
          <a:xfrm>
            <a:off x="196596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29" name="Shape 27"/>
          <p:cNvSpPr/>
          <p:nvPr/>
        </p:nvSpPr>
        <p:spPr>
          <a:xfrm>
            <a:off x="301752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0" name="Shape 28"/>
          <p:cNvSpPr/>
          <p:nvPr/>
        </p:nvSpPr>
        <p:spPr>
          <a:xfrm>
            <a:off x="406908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1" name="Shape 29"/>
          <p:cNvSpPr/>
          <p:nvPr/>
        </p:nvSpPr>
        <p:spPr>
          <a:xfrm>
            <a:off x="512064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2" name="Shape 30"/>
          <p:cNvSpPr/>
          <p:nvPr/>
        </p:nvSpPr>
        <p:spPr>
          <a:xfrm>
            <a:off x="617220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3" name="Shape 31"/>
          <p:cNvSpPr/>
          <p:nvPr/>
        </p:nvSpPr>
        <p:spPr>
          <a:xfrm>
            <a:off x="722376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4" name="Shape 32"/>
          <p:cNvSpPr/>
          <p:nvPr/>
        </p:nvSpPr>
        <p:spPr>
          <a:xfrm>
            <a:off x="8275320" y="2551176"/>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5" name="Shape 33"/>
          <p:cNvSpPr/>
          <p:nvPr/>
        </p:nvSpPr>
        <p:spPr>
          <a:xfrm>
            <a:off x="91440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6" name="Shape 34"/>
          <p:cNvSpPr/>
          <p:nvPr/>
        </p:nvSpPr>
        <p:spPr>
          <a:xfrm>
            <a:off x="196596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7" name="Shape 35"/>
          <p:cNvSpPr/>
          <p:nvPr/>
        </p:nvSpPr>
        <p:spPr>
          <a:xfrm>
            <a:off x="301752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8" name="Shape 36"/>
          <p:cNvSpPr/>
          <p:nvPr/>
        </p:nvSpPr>
        <p:spPr>
          <a:xfrm>
            <a:off x="406908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39" name="Shape 37"/>
          <p:cNvSpPr/>
          <p:nvPr/>
        </p:nvSpPr>
        <p:spPr>
          <a:xfrm>
            <a:off x="512064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0" name="Shape 38"/>
          <p:cNvSpPr/>
          <p:nvPr/>
        </p:nvSpPr>
        <p:spPr>
          <a:xfrm>
            <a:off x="617220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1" name="Shape 39"/>
          <p:cNvSpPr/>
          <p:nvPr/>
        </p:nvSpPr>
        <p:spPr>
          <a:xfrm>
            <a:off x="722376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2" name="Shape 40"/>
          <p:cNvSpPr/>
          <p:nvPr/>
        </p:nvSpPr>
        <p:spPr>
          <a:xfrm>
            <a:off x="8275320" y="3355848"/>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3" name="Shape 41"/>
          <p:cNvSpPr/>
          <p:nvPr/>
        </p:nvSpPr>
        <p:spPr>
          <a:xfrm>
            <a:off x="91440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4" name="Shape 42"/>
          <p:cNvSpPr/>
          <p:nvPr/>
        </p:nvSpPr>
        <p:spPr>
          <a:xfrm>
            <a:off x="196596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5" name="Shape 43"/>
          <p:cNvSpPr/>
          <p:nvPr/>
        </p:nvSpPr>
        <p:spPr>
          <a:xfrm>
            <a:off x="301752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6" name="Shape 44"/>
          <p:cNvSpPr/>
          <p:nvPr/>
        </p:nvSpPr>
        <p:spPr>
          <a:xfrm>
            <a:off x="406908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7" name="Shape 45"/>
          <p:cNvSpPr/>
          <p:nvPr/>
        </p:nvSpPr>
        <p:spPr>
          <a:xfrm>
            <a:off x="512064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8" name="Shape 46"/>
          <p:cNvSpPr/>
          <p:nvPr/>
        </p:nvSpPr>
        <p:spPr>
          <a:xfrm>
            <a:off x="617220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49" name="Shape 47"/>
          <p:cNvSpPr/>
          <p:nvPr/>
        </p:nvSpPr>
        <p:spPr>
          <a:xfrm>
            <a:off x="722376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50" name="Shape 48"/>
          <p:cNvSpPr/>
          <p:nvPr/>
        </p:nvSpPr>
        <p:spPr>
          <a:xfrm>
            <a:off x="8275320" y="4160520"/>
            <a:ext cx="54864" cy="54864"/>
          </a:xfrm>
          <a:prstGeom prst="ellipse">
            <a:avLst/>
          </a:prstGeom>
          <a:solidFill>
            <a:srgbClr val="1A6FA0">
              <a:alpha val="30000"/>
            </a:srgbClr>
          </a:solidFill>
          <a:ln w="12700">
            <a:solidFill>
              <a:srgbClr val="1A6FA0">
                <a:alpha val="30000"/>
              </a:srgbClr>
            </a:solidFill>
            <a:prstDash val="solid"/>
          </a:ln>
        </p:spPr>
        <p:txBody>
          <a:bodyPr/>
          <a:lstStyle/>
          <a:p>
            <a:endParaRPr lang="en-US"/>
          </a:p>
        </p:txBody>
      </p:sp>
      <p:sp>
        <p:nvSpPr>
          <p:cNvPr id="51" name="Text 49"/>
          <p:cNvSpPr/>
          <p:nvPr/>
        </p:nvSpPr>
        <p:spPr>
          <a:xfrm>
            <a:off x="411480" y="1005840"/>
            <a:ext cx="8321040" cy="914400"/>
          </a:xfrm>
          <a:prstGeom prst="rect">
            <a:avLst/>
          </a:prstGeom>
          <a:noFill/>
          <a:ln/>
        </p:spPr>
        <p:txBody>
          <a:bodyPr wrap="square" lIns="0" tIns="0" rIns="0" bIns="0" rtlCol="0" anchor="ctr"/>
          <a:lstStyle/>
          <a:p>
            <a:pPr marL="0" indent="0" algn="l">
              <a:buNone/>
            </a:pPr>
            <a:r>
              <a:rPr lang="en-US" sz="4400" b="1" dirty="0">
                <a:solidFill>
                  <a:srgbClr val="FFFFFF"/>
                </a:solidFill>
                <a:latin typeface="Calibri" pitchFamily="34" charset="0"/>
                <a:ea typeface="Calibri" pitchFamily="34" charset="-122"/>
                <a:cs typeface="Calibri" pitchFamily="34" charset="-120"/>
              </a:rPr>
              <a:t>AI &amp; Agentic Marketing</a:t>
            </a:r>
            <a:endParaRPr lang="en-US" sz="4400" dirty="0"/>
          </a:p>
        </p:txBody>
      </p:sp>
      <p:sp>
        <p:nvSpPr>
          <p:cNvPr id="52" name="Text 50"/>
          <p:cNvSpPr/>
          <p:nvPr/>
        </p:nvSpPr>
        <p:spPr>
          <a:xfrm>
            <a:off x="411480" y="1874520"/>
            <a:ext cx="8321040" cy="640080"/>
          </a:xfrm>
          <a:prstGeom prst="rect">
            <a:avLst/>
          </a:prstGeom>
          <a:noFill/>
          <a:ln/>
        </p:spPr>
        <p:txBody>
          <a:bodyPr wrap="square" lIns="0" tIns="0" rIns="0" bIns="0" rtlCol="0" anchor="ctr"/>
          <a:lstStyle/>
          <a:p>
            <a:pPr marL="0" indent="0" algn="l">
              <a:buNone/>
            </a:pPr>
            <a:r>
              <a:rPr lang="en-US" sz="2800" dirty="0">
                <a:solidFill>
                  <a:srgbClr val="F5E6C0"/>
                </a:solidFill>
                <a:latin typeface="Calibri" pitchFamily="34" charset="0"/>
                <a:ea typeface="Calibri" pitchFamily="34" charset="-122"/>
                <a:cs typeface="Calibri" pitchFamily="34" charset="-120"/>
              </a:rPr>
              <a:t>Separating Signal from Story</a:t>
            </a:r>
            <a:endParaRPr lang="en-US" sz="2800" dirty="0"/>
          </a:p>
        </p:txBody>
      </p:sp>
      <p:sp>
        <p:nvSpPr>
          <p:cNvPr id="53" name="Shape 51"/>
          <p:cNvSpPr/>
          <p:nvPr/>
        </p:nvSpPr>
        <p:spPr>
          <a:xfrm>
            <a:off x="411480" y="2578608"/>
            <a:ext cx="5029200" cy="36576"/>
          </a:xfrm>
          <a:prstGeom prst="rect">
            <a:avLst/>
          </a:prstGeom>
          <a:solidFill>
            <a:srgbClr val="C8992A"/>
          </a:solidFill>
          <a:ln w="12700">
            <a:solidFill>
              <a:srgbClr val="C8992A"/>
            </a:solidFill>
            <a:prstDash val="solid"/>
          </a:ln>
        </p:spPr>
        <p:txBody>
          <a:bodyPr/>
          <a:lstStyle/>
          <a:p>
            <a:endParaRPr lang="en-US"/>
          </a:p>
        </p:txBody>
      </p:sp>
      <p:sp>
        <p:nvSpPr>
          <p:cNvPr id="54" name="Text 52"/>
          <p:cNvSpPr/>
          <p:nvPr/>
        </p:nvSpPr>
        <p:spPr>
          <a:xfrm>
            <a:off x="411480" y="2724912"/>
            <a:ext cx="7772400" cy="1280160"/>
          </a:xfrm>
          <a:prstGeom prst="rect">
            <a:avLst/>
          </a:prstGeom>
          <a:noFill/>
          <a:ln/>
        </p:spPr>
        <p:txBody>
          <a:bodyPr wrap="square" lIns="0" tIns="0" rIns="0" bIns="0" rtlCol="0" anchor="ctr"/>
          <a:lstStyle/>
          <a:p>
            <a:pPr marL="0" indent="0" algn="l">
              <a:buNone/>
            </a:pPr>
            <a:r>
              <a:rPr lang="en-US" sz="1400" b="1" dirty="0">
                <a:solidFill>
                  <a:srgbClr val="A8C4DC"/>
                </a:solidFill>
                <a:latin typeface="Calibri" pitchFamily="34" charset="0"/>
                <a:ea typeface="Calibri" pitchFamily="34" charset="-122"/>
                <a:cs typeface="Calibri" pitchFamily="34" charset="-120"/>
              </a:rPr>
              <a:t>Koen Pauwels</a:t>
            </a:r>
            <a:endParaRPr lang="en-US" sz="1400" dirty="0"/>
          </a:p>
          <a:p>
            <a:pPr marL="0" indent="0" algn="l">
              <a:buNone/>
            </a:pPr>
            <a:r>
              <a:rPr lang="en-US" sz="1400" dirty="0">
                <a:solidFill>
                  <a:srgbClr val="A8C4DC"/>
                </a:solidFill>
                <a:latin typeface="Calibri" pitchFamily="34" charset="0"/>
                <a:ea typeface="Calibri" pitchFamily="34" charset="-122"/>
                <a:cs typeface="Calibri" pitchFamily="34" charset="-120"/>
              </a:rPr>
              <a:t>Distinguished Professor, Northeastern University  and Editor-in-Chief, IJRM</a:t>
            </a:r>
            <a:endParaRPr lang="en-US" sz="1400" dirty="0"/>
          </a:p>
          <a:p>
            <a:pPr marL="0" indent="0" algn="l">
              <a:buNone/>
            </a:pPr>
            <a:r>
              <a:rPr lang="en-US" sz="1400" dirty="0">
                <a:solidFill>
                  <a:srgbClr val="A8C4DC"/>
                </a:solidFill>
                <a:latin typeface="Calibri" pitchFamily="34" charset="0"/>
                <a:ea typeface="Calibri" pitchFamily="34" charset="-122"/>
                <a:cs typeface="Calibri" pitchFamily="34" charset="-120"/>
              </a:rPr>
              <a:t>For UPA in Milano, July 8,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9"/>
        </a:solidFill>
        <a:effectLst/>
      </p:bgPr>
    </p:bg>
    <p:spTree>
      <p:nvGrpSpPr>
        <p:cNvPr id="1" name=""/>
        <p:cNvGrpSpPr/>
        <p:nvPr/>
      </p:nvGrpSpPr>
      <p:grpSpPr>
        <a:xfrm>
          <a:off x="0" y="0"/>
          <a:ext cx="0" cy="0"/>
          <a:chOff x="0" y="0"/>
          <a:chExt cx="0" cy="0"/>
        </a:xfrm>
      </p:grpSpPr>
      <p:sp>
        <p:nvSpPr>
          <p:cNvPr id="2" name="Text 0"/>
          <p:cNvSpPr/>
          <p:nvPr/>
        </p:nvSpPr>
        <p:spPr>
          <a:xfrm>
            <a:off x="457200" y="228600"/>
            <a:ext cx="8229600" cy="320040"/>
          </a:xfrm>
          <a:prstGeom prst="rect">
            <a:avLst/>
          </a:prstGeom>
          <a:noFill/>
          <a:ln/>
        </p:spPr>
        <p:txBody>
          <a:bodyPr wrap="square" lIns="0" tIns="0" rIns="0" bIns="0" rtlCol="0" anchor="ctr"/>
          <a:lstStyle/>
          <a:p>
            <a:pPr marL="0" indent="0" algn="l">
              <a:buNone/>
            </a:pPr>
            <a:r>
              <a:rPr lang="en-US" sz="1000" b="1" kern="0" spc="400" dirty="0">
                <a:solidFill>
                  <a:srgbClr val="64748B"/>
                </a:solidFill>
                <a:latin typeface="Calibri" pitchFamily="34" charset="0"/>
                <a:ea typeface="Calibri" pitchFamily="34" charset="-122"/>
                <a:cs typeface="Calibri" pitchFamily="34" charset="-120"/>
              </a:rPr>
              <a:t>OPENING</a:t>
            </a:r>
            <a:endParaRPr lang="en-US" sz="1000" dirty="0"/>
          </a:p>
        </p:txBody>
      </p:sp>
      <p:sp>
        <p:nvSpPr>
          <p:cNvPr id="3" name="Text 1"/>
          <p:cNvSpPr/>
          <p:nvPr/>
        </p:nvSpPr>
        <p:spPr>
          <a:xfrm>
            <a:off x="457200" y="502920"/>
            <a:ext cx="8229600" cy="640080"/>
          </a:xfrm>
          <a:prstGeom prst="rect">
            <a:avLst/>
          </a:prstGeom>
          <a:noFill/>
          <a:ln/>
        </p:spPr>
        <p:txBody>
          <a:bodyPr wrap="square" lIns="0" tIns="0" rIns="0" bIns="0" rtlCol="0" anchor="ctr"/>
          <a:lstStyle/>
          <a:p>
            <a:pPr marL="0" indent="0" algn="l">
              <a:buNone/>
            </a:pPr>
            <a:r>
              <a:rPr lang="en-US" sz="3200" b="1" dirty="0">
                <a:solidFill>
                  <a:srgbClr val="0D1B3E"/>
                </a:solidFill>
                <a:latin typeface="Calibri" pitchFamily="34" charset="0"/>
                <a:ea typeface="Calibri" pitchFamily="34" charset="-122"/>
                <a:cs typeface="Calibri" pitchFamily="34" charset="-120"/>
              </a:rPr>
              <a:t>Two Questions for You</a:t>
            </a:r>
            <a:endParaRPr lang="en-US" sz="3200" dirty="0"/>
          </a:p>
        </p:txBody>
      </p:sp>
      <p:sp>
        <p:nvSpPr>
          <p:cNvPr id="4" name="Shape 2"/>
          <p:cNvSpPr/>
          <p:nvPr/>
        </p:nvSpPr>
        <p:spPr>
          <a:xfrm>
            <a:off x="457200" y="1417320"/>
            <a:ext cx="3931920" cy="2377440"/>
          </a:xfrm>
          <a:prstGeom prst="rect">
            <a:avLst/>
          </a:prstGeom>
          <a:solidFill>
            <a:srgbClr val="1A6FA0"/>
          </a:solidFill>
          <a:ln w="12700">
            <a:solidFill>
              <a:srgbClr val="1A6FA0"/>
            </a:solidFill>
            <a:prstDash val="solid"/>
          </a:ln>
          <a:effectLst>
            <a:outerShdw blurRad="101600" dist="38100" dir="8100000" algn="bl" rotWithShape="0">
              <a:srgbClr val="000000">
                <a:alpha val="12000"/>
              </a:srgbClr>
            </a:outerShdw>
          </a:effectLst>
        </p:spPr>
        <p:txBody>
          <a:bodyPr/>
          <a:lstStyle/>
          <a:p>
            <a:endParaRPr lang="en-US"/>
          </a:p>
        </p:txBody>
      </p:sp>
      <p:sp>
        <p:nvSpPr>
          <p:cNvPr id="5" name="Text 3"/>
          <p:cNvSpPr/>
          <p:nvPr/>
        </p:nvSpPr>
        <p:spPr>
          <a:xfrm>
            <a:off x="640080" y="1554480"/>
            <a:ext cx="640080" cy="640080"/>
          </a:xfrm>
          <a:prstGeom prst="rect">
            <a:avLst/>
          </a:prstGeom>
          <a:noFill/>
          <a:ln/>
        </p:spPr>
        <p:txBody>
          <a:bodyPr wrap="square" lIns="0" tIns="0" rIns="0" bIns="0" rtlCol="0" anchor="ctr"/>
          <a:lstStyle/>
          <a:p>
            <a:pPr marL="0" indent="0" algn="l">
              <a:buNone/>
            </a:pPr>
            <a:r>
              <a:rPr lang="en-US" sz="3600" b="1" dirty="0">
                <a:solidFill>
                  <a:srgbClr val="FFFFFF"/>
                </a:solidFill>
                <a:latin typeface="Calibri" pitchFamily="34" charset="0"/>
                <a:ea typeface="Calibri" pitchFamily="34" charset="-122"/>
                <a:cs typeface="Calibri" pitchFamily="34" charset="-120"/>
              </a:rPr>
              <a:t>1</a:t>
            </a:r>
            <a:endParaRPr lang="en-US" sz="3600" dirty="0"/>
          </a:p>
        </p:txBody>
      </p:sp>
      <p:sp>
        <p:nvSpPr>
          <p:cNvPr id="6" name="Text 4"/>
          <p:cNvSpPr/>
          <p:nvPr/>
        </p:nvSpPr>
        <p:spPr>
          <a:xfrm>
            <a:off x="640080" y="2194560"/>
            <a:ext cx="3520440" cy="1371600"/>
          </a:xfrm>
          <a:prstGeom prst="rect">
            <a:avLst/>
          </a:prstGeom>
          <a:noFill/>
          <a:ln/>
        </p:spPr>
        <p:txBody>
          <a:bodyPr wrap="square" lIns="0" tIns="0" rIns="0" bIns="0" rtlCol="0" anchor="ctr"/>
          <a:lstStyle/>
          <a:p>
            <a:pPr marL="0" indent="0" algn="l">
              <a:buNone/>
            </a:pPr>
            <a:r>
              <a:rPr lang="en-US" sz="2800" dirty="0">
                <a:solidFill>
                  <a:srgbClr val="FFFFFF"/>
                </a:solidFill>
                <a:latin typeface="Calibri" pitchFamily="34" charset="0"/>
                <a:ea typeface="Calibri" pitchFamily="34" charset="-122"/>
                <a:cs typeface="Calibri" pitchFamily="34" charset="-120"/>
              </a:rPr>
              <a:t>How many of you have heard that AI will transform marketing?</a:t>
            </a:r>
            <a:endParaRPr lang="en-US" sz="2800" dirty="0"/>
          </a:p>
        </p:txBody>
      </p:sp>
      <p:sp>
        <p:nvSpPr>
          <p:cNvPr id="7" name="Shape 5"/>
          <p:cNvSpPr/>
          <p:nvPr/>
        </p:nvSpPr>
        <p:spPr>
          <a:xfrm>
            <a:off x="4800600" y="1417320"/>
            <a:ext cx="3931920" cy="2377440"/>
          </a:xfrm>
          <a:prstGeom prst="rect">
            <a:avLst/>
          </a:prstGeom>
          <a:solidFill>
            <a:srgbClr val="C8992A"/>
          </a:solidFill>
          <a:ln w="12700">
            <a:solidFill>
              <a:srgbClr val="C8992A"/>
            </a:solidFill>
            <a:prstDash val="solid"/>
          </a:ln>
          <a:effectLst>
            <a:outerShdw blurRad="101600" dist="38100" dir="8100000" algn="bl" rotWithShape="0">
              <a:srgbClr val="000000">
                <a:alpha val="12000"/>
              </a:srgbClr>
            </a:outerShdw>
          </a:effectLst>
        </p:spPr>
        <p:txBody>
          <a:bodyPr/>
          <a:lstStyle/>
          <a:p>
            <a:endParaRPr lang="en-US"/>
          </a:p>
        </p:txBody>
      </p:sp>
      <p:sp>
        <p:nvSpPr>
          <p:cNvPr id="8" name="Text 6"/>
          <p:cNvSpPr/>
          <p:nvPr/>
        </p:nvSpPr>
        <p:spPr>
          <a:xfrm>
            <a:off x="4983480" y="1554480"/>
            <a:ext cx="640080" cy="640080"/>
          </a:xfrm>
          <a:prstGeom prst="rect">
            <a:avLst/>
          </a:prstGeom>
          <a:noFill/>
          <a:ln/>
        </p:spPr>
        <p:txBody>
          <a:bodyPr wrap="square" lIns="0" tIns="0" rIns="0" bIns="0" rtlCol="0" anchor="ctr"/>
          <a:lstStyle/>
          <a:p>
            <a:pPr marL="0" indent="0" algn="l">
              <a:buNone/>
            </a:pPr>
            <a:r>
              <a:rPr lang="en-US" sz="3600" b="1" dirty="0">
                <a:solidFill>
                  <a:srgbClr val="FFFFFF"/>
                </a:solidFill>
                <a:latin typeface="Calibri" pitchFamily="34" charset="0"/>
                <a:ea typeface="Calibri" pitchFamily="34" charset="-122"/>
                <a:cs typeface="Calibri" pitchFamily="34" charset="-120"/>
              </a:rPr>
              <a:t>2</a:t>
            </a:r>
            <a:endParaRPr lang="en-US" sz="3600" dirty="0"/>
          </a:p>
        </p:txBody>
      </p:sp>
      <p:sp>
        <p:nvSpPr>
          <p:cNvPr id="9" name="Text 7"/>
          <p:cNvSpPr/>
          <p:nvPr/>
        </p:nvSpPr>
        <p:spPr>
          <a:xfrm>
            <a:off x="4983480" y="2194560"/>
            <a:ext cx="3520440" cy="1371600"/>
          </a:xfrm>
          <a:prstGeom prst="rect">
            <a:avLst/>
          </a:prstGeom>
          <a:noFill/>
          <a:ln/>
        </p:spPr>
        <p:txBody>
          <a:bodyPr wrap="square" lIns="0" tIns="0" rIns="0" bIns="0" rtlCol="0" anchor="ctr"/>
          <a:lstStyle/>
          <a:p>
            <a:pPr marL="0" indent="0" algn="l">
              <a:buNone/>
            </a:pPr>
            <a:r>
              <a:rPr lang="en-US" sz="2800" dirty="0">
                <a:solidFill>
                  <a:srgbClr val="FFFFFF"/>
                </a:solidFill>
                <a:latin typeface="Calibri" pitchFamily="34" charset="0"/>
                <a:ea typeface="Calibri" pitchFamily="34" charset="-122"/>
                <a:cs typeface="Calibri" pitchFamily="34" charset="-120"/>
              </a:rPr>
              <a:t>How many have actually transformed marketing because of AI?</a:t>
            </a:r>
            <a:endParaRPr lang="en-US" sz="2800" dirty="0"/>
          </a:p>
        </p:txBody>
      </p:sp>
      <p:sp>
        <p:nvSpPr>
          <p:cNvPr id="10" name="Shape 8"/>
          <p:cNvSpPr/>
          <p:nvPr/>
        </p:nvSpPr>
        <p:spPr>
          <a:xfrm>
            <a:off x="457200" y="4069080"/>
            <a:ext cx="8229600" cy="36576"/>
          </a:xfrm>
          <a:prstGeom prst="rect">
            <a:avLst/>
          </a:prstGeom>
          <a:solidFill>
            <a:srgbClr val="C8992A"/>
          </a:solidFill>
          <a:ln w="12700">
            <a:solidFill>
              <a:srgbClr val="C8992A"/>
            </a:solidFill>
            <a:prstDash val="solid"/>
          </a:ln>
        </p:spPr>
        <p:txBody>
          <a:bodyPr/>
          <a:lstStyle/>
          <a:p>
            <a:endParaRPr lang="en-US"/>
          </a:p>
        </p:txBody>
      </p:sp>
      <p:sp>
        <p:nvSpPr>
          <p:cNvPr id="11" name="Text 9"/>
          <p:cNvSpPr/>
          <p:nvPr/>
        </p:nvSpPr>
        <p:spPr>
          <a:xfrm>
            <a:off x="457200" y="4206240"/>
            <a:ext cx="8229600" cy="548640"/>
          </a:xfrm>
          <a:prstGeom prst="rect">
            <a:avLst/>
          </a:prstGeom>
          <a:noFill/>
          <a:ln/>
        </p:spPr>
        <p:txBody>
          <a:bodyPr wrap="square" lIns="0" tIns="0" rIns="0" bIns="0" rtlCol="0" anchor="ctr"/>
          <a:lstStyle/>
          <a:p>
            <a:pPr marL="0" indent="0" algn="ctr">
              <a:buNone/>
            </a:pPr>
            <a:r>
              <a:rPr lang="en-US" sz="1800" i="1" dirty="0">
                <a:solidFill>
                  <a:srgbClr val="2D3748"/>
                </a:solidFill>
                <a:latin typeface="Calibri" pitchFamily="34" charset="0"/>
                <a:ea typeface="Calibri" pitchFamily="34" charset="-122"/>
                <a:cs typeface="Calibri" pitchFamily="34" charset="-120"/>
              </a:rPr>
              <a:t>That gap is the subject of this talk.</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B3E"/>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C8992A"/>
                </a:solidFill>
                <a:latin typeface="Calibri" pitchFamily="34" charset="0"/>
                <a:ea typeface="Calibri" pitchFamily="34" charset="-122"/>
                <a:cs typeface="Calibri" pitchFamily="34" charset="-120"/>
              </a:rPr>
              <a:t>ACT I — REALITY CHECK</a:t>
            </a:r>
            <a:endParaRPr lang="en-US" sz="1000" dirty="0"/>
          </a:p>
        </p:txBody>
      </p:sp>
      <p:sp>
        <p:nvSpPr>
          <p:cNvPr id="3" name="Text 1"/>
          <p:cNvSpPr/>
          <p:nvPr/>
        </p:nvSpPr>
        <p:spPr>
          <a:xfrm>
            <a:off x="457200" y="475488"/>
            <a:ext cx="8229600" cy="685800"/>
          </a:xfrm>
          <a:prstGeom prst="rect">
            <a:avLst/>
          </a:prstGeom>
          <a:noFill/>
          <a:ln/>
        </p:spPr>
        <p:txBody>
          <a:bodyPr wrap="square" lIns="0" tIns="0" rIns="0" bIns="0" rtlCol="0" anchor="ctr"/>
          <a:lstStyle/>
          <a:p>
            <a:pPr marL="0" indent="0" algn="l">
              <a:buNone/>
            </a:pPr>
            <a:r>
              <a:rPr lang="en-US" sz="2800" b="1" dirty="0">
                <a:solidFill>
                  <a:srgbClr val="FFFFFF"/>
                </a:solidFill>
                <a:latin typeface="Calibri" pitchFamily="34" charset="0"/>
                <a:ea typeface="Calibri" pitchFamily="34" charset="-122"/>
                <a:cs typeface="Calibri" pitchFamily="34" charset="-120"/>
              </a:rPr>
              <a:t>Most Are Running Experiments, Not Operations</a:t>
            </a:r>
            <a:endParaRPr lang="en-US" sz="2800" dirty="0"/>
          </a:p>
        </p:txBody>
      </p:sp>
      <p:sp>
        <p:nvSpPr>
          <p:cNvPr id="4" name="Shape 2"/>
          <p:cNvSpPr/>
          <p:nvPr/>
        </p:nvSpPr>
        <p:spPr>
          <a:xfrm>
            <a:off x="365760" y="1417320"/>
            <a:ext cx="2606040" cy="2560320"/>
          </a:xfrm>
          <a:prstGeom prst="rect">
            <a:avLst/>
          </a:prstGeom>
          <a:solidFill>
            <a:srgbClr val="1A6FA0">
              <a:alpha val="85000"/>
            </a:srgbClr>
          </a:solidFill>
          <a:ln w="25400">
            <a:solidFill>
              <a:srgbClr val="1A6FA0"/>
            </a:solidFill>
            <a:prstDash val="solid"/>
          </a:ln>
          <a:effectLst>
            <a:outerShdw blurRad="101600" dist="38100" dir="8100000" algn="bl" rotWithShape="0">
              <a:srgbClr val="000000">
                <a:alpha val="12000"/>
              </a:srgbClr>
            </a:outerShdw>
          </a:effectLst>
        </p:spPr>
        <p:txBody>
          <a:bodyPr/>
          <a:lstStyle/>
          <a:p>
            <a:endParaRPr lang="en-US"/>
          </a:p>
        </p:txBody>
      </p:sp>
      <p:sp>
        <p:nvSpPr>
          <p:cNvPr id="5" name="Text 3"/>
          <p:cNvSpPr/>
          <p:nvPr/>
        </p:nvSpPr>
        <p:spPr>
          <a:xfrm>
            <a:off x="457200" y="1554480"/>
            <a:ext cx="2423160" cy="1005840"/>
          </a:xfrm>
          <a:prstGeom prst="rect">
            <a:avLst/>
          </a:prstGeom>
          <a:noFill/>
          <a:ln/>
        </p:spPr>
        <p:txBody>
          <a:bodyPr wrap="square" lIns="0" tIns="0" rIns="0" bIns="0" rtlCol="0" anchor="ctr"/>
          <a:lstStyle/>
          <a:p>
            <a:pPr marL="0" indent="0" algn="ctr">
              <a:buNone/>
            </a:pPr>
            <a:r>
              <a:rPr lang="en-US" sz="5200" b="1" dirty="0">
                <a:solidFill>
                  <a:srgbClr val="FFFFFF"/>
                </a:solidFill>
                <a:latin typeface="Calibri" pitchFamily="34" charset="0"/>
                <a:ea typeface="Calibri" pitchFamily="34" charset="-122"/>
                <a:cs typeface="Calibri" pitchFamily="34" charset="-120"/>
              </a:rPr>
              <a:t>88%</a:t>
            </a:r>
            <a:endParaRPr lang="en-US" sz="5200" dirty="0"/>
          </a:p>
        </p:txBody>
      </p:sp>
      <p:sp>
        <p:nvSpPr>
          <p:cNvPr id="6" name="Text 4"/>
          <p:cNvSpPr/>
          <p:nvPr/>
        </p:nvSpPr>
        <p:spPr>
          <a:xfrm>
            <a:off x="457200" y="2514600"/>
            <a:ext cx="2423160" cy="82296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of organizations use AI</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in at least one function</a:t>
            </a:r>
            <a:endParaRPr lang="en-US" sz="1300" dirty="0"/>
          </a:p>
        </p:txBody>
      </p:sp>
      <p:sp>
        <p:nvSpPr>
          <p:cNvPr id="7" name="Text 5"/>
          <p:cNvSpPr/>
          <p:nvPr/>
        </p:nvSpPr>
        <p:spPr>
          <a:xfrm>
            <a:off x="457200" y="3337560"/>
            <a:ext cx="2423160" cy="365760"/>
          </a:xfrm>
          <a:prstGeom prst="rect">
            <a:avLst/>
          </a:prstGeom>
          <a:noFill/>
          <a:ln/>
        </p:spPr>
        <p:txBody>
          <a:bodyPr wrap="square" lIns="0" tIns="0" rIns="0" bIns="0" rtlCol="0" anchor="ctr"/>
          <a:lstStyle/>
          <a:p>
            <a:pPr marL="0" indent="0" algn="ctr">
              <a:buNone/>
            </a:pPr>
            <a:r>
              <a:rPr lang="en-US" sz="900" i="1" dirty="0">
                <a:solidFill>
                  <a:srgbClr val="8AAFC8"/>
                </a:solidFill>
                <a:latin typeface="Calibri" pitchFamily="34" charset="0"/>
                <a:ea typeface="Calibri" pitchFamily="34" charset="-122"/>
                <a:cs typeface="Calibri" pitchFamily="34" charset="-120"/>
              </a:rPr>
              <a:t>McKinsey State of AI, 2025</a:t>
            </a:r>
            <a:endParaRPr lang="en-US" sz="900" dirty="0"/>
          </a:p>
        </p:txBody>
      </p:sp>
      <p:sp>
        <p:nvSpPr>
          <p:cNvPr id="8" name="Shape 6"/>
          <p:cNvSpPr/>
          <p:nvPr/>
        </p:nvSpPr>
        <p:spPr>
          <a:xfrm>
            <a:off x="3200400" y="1417320"/>
            <a:ext cx="2606040" cy="2560320"/>
          </a:xfrm>
          <a:prstGeom prst="rect">
            <a:avLst/>
          </a:prstGeom>
          <a:solidFill>
            <a:srgbClr val="C8992A">
              <a:alpha val="85000"/>
            </a:srgbClr>
          </a:solidFill>
          <a:ln w="25400">
            <a:solidFill>
              <a:srgbClr val="C8992A"/>
            </a:solidFill>
            <a:prstDash val="solid"/>
          </a:ln>
          <a:effectLst>
            <a:outerShdw blurRad="101600" dist="38100" dir="8100000" algn="bl" rotWithShape="0">
              <a:srgbClr val="000000">
                <a:alpha val="12000"/>
              </a:srgbClr>
            </a:outerShdw>
          </a:effectLst>
        </p:spPr>
        <p:txBody>
          <a:bodyPr/>
          <a:lstStyle/>
          <a:p>
            <a:endParaRPr lang="en-US"/>
          </a:p>
        </p:txBody>
      </p:sp>
      <p:sp>
        <p:nvSpPr>
          <p:cNvPr id="9" name="Text 7"/>
          <p:cNvSpPr/>
          <p:nvPr/>
        </p:nvSpPr>
        <p:spPr>
          <a:xfrm>
            <a:off x="3291840" y="1554480"/>
            <a:ext cx="2423160" cy="1005840"/>
          </a:xfrm>
          <a:prstGeom prst="rect">
            <a:avLst/>
          </a:prstGeom>
          <a:noFill/>
          <a:ln/>
        </p:spPr>
        <p:txBody>
          <a:bodyPr wrap="square" lIns="0" tIns="0" rIns="0" bIns="0" rtlCol="0" anchor="ctr"/>
          <a:lstStyle/>
          <a:p>
            <a:pPr marL="0" indent="0" algn="ctr">
              <a:buNone/>
            </a:pPr>
            <a:r>
              <a:rPr lang="en-US" sz="5200" b="1" dirty="0">
                <a:solidFill>
                  <a:srgbClr val="FFFFFF"/>
                </a:solidFill>
                <a:latin typeface="Calibri" pitchFamily="34" charset="0"/>
                <a:ea typeface="Calibri" pitchFamily="34" charset="-122"/>
                <a:cs typeface="Calibri" pitchFamily="34" charset="-120"/>
              </a:rPr>
              <a:t>23%</a:t>
            </a:r>
            <a:endParaRPr lang="en-US" sz="5200" dirty="0"/>
          </a:p>
        </p:txBody>
      </p:sp>
      <p:sp>
        <p:nvSpPr>
          <p:cNvPr id="10" name="Text 8"/>
          <p:cNvSpPr/>
          <p:nvPr/>
        </p:nvSpPr>
        <p:spPr>
          <a:xfrm>
            <a:off x="3291840" y="2514600"/>
            <a:ext cx="2423160" cy="82296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have begun scaling</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agentic AI anywhere</a:t>
            </a:r>
            <a:endParaRPr lang="en-US" sz="1300" dirty="0"/>
          </a:p>
        </p:txBody>
      </p:sp>
      <p:sp>
        <p:nvSpPr>
          <p:cNvPr id="11" name="Text 9"/>
          <p:cNvSpPr/>
          <p:nvPr/>
        </p:nvSpPr>
        <p:spPr>
          <a:xfrm>
            <a:off x="3291840" y="3337560"/>
            <a:ext cx="2423160" cy="365760"/>
          </a:xfrm>
          <a:prstGeom prst="rect">
            <a:avLst/>
          </a:prstGeom>
          <a:noFill/>
          <a:ln/>
        </p:spPr>
        <p:txBody>
          <a:bodyPr wrap="square" lIns="0" tIns="0" rIns="0" bIns="0" rtlCol="0" anchor="ctr"/>
          <a:lstStyle/>
          <a:p>
            <a:pPr marL="0" indent="0" algn="ctr">
              <a:buNone/>
            </a:pPr>
            <a:r>
              <a:rPr lang="en-US" sz="900" i="1" dirty="0">
                <a:solidFill>
                  <a:srgbClr val="8AAFC8"/>
                </a:solidFill>
                <a:latin typeface="Calibri" pitchFamily="34" charset="0"/>
                <a:ea typeface="Calibri" pitchFamily="34" charset="-122"/>
                <a:cs typeface="Calibri" pitchFamily="34" charset="-120"/>
              </a:rPr>
              <a:t>McKinsey State of AI, 2025</a:t>
            </a:r>
            <a:endParaRPr lang="en-US" sz="900" dirty="0"/>
          </a:p>
        </p:txBody>
      </p:sp>
      <p:sp>
        <p:nvSpPr>
          <p:cNvPr id="12" name="Shape 10"/>
          <p:cNvSpPr/>
          <p:nvPr/>
        </p:nvSpPr>
        <p:spPr>
          <a:xfrm>
            <a:off x="6035040" y="1417320"/>
            <a:ext cx="2606040" cy="2560320"/>
          </a:xfrm>
          <a:prstGeom prst="rect">
            <a:avLst/>
          </a:prstGeom>
          <a:solidFill>
            <a:srgbClr val="C0392B">
              <a:alpha val="85000"/>
            </a:srgbClr>
          </a:solidFill>
          <a:ln w="25400">
            <a:solidFill>
              <a:srgbClr val="C0392B"/>
            </a:solidFill>
            <a:prstDash val="solid"/>
          </a:ln>
          <a:effectLst>
            <a:outerShdw blurRad="101600" dist="38100" dir="8100000" algn="bl" rotWithShape="0">
              <a:srgbClr val="000000">
                <a:alpha val="12000"/>
              </a:srgbClr>
            </a:outerShdw>
          </a:effectLst>
        </p:spPr>
        <p:txBody>
          <a:bodyPr/>
          <a:lstStyle/>
          <a:p>
            <a:endParaRPr lang="en-US"/>
          </a:p>
        </p:txBody>
      </p:sp>
      <p:sp>
        <p:nvSpPr>
          <p:cNvPr id="13" name="Text 11"/>
          <p:cNvSpPr/>
          <p:nvPr/>
        </p:nvSpPr>
        <p:spPr>
          <a:xfrm>
            <a:off x="6126480" y="1554480"/>
            <a:ext cx="2423160" cy="1005840"/>
          </a:xfrm>
          <a:prstGeom prst="rect">
            <a:avLst/>
          </a:prstGeom>
          <a:noFill/>
          <a:ln/>
        </p:spPr>
        <p:txBody>
          <a:bodyPr wrap="square" lIns="0" tIns="0" rIns="0" bIns="0" rtlCol="0" anchor="ctr"/>
          <a:lstStyle/>
          <a:p>
            <a:pPr marL="0" indent="0" algn="ctr">
              <a:buNone/>
            </a:pPr>
            <a:r>
              <a:rPr lang="en-US" sz="5200" b="1" dirty="0">
                <a:solidFill>
                  <a:srgbClr val="FFFFFF"/>
                </a:solidFill>
                <a:latin typeface="Calibri" pitchFamily="34" charset="0"/>
                <a:ea typeface="Calibri" pitchFamily="34" charset="-122"/>
                <a:cs typeface="Calibri" pitchFamily="34" charset="-120"/>
              </a:rPr>
              <a:t>27%</a:t>
            </a:r>
            <a:endParaRPr lang="en-US" sz="5200" dirty="0"/>
          </a:p>
        </p:txBody>
      </p:sp>
      <p:sp>
        <p:nvSpPr>
          <p:cNvPr id="14" name="Text 12"/>
          <p:cNvSpPr/>
          <p:nvPr/>
        </p:nvSpPr>
        <p:spPr>
          <a:xfrm>
            <a:off x="6126480" y="2514600"/>
            <a:ext cx="2423160" cy="82296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of marketers call AI agents</a:t>
            </a:r>
            <a:endParaRPr lang="en-US" sz="1300" dirty="0"/>
          </a:p>
          <a:p>
            <a:pPr marL="0" indent="0" algn="ctr">
              <a:buNone/>
            </a:pPr>
            <a:r>
              <a:rPr lang="en-US" sz="1300" dirty="0">
                <a:solidFill>
                  <a:srgbClr val="FFFFFF"/>
                </a:solidFill>
                <a:latin typeface="Calibri" pitchFamily="34" charset="0"/>
                <a:ea typeface="Calibri" pitchFamily="34" charset="-122"/>
                <a:cs typeface="Calibri" pitchFamily="34" charset="-120"/>
              </a:rPr>
              <a:t>top trend, but don't deploy them</a:t>
            </a:r>
            <a:endParaRPr lang="en-US" sz="1300" dirty="0"/>
          </a:p>
        </p:txBody>
      </p:sp>
      <p:sp>
        <p:nvSpPr>
          <p:cNvPr id="15" name="Text 13"/>
          <p:cNvSpPr/>
          <p:nvPr/>
        </p:nvSpPr>
        <p:spPr>
          <a:xfrm>
            <a:off x="6126480" y="3337560"/>
            <a:ext cx="2423160" cy="365760"/>
          </a:xfrm>
          <a:prstGeom prst="rect">
            <a:avLst/>
          </a:prstGeom>
          <a:noFill/>
          <a:ln/>
        </p:spPr>
        <p:txBody>
          <a:bodyPr wrap="square" lIns="0" tIns="0" rIns="0" bIns="0" rtlCol="0" anchor="ctr"/>
          <a:lstStyle/>
          <a:p>
            <a:pPr marL="0" indent="0" algn="ctr">
              <a:buNone/>
            </a:pPr>
            <a:r>
              <a:rPr lang="en-US" sz="900" i="1" dirty="0">
                <a:solidFill>
                  <a:srgbClr val="8AAFC8"/>
                </a:solidFill>
                <a:latin typeface="Calibri" pitchFamily="34" charset="0"/>
                <a:ea typeface="Calibri" pitchFamily="34" charset="-122"/>
                <a:cs typeface="Calibri" pitchFamily="34" charset="-120"/>
              </a:rPr>
              <a:t>Marketing AI Institute, 2025</a:t>
            </a:r>
            <a:endParaRPr lang="en-US" sz="900" dirty="0"/>
          </a:p>
        </p:txBody>
      </p:sp>
      <p:sp>
        <p:nvSpPr>
          <p:cNvPr id="16" name="Text 14"/>
          <p:cNvSpPr/>
          <p:nvPr/>
        </p:nvSpPr>
        <p:spPr>
          <a:xfrm>
            <a:off x="365760" y="4251960"/>
            <a:ext cx="8412480" cy="502920"/>
          </a:xfrm>
          <a:prstGeom prst="rect">
            <a:avLst/>
          </a:prstGeom>
          <a:noFill/>
          <a:ln/>
        </p:spPr>
        <p:txBody>
          <a:bodyPr wrap="square" lIns="0" tIns="0" rIns="0" bIns="0" rtlCol="0" anchor="ctr"/>
          <a:lstStyle/>
          <a:p>
            <a:pPr marL="0" indent="0" algn="ctr">
              <a:buNone/>
            </a:pPr>
            <a:r>
              <a:rPr lang="en-US" sz="1500" i="1" dirty="0">
                <a:solidFill>
                  <a:srgbClr val="F5E6C0"/>
                </a:solidFill>
                <a:latin typeface="Calibri" pitchFamily="34" charset="0"/>
                <a:ea typeface="Calibri" pitchFamily="34" charset="-122"/>
                <a:cs typeface="Calibri" pitchFamily="34" charset="-120"/>
              </a:rPr>
              <a:t>The gap between those first two numbers is where the hype lives.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9"/>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64748B"/>
                </a:solidFill>
                <a:latin typeface="Calibri" pitchFamily="34" charset="0"/>
                <a:ea typeface="Calibri" pitchFamily="34" charset="-122"/>
                <a:cs typeface="Calibri" pitchFamily="34" charset="-120"/>
              </a:rPr>
              <a:t>ACT I — REALITY CHECK</a:t>
            </a:r>
            <a:endParaRPr lang="en-US" sz="1000" dirty="0"/>
          </a:p>
        </p:txBody>
      </p:sp>
      <p:sp>
        <p:nvSpPr>
          <p:cNvPr id="3" name="Text 1"/>
          <p:cNvSpPr/>
          <p:nvPr/>
        </p:nvSpPr>
        <p:spPr>
          <a:xfrm>
            <a:off x="457200" y="475488"/>
            <a:ext cx="8229600" cy="594360"/>
          </a:xfrm>
          <a:prstGeom prst="rect">
            <a:avLst/>
          </a:prstGeom>
          <a:noFill/>
          <a:ln/>
        </p:spPr>
        <p:txBody>
          <a:bodyPr wrap="square" lIns="0" tIns="0" rIns="0" bIns="0" rtlCol="0" anchor="ctr"/>
          <a:lstStyle/>
          <a:p>
            <a:pPr marL="0" indent="0" algn="l">
              <a:buNone/>
            </a:pPr>
            <a:r>
              <a:rPr lang="en-US" sz="3000" b="1" dirty="0">
                <a:solidFill>
                  <a:srgbClr val="0D1B3E"/>
                </a:solidFill>
                <a:latin typeface="Calibri" pitchFamily="34" charset="0"/>
                <a:ea typeface="Calibri" pitchFamily="34" charset="-122"/>
                <a:cs typeface="Calibri" pitchFamily="34" charset="-120"/>
              </a:rPr>
              <a:t>Three Narratives Already Proven Wrong</a:t>
            </a:r>
            <a:endParaRPr lang="en-US" sz="3000" dirty="0"/>
          </a:p>
        </p:txBody>
      </p:sp>
      <p:sp>
        <p:nvSpPr>
          <p:cNvPr id="4" name="Shape 2"/>
          <p:cNvSpPr/>
          <p:nvPr/>
        </p:nvSpPr>
        <p:spPr>
          <a:xfrm>
            <a:off x="457200" y="1280160"/>
            <a:ext cx="3749040" cy="1005840"/>
          </a:xfrm>
          <a:prstGeom prst="rect">
            <a:avLst/>
          </a:prstGeom>
          <a:solidFill>
            <a:srgbClr val="FAE8E8"/>
          </a:solidFill>
          <a:ln w="12700">
            <a:solidFill>
              <a:srgbClr val="E8BBBB"/>
            </a:solidFill>
            <a:prstDash val="solid"/>
          </a:ln>
          <a:effectLst>
            <a:outerShdw blurRad="101600" dist="38100" dir="8100000" algn="bl" rotWithShape="0">
              <a:srgbClr val="000000">
                <a:alpha val="12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594360" y="1536192"/>
            <a:ext cx="320040" cy="320040"/>
          </a:xfrm>
          <a:prstGeom prst="rect">
            <a:avLst/>
          </a:prstGeom>
        </p:spPr>
      </p:pic>
      <p:sp>
        <p:nvSpPr>
          <p:cNvPr id="6" name="Shape 3"/>
          <p:cNvSpPr/>
          <p:nvPr/>
        </p:nvSpPr>
        <p:spPr>
          <a:xfrm>
            <a:off x="576072" y="1517904"/>
            <a:ext cx="356616" cy="356616"/>
          </a:xfrm>
          <a:prstGeom prst="ellipse">
            <a:avLst/>
          </a:prstGeom>
          <a:solidFill>
            <a:srgbClr val="C0392B"/>
          </a:solidFill>
          <a:ln w="12700">
            <a:solidFill>
              <a:srgbClr val="C0392B"/>
            </a:solidFill>
            <a:prstDash val="solid"/>
          </a:ln>
        </p:spPr>
        <p:txBody>
          <a:bodyPr/>
          <a:lstStyle/>
          <a:p>
            <a:endParaRPr lang="en-US"/>
          </a:p>
        </p:txBody>
      </p:sp>
      <p:pic>
        <p:nvPicPr>
          <p:cNvPr id="7" name="Image 1" descr="preencoded.png"/>
          <p:cNvPicPr>
            <a:picLocks noChangeAspect="1"/>
          </p:cNvPicPr>
          <p:nvPr/>
        </p:nvPicPr>
        <p:blipFill>
          <a:blip r:embed="rId3"/>
          <a:stretch>
            <a:fillRect/>
          </a:stretch>
        </p:blipFill>
        <p:spPr>
          <a:xfrm>
            <a:off x="594360" y="1536192"/>
            <a:ext cx="320040" cy="320040"/>
          </a:xfrm>
          <a:prstGeom prst="rect">
            <a:avLst/>
          </a:prstGeom>
        </p:spPr>
      </p:pic>
      <p:sp>
        <p:nvSpPr>
          <p:cNvPr id="8" name="Text 4"/>
          <p:cNvSpPr/>
          <p:nvPr/>
        </p:nvSpPr>
        <p:spPr>
          <a:xfrm>
            <a:off x="1051560" y="1353312"/>
            <a:ext cx="3017520" cy="822960"/>
          </a:xfrm>
          <a:prstGeom prst="rect">
            <a:avLst/>
          </a:prstGeom>
          <a:noFill/>
          <a:ln/>
        </p:spPr>
        <p:txBody>
          <a:bodyPr wrap="square" lIns="0" tIns="0" rIns="0" bIns="0" rtlCol="0" anchor="ctr"/>
          <a:lstStyle/>
          <a:p>
            <a:pPr marL="0" indent="0" algn="l">
              <a:buNone/>
            </a:pPr>
            <a:r>
              <a:rPr lang="en-US" sz="1500" b="1" dirty="0">
                <a:solidFill>
                  <a:srgbClr val="C0392B"/>
                </a:solidFill>
                <a:latin typeface="Calibri" pitchFamily="34" charset="0"/>
                <a:ea typeface="Calibri" pitchFamily="34" charset="-122"/>
                <a:cs typeface="Calibri" pitchFamily="34" charset="-120"/>
              </a:rPr>
              <a:t>AI replaces the marketer</a:t>
            </a:r>
            <a:endParaRPr lang="en-US" sz="1500" dirty="0"/>
          </a:p>
        </p:txBody>
      </p:sp>
      <p:sp>
        <p:nvSpPr>
          <p:cNvPr id="9" name="Shape 5"/>
          <p:cNvSpPr/>
          <p:nvPr/>
        </p:nvSpPr>
        <p:spPr>
          <a:xfrm>
            <a:off x="4434840" y="1280160"/>
            <a:ext cx="4480560" cy="1005840"/>
          </a:xfrm>
          <a:prstGeom prst="rect">
            <a:avLst/>
          </a:prstGeom>
          <a:solidFill>
            <a:srgbClr val="E8F5EE"/>
          </a:solidFill>
          <a:ln w="12700">
            <a:solidFill>
              <a:srgbClr val="B8DAC8"/>
            </a:solidFill>
            <a:prstDash val="solid"/>
          </a:ln>
          <a:effectLst>
            <a:outerShdw blurRad="101600" dist="38100" dir="8100000" algn="bl" rotWithShape="0">
              <a:srgbClr val="000000">
                <a:alpha val="12000"/>
              </a:srgbClr>
            </a:outerShdw>
          </a:effectLst>
        </p:spPr>
        <p:txBody>
          <a:bodyPr/>
          <a:lstStyle/>
          <a:p>
            <a:endParaRPr lang="en-US"/>
          </a:p>
        </p:txBody>
      </p:sp>
      <p:sp>
        <p:nvSpPr>
          <p:cNvPr id="10" name="Shape 6"/>
          <p:cNvSpPr/>
          <p:nvPr/>
        </p:nvSpPr>
        <p:spPr>
          <a:xfrm>
            <a:off x="4544568" y="1517904"/>
            <a:ext cx="356616" cy="356616"/>
          </a:xfrm>
          <a:prstGeom prst="ellipse">
            <a:avLst/>
          </a:prstGeom>
          <a:solidFill>
            <a:srgbClr val="1A7A4A"/>
          </a:solidFill>
          <a:ln w="12700">
            <a:solidFill>
              <a:srgbClr val="1A7A4A"/>
            </a:solidFill>
            <a:prstDash val="solid"/>
          </a:ln>
        </p:spPr>
        <p:txBody>
          <a:bodyPr/>
          <a:lstStyle/>
          <a:p>
            <a:endParaRPr lang="en-US"/>
          </a:p>
        </p:txBody>
      </p:sp>
      <p:pic>
        <p:nvPicPr>
          <p:cNvPr id="11" name="Image 2" descr="preencoded.png"/>
          <p:cNvPicPr>
            <a:picLocks noChangeAspect="1"/>
          </p:cNvPicPr>
          <p:nvPr/>
        </p:nvPicPr>
        <p:blipFill>
          <a:blip r:embed="rId4"/>
          <a:stretch>
            <a:fillRect/>
          </a:stretch>
        </p:blipFill>
        <p:spPr>
          <a:xfrm>
            <a:off x="4562856" y="1536192"/>
            <a:ext cx="320040" cy="320040"/>
          </a:xfrm>
          <a:prstGeom prst="rect">
            <a:avLst/>
          </a:prstGeom>
        </p:spPr>
      </p:pic>
      <p:sp>
        <p:nvSpPr>
          <p:cNvPr id="12" name="Text 7"/>
          <p:cNvSpPr/>
          <p:nvPr/>
        </p:nvSpPr>
        <p:spPr>
          <a:xfrm>
            <a:off x="5029200" y="1325880"/>
            <a:ext cx="3749040" cy="914400"/>
          </a:xfrm>
          <a:prstGeom prst="rect">
            <a:avLst/>
          </a:prstGeom>
          <a:noFill/>
          <a:ln/>
        </p:spPr>
        <p:txBody>
          <a:bodyPr wrap="square" lIns="0" tIns="0" rIns="0" bIns="0" rtlCol="0" anchor="ctr"/>
          <a:lstStyle/>
          <a:p>
            <a:pPr marL="0" indent="0" algn="l">
              <a:buNone/>
            </a:pPr>
            <a:r>
              <a:rPr lang="en-US" sz="1200" i="1" dirty="0">
                <a:solidFill>
                  <a:srgbClr val="2D3748"/>
                </a:solidFill>
                <a:latin typeface="Calibri" pitchFamily="34" charset="0"/>
                <a:ea typeface="Calibri" pitchFamily="34" charset="-122"/>
                <a:cs typeface="Calibri" pitchFamily="34" charset="-120"/>
              </a:rPr>
              <a:t>"Too many brands treat tech like theater, chasing attention rather than solving real needs." Raja Rajamannar, ex-CMO Mastercard. “I hope you no longer fear for your job but do for AI errors at next audit” Shenan Reed, Global CCO, GM </a:t>
            </a:r>
            <a:endParaRPr lang="en-US" sz="1200" dirty="0"/>
          </a:p>
        </p:txBody>
      </p:sp>
      <p:sp>
        <p:nvSpPr>
          <p:cNvPr id="13" name="Shape 8"/>
          <p:cNvSpPr/>
          <p:nvPr/>
        </p:nvSpPr>
        <p:spPr>
          <a:xfrm>
            <a:off x="457200" y="2468880"/>
            <a:ext cx="3749040" cy="1005840"/>
          </a:xfrm>
          <a:prstGeom prst="rect">
            <a:avLst/>
          </a:prstGeom>
          <a:solidFill>
            <a:srgbClr val="FAE8E8"/>
          </a:solidFill>
          <a:ln w="12700">
            <a:solidFill>
              <a:srgbClr val="E8BBBB"/>
            </a:solidFill>
            <a:prstDash val="solid"/>
          </a:ln>
          <a:effectLst>
            <a:outerShdw blurRad="101600" dist="38100" dir="8100000" algn="bl" rotWithShape="0">
              <a:srgbClr val="000000">
                <a:alpha val="12000"/>
              </a:srgbClr>
            </a:outerShdw>
          </a:effectLst>
        </p:spPr>
        <p:txBody>
          <a:bodyPr/>
          <a:lstStyle/>
          <a:p>
            <a:endParaRPr lang="en-US"/>
          </a:p>
        </p:txBody>
      </p:sp>
      <p:pic>
        <p:nvPicPr>
          <p:cNvPr id="14" name="Image 3" descr="preencoded.png"/>
          <p:cNvPicPr>
            <a:picLocks noChangeAspect="1"/>
          </p:cNvPicPr>
          <p:nvPr/>
        </p:nvPicPr>
        <p:blipFill>
          <a:blip r:embed="rId3"/>
          <a:stretch>
            <a:fillRect/>
          </a:stretch>
        </p:blipFill>
        <p:spPr>
          <a:xfrm>
            <a:off x="594360" y="2724912"/>
            <a:ext cx="320040" cy="320040"/>
          </a:xfrm>
          <a:prstGeom prst="rect">
            <a:avLst/>
          </a:prstGeom>
        </p:spPr>
      </p:pic>
      <p:sp>
        <p:nvSpPr>
          <p:cNvPr id="15" name="Shape 9"/>
          <p:cNvSpPr/>
          <p:nvPr/>
        </p:nvSpPr>
        <p:spPr>
          <a:xfrm>
            <a:off x="576072" y="2706624"/>
            <a:ext cx="356616" cy="356616"/>
          </a:xfrm>
          <a:prstGeom prst="ellipse">
            <a:avLst/>
          </a:prstGeom>
          <a:solidFill>
            <a:srgbClr val="C0392B"/>
          </a:solidFill>
          <a:ln w="12700">
            <a:solidFill>
              <a:srgbClr val="C0392B"/>
            </a:solidFill>
            <a:prstDash val="solid"/>
          </a:ln>
        </p:spPr>
        <p:txBody>
          <a:bodyPr/>
          <a:lstStyle/>
          <a:p>
            <a:endParaRPr lang="en-US"/>
          </a:p>
        </p:txBody>
      </p:sp>
      <p:pic>
        <p:nvPicPr>
          <p:cNvPr id="16" name="Image 4" descr="preencoded.png"/>
          <p:cNvPicPr>
            <a:picLocks noChangeAspect="1"/>
          </p:cNvPicPr>
          <p:nvPr/>
        </p:nvPicPr>
        <p:blipFill>
          <a:blip r:embed="rId3"/>
          <a:stretch>
            <a:fillRect/>
          </a:stretch>
        </p:blipFill>
        <p:spPr>
          <a:xfrm>
            <a:off x="594360" y="2724912"/>
            <a:ext cx="320040" cy="320040"/>
          </a:xfrm>
          <a:prstGeom prst="rect">
            <a:avLst/>
          </a:prstGeom>
        </p:spPr>
      </p:pic>
      <p:sp>
        <p:nvSpPr>
          <p:cNvPr id="17" name="Text 10"/>
          <p:cNvSpPr/>
          <p:nvPr/>
        </p:nvSpPr>
        <p:spPr>
          <a:xfrm>
            <a:off x="1051560" y="2542032"/>
            <a:ext cx="3017520" cy="822960"/>
          </a:xfrm>
          <a:prstGeom prst="rect">
            <a:avLst/>
          </a:prstGeom>
          <a:noFill/>
          <a:ln/>
        </p:spPr>
        <p:txBody>
          <a:bodyPr wrap="square" lIns="0" tIns="0" rIns="0" bIns="0" rtlCol="0" anchor="ctr"/>
          <a:lstStyle/>
          <a:p>
            <a:pPr marL="0" indent="0" algn="l">
              <a:buNone/>
            </a:pPr>
            <a:r>
              <a:rPr lang="en-US" sz="1500" b="1" dirty="0">
                <a:solidFill>
                  <a:srgbClr val="C0392B"/>
                </a:solidFill>
                <a:latin typeface="Calibri" pitchFamily="34" charset="0"/>
                <a:ea typeface="Calibri" pitchFamily="34" charset="-122"/>
                <a:cs typeface="Calibri" pitchFamily="34" charset="-120"/>
              </a:rPr>
              <a:t>More content = more relevance</a:t>
            </a:r>
            <a:endParaRPr lang="en-US" sz="1500" dirty="0"/>
          </a:p>
        </p:txBody>
      </p:sp>
      <p:sp>
        <p:nvSpPr>
          <p:cNvPr id="18" name="Shape 11"/>
          <p:cNvSpPr/>
          <p:nvPr/>
        </p:nvSpPr>
        <p:spPr>
          <a:xfrm>
            <a:off x="4434840" y="2468880"/>
            <a:ext cx="4480560" cy="1005840"/>
          </a:xfrm>
          <a:prstGeom prst="rect">
            <a:avLst/>
          </a:prstGeom>
          <a:solidFill>
            <a:srgbClr val="E8F5EE"/>
          </a:solidFill>
          <a:ln w="12700">
            <a:solidFill>
              <a:srgbClr val="B8DAC8"/>
            </a:solidFill>
            <a:prstDash val="solid"/>
          </a:ln>
          <a:effectLst>
            <a:outerShdw blurRad="101600" dist="38100" dir="8100000" algn="bl" rotWithShape="0">
              <a:srgbClr val="000000">
                <a:alpha val="12000"/>
              </a:srgbClr>
            </a:outerShdw>
          </a:effectLst>
        </p:spPr>
        <p:txBody>
          <a:bodyPr/>
          <a:lstStyle/>
          <a:p>
            <a:endParaRPr lang="en-US"/>
          </a:p>
        </p:txBody>
      </p:sp>
      <p:sp>
        <p:nvSpPr>
          <p:cNvPr id="19" name="Shape 12"/>
          <p:cNvSpPr/>
          <p:nvPr/>
        </p:nvSpPr>
        <p:spPr>
          <a:xfrm>
            <a:off x="4544568" y="2706624"/>
            <a:ext cx="356616" cy="356616"/>
          </a:xfrm>
          <a:prstGeom prst="ellipse">
            <a:avLst/>
          </a:prstGeom>
          <a:solidFill>
            <a:srgbClr val="1A7A4A"/>
          </a:solidFill>
          <a:ln w="12700">
            <a:solidFill>
              <a:srgbClr val="1A7A4A"/>
            </a:solidFill>
            <a:prstDash val="solid"/>
          </a:ln>
        </p:spPr>
        <p:txBody>
          <a:bodyPr/>
          <a:lstStyle/>
          <a:p>
            <a:endParaRPr lang="en-US"/>
          </a:p>
        </p:txBody>
      </p:sp>
      <p:pic>
        <p:nvPicPr>
          <p:cNvPr id="20" name="Image 5" descr="preencoded.png"/>
          <p:cNvPicPr>
            <a:picLocks noChangeAspect="1"/>
          </p:cNvPicPr>
          <p:nvPr/>
        </p:nvPicPr>
        <p:blipFill>
          <a:blip r:embed="rId4"/>
          <a:stretch>
            <a:fillRect/>
          </a:stretch>
        </p:blipFill>
        <p:spPr>
          <a:xfrm>
            <a:off x="4562856" y="2724912"/>
            <a:ext cx="320040" cy="320040"/>
          </a:xfrm>
          <a:prstGeom prst="rect">
            <a:avLst/>
          </a:prstGeom>
        </p:spPr>
      </p:pic>
      <p:sp>
        <p:nvSpPr>
          <p:cNvPr id="21" name="Text 13"/>
          <p:cNvSpPr/>
          <p:nvPr/>
        </p:nvSpPr>
        <p:spPr>
          <a:xfrm>
            <a:off x="5029200" y="2514600"/>
            <a:ext cx="3749040" cy="914400"/>
          </a:xfrm>
          <a:prstGeom prst="rect">
            <a:avLst/>
          </a:prstGeom>
          <a:noFill/>
          <a:ln/>
        </p:spPr>
        <p:txBody>
          <a:bodyPr wrap="square" lIns="0" tIns="0" rIns="0" bIns="0" rtlCol="0" anchor="ctr"/>
          <a:lstStyle/>
          <a:p>
            <a:pPr marL="0" indent="0" algn="l">
              <a:buNone/>
            </a:pPr>
            <a:r>
              <a:rPr lang="en-US" sz="1200" i="1" dirty="0">
                <a:solidFill>
                  <a:srgbClr val="2D3748"/>
                </a:solidFill>
                <a:latin typeface="Calibri" pitchFamily="34" charset="0"/>
                <a:ea typeface="Calibri" pitchFamily="34" charset="-122"/>
                <a:cs typeface="Calibri" pitchFamily="34" charset="-120"/>
              </a:rPr>
              <a:t>"Speed and volume help only when the creative has a strong point of view. If any brand could have done it, it won't stand out."  Duolingo CMO. “AI provides the floor, humans give the ceiling” Teresa Barriera, CMO Publicis-Sapient, </a:t>
            </a:r>
            <a:r>
              <a:rPr lang="en-US" sz="1200" i="1" dirty="0" err="1">
                <a:solidFill>
                  <a:srgbClr val="2D3748"/>
                </a:solidFill>
                <a:latin typeface="Calibri" pitchFamily="34" charset="0"/>
                <a:ea typeface="Calibri" pitchFamily="34" charset="-122"/>
                <a:cs typeface="Calibri" pitchFamily="34" charset="-120"/>
              </a:rPr>
              <a:t>CMOTalk</a:t>
            </a:r>
            <a:r>
              <a:rPr lang="en-US" sz="1200" i="1" dirty="0">
                <a:solidFill>
                  <a:srgbClr val="2D3748"/>
                </a:solidFill>
                <a:latin typeface="Calibri" pitchFamily="34" charset="0"/>
                <a:ea typeface="Calibri" pitchFamily="34" charset="-122"/>
                <a:cs typeface="Calibri" pitchFamily="34" charset="-120"/>
              </a:rPr>
              <a:t> USA</a:t>
            </a:r>
            <a:endParaRPr lang="en-US" sz="1200" dirty="0"/>
          </a:p>
        </p:txBody>
      </p:sp>
      <p:sp>
        <p:nvSpPr>
          <p:cNvPr id="22" name="Shape 14"/>
          <p:cNvSpPr/>
          <p:nvPr/>
        </p:nvSpPr>
        <p:spPr>
          <a:xfrm>
            <a:off x="457200" y="3657600"/>
            <a:ext cx="3749040" cy="1005840"/>
          </a:xfrm>
          <a:prstGeom prst="rect">
            <a:avLst/>
          </a:prstGeom>
          <a:solidFill>
            <a:srgbClr val="FAE8E8"/>
          </a:solidFill>
          <a:ln w="12700">
            <a:solidFill>
              <a:srgbClr val="E8BBBB"/>
            </a:solidFill>
            <a:prstDash val="solid"/>
          </a:ln>
          <a:effectLst>
            <a:outerShdw blurRad="101600" dist="38100" dir="8100000" algn="bl" rotWithShape="0">
              <a:srgbClr val="000000">
                <a:alpha val="12000"/>
              </a:srgbClr>
            </a:outerShdw>
          </a:effectLst>
        </p:spPr>
        <p:txBody>
          <a:bodyPr/>
          <a:lstStyle/>
          <a:p>
            <a:endParaRPr lang="en-US"/>
          </a:p>
        </p:txBody>
      </p:sp>
      <p:pic>
        <p:nvPicPr>
          <p:cNvPr id="23" name="Image 6" descr="preencoded.png"/>
          <p:cNvPicPr>
            <a:picLocks noChangeAspect="1"/>
          </p:cNvPicPr>
          <p:nvPr/>
        </p:nvPicPr>
        <p:blipFill>
          <a:blip r:embed="rId3"/>
          <a:stretch>
            <a:fillRect/>
          </a:stretch>
        </p:blipFill>
        <p:spPr>
          <a:xfrm>
            <a:off x="594360" y="3913632"/>
            <a:ext cx="320040" cy="320040"/>
          </a:xfrm>
          <a:prstGeom prst="rect">
            <a:avLst/>
          </a:prstGeom>
        </p:spPr>
      </p:pic>
      <p:sp>
        <p:nvSpPr>
          <p:cNvPr id="24" name="Shape 15"/>
          <p:cNvSpPr/>
          <p:nvPr/>
        </p:nvSpPr>
        <p:spPr>
          <a:xfrm>
            <a:off x="576072" y="3895344"/>
            <a:ext cx="356616" cy="356616"/>
          </a:xfrm>
          <a:prstGeom prst="ellipse">
            <a:avLst/>
          </a:prstGeom>
          <a:solidFill>
            <a:srgbClr val="C0392B"/>
          </a:solidFill>
          <a:ln w="12700">
            <a:solidFill>
              <a:srgbClr val="C0392B"/>
            </a:solidFill>
            <a:prstDash val="solid"/>
          </a:ln>
        </p:spPr>
        <p:txBody>
          <a:bodyPr/>
          <a:lstStyle/>
          <a:p>
            <a:endParaRPr lang="en-US"/>
          </a:p>
        </p:txBody>
      </p:sp>
      <p:pic>
        <p:nvPicPr>
          <p:cNvPr id="25" name="Image 7" descr="preencoded.png"/>
          <p:cNvPicPr>
            <a:picLocks noChangeAspect="1"/>
          </p:cNvPicPr>
          <p:nvPr/>
        </p:nvPicPr>
        <p:blipFill>
          <a:blip r:embed="rId3"/>
          <a:stretch>
            <a:fillRect/>
          </a:stretch>
        </p:blipFill>
        <p:spPr>
          <a:xfrm>
            <a:off x="594360" y="3913632"/>
            <a:ext cx="320040" cy="320040"/>
          </a:xfrm>
          <a:prstGeom prst="rect">
            <a:avLst/>
          </a:prstGeom>
        </p:spPr>
      </p:pic>
      <p:sp>
        <p:nvSpPr>
          <p:cNvPr id="26" name="Text 16"/>
          <p:cNvSpPr/>
          <p:nvPr/>
        </p:nvSpPr>
        <p:spPr>
          <a:xfrm>
            <a:off x="1051560" y="3730752"/>
            <a:ext cx="3017520" cy="822960"/>
          </a:xfrm>
          <a:prstGeom prst="rect">
            <a:avLst/>
          </a:prstGeom>
          <a:noFill/>
          <a:ln/>
        </p:spPr>
        <p:txBody>
          <a:bodyPr wrap="square" lIns="0" tIns="0" rIns="0" bIns="0" rtlCol="0" anchor="ctr"/>
          <a:lstStyle/>
          <a:p>
            <a:pPr marL="0" indent="0" algn="l">
              <a:buNone/>
            </a:pPr>
            <a:r>
              <a:rPr lang="en-US" sz="1500" b="1" dirty="0">
                <a:solidFill>
                  <a:srgbClr val="C0392B"/>
                </a:solidFill>
                <a:latin typeface="Calibri" pitchFamily="34" charset="0"/>
                <a:ea typeface="Calibri" pitchFamily="34" charset="-122"/>
                <a:cs typeface="Calibri" pitchFamily="34" charset="-120"/>
              </a:rPr>
              <a:t>AI-generated content performs on par</a:t>
            </a:r>
            <a:endParaRPr lang="en-US" sz="1500" dirty="0"/>
          </a:p>
        </p:txBody>
      </p:sp>
      <p:sp>
        <p:nvSpPr>
          <p:cNvPr id="27" name="Shape 17"/>
          <p:cNvSpPr/>
          <p:nvPr/>
        </p:nvSpPr>
        <p:spPr>
          <a:xfrm>
            <a:off x="4434840" y="3657600"/>
            <a:ext cx="4480560" cy="1005840"/>
          </a:xfrm>
          <a:prstGeom prst="rect">
            <a:avLst/>
          </a:prstGeom>
          <a:solidFill>
            <a:srgbClr val="E8F5EE"/>
          </a:solidFill>
          <a:ln w="12700">
            <a:solidFill>
              <a:srgbClr val="B8DAC8"/>
            </a:solidFill>
            <a:prstDash val="solid"/>
          </a:ln>
          <a:effectLst>
            <a:outerShdw blurRad="101600" dist="38100" dir="8100000" algn="bl" rotWithShape="0">
              <a:srgbClr val="000000">
                <a:alpha val="12000"/>
              </a:srgbClr>
            </a:outerShdw>
          </a:effectLst>
        </p:spPr>
        <p:txBody>
          <a:bodyPr/>
          <a:lstStyle/>
          <a:p>
            <a:endParaRPr lang="en-US"/>
          </a:p>
        </p:txBody>
      </p:sp>
      <p:sp>
        <p:nvSpPr>
          <p:cNvPr id="28" name="Shape 18"/>
          <p:cNvSpPr/>
          <p:nvPr/>
        </p:nvSpPr>
        <p:spPr>
          <a:xfrm>
            <a:off x="4544568" y="3895344"/>
            <a:ext cx="356616" cy="356616"/>
          </a:xfrm>
          <a:prstGeom prst="ellipse">
            <a:avLst/>
          </a:prstGeom>
          <a:solidFill>
            <a:srgbClr val="1A7A4A"/>
          </a:solidFill>
          <a:ln w="12700">
            <a:solidFill>
              <a:srgbClr val="1A7A4A"/>
            </a:solidFill>
            <a:prstDash val="solid"/>
          </a:ln>
        </p:spPr>
        <p:txBody>
          <a:bodyPr/>
          <a:lstStyle/>
          <a:p>
            <a:endParaRPr lang="en-US"/>
          </a:p>
        </p:txBody>
      </p:sp>
      <p:pic>
        <p:nvPicPr>
          <p:cNvPr id="29" name="Image 8" descr="preencoded.png"/>
          <p:cNvPicPr>
            <a:picLocks noChangeAspect="1"/>
          </p:cNvPicPr>
          <p:nvPr/>
        </p:nvPicPr>
        <p:blipFill>
          <a:blip r:embed="rId4"/>
          <a:stretch>
            <a:fillRect/>
          </a:stretch>
        </p:blipFill>
        <p:spPr>
          <a:xfrm>
            <a:off x="4562856" y="3913632"/>
            <a:ext cx="320040" cy="320040"/>
          </a:xfrm>
          <a:prstGeom prst="rect">
            <a:avLst/>
          </a:prstGeom>
        </p:spPr>
      </p:pic>
      <p:sp>
        <p:nvSpPr>
          <p:cNvPr id="30" name="Text 19"/>
          <p:cNvSpPr/>
          <p:nvPr/>
        </p:nvSpPr>
        <p:spPr>
          <a:xfrm>
            <a:off x="5029200" y="3703320"/>
            <a:ext cx="3749040" cy="914400"/>
          </a:xfrm>
          <a:prstGeom prst="rect">
            <a:avLst/>
          </a:prstGeom>
          <a:noFill/>
          <a:ln/>
        </p:spPr>
        <p:txBody>
          <a:bodyPr wrap="square" lIns="0" tIns="0" rIns="0" bIns="0" rtlCol="0" anchor="ctr"/>
          <a:lstStyle/>
          <a:p>
            <a:pPr marL="0" indent="0" algn="l">
              <a:buNone/>
            </a:pPr>
            <a:r>
              <a:rPr lang="en-US" sz="1200" i="1" dirty="0">
                <a:solidFill>
                  <a:srgbClr val="2D3748"/>
                </a:solidFill>
                <a:latin typeface="Calibri" pitchFamily="34" charset="0"/>
                <a:ea typeface="Calibri" pitchFamily="34" charset="-122"/>
                <a:cs typeface="Calibri" pitchFamily="34" charset="-120"/>
              </a:rPr>
              <a:t>Labeling ad as AI-generated lowers authenticity, attitudes, and purchase intent (Nuremberg Institute, 2025). Word of mouth had 20x the long-run elasticity of paid media (Trusov, Bucklin &amp; Pauwels, JM 2009) Authenticity was the mechanism then and still is.</a:t>
            </a:r>
            <a:endParaRPr lang="en-US" sz="1200" dirty="0"/>
          </a:p>
        </p:txBody>
      </p:sp>
      <p:sp>
        <p:nvSpPr>
          <p:cNvPr id="31" name="Shape 20"/>
          <p:cNvSpPr/>
          <p:nvPr/>
        </p:nvSpPr>
        <p:spPr>
          <a:xfrm>
            <a:off x="457200" y="4663440"/>
            <a:ext cx="8229600" cy="320040"/>
          </a:xfrm>
          <a:prstGeom prst="rect">
            <a:avLst/>
          </a:prstGeom>
          <a:solidFill>
            <a:srgbClr val="0D1B3E"/>
          </a:solidFill>
          <a:ln w="12700">
            <a:solidFill>
              <a:srgbClr val="0D1B3E"/>
            </a:solidFill>
            <a:prstDash val="solid"/>
          </a:ln>
        </p:spPr>
        <p:txBody>
          <a:bodyPr/>
          <a:lstStyle/>
          <a:p>
            <a:endParaRPr lang="en-US"/>
          </a:p>
        </p:txBody>
      </p:sp>
      <p:sp>
        <p:nvSpPr>
          <p:cNvPr id="32" name="Text 21"/>
          <p:cNvSpPr/>
          <p:nvPr/>
        </p:nvSpPr>
        <p:spPr>
          <a:xfrm>
            <a:off x="457200" y="4663440"/>
            <a:ext cx="8229600" cy="320040"/>
          </a:xfrm>
          <a:prstGeom prst="rect">
            <a:avLst/>
          </a:prstGeom>
          <a:noFill/>
          <a:ln/>
        </p:spPr>
        <p:txBody>
          <a:bodyPr wrap="square" lIns="0" tIns="0" rIns="0" bIns="0" rtlCol="0" anchor="ctr"/>
          <a:lstStyle/>
          <a:p>
            <a:pPr marL="0" indent="0" algn="ctr">
              <a:buNone/>
            </a:pPr>
            <a:r>
              <a:rPr lang="en-US" sz="1200" b="1" dirty="0">
                <a:solidFill>
                  <a:srgbClr val="C8992A"/>
                </a:solidFill>
                <a:latin typeface="Calibri" pitchFamily="34" charset="0"/>
                <a:ea typeface="Calibri" pitchFamily="34" charset="-122"/>
                <a:cs typeface="Calibri" pitchFamily="34" charset="-120"/>
              </a:rPr>
              <a:t>The AI Authenticity Paradox: as AI improves, authentic human judgment becomes scarcer and more valuable.</a:t>
            </a:r>
          </a:p>
          <a:p>
            <a:pPr marL="0" indent="0" algn="ctr">
              <a:buNone/>
            </a:pPr>
            <a:r>
              <a:rPr lang="en-US" sz="1200" b="1" dirty="0">
                <a:solidFill>
                  <a:srgbClr val="C8992A"/>
                </a:solidFill>
                <a:latin typeface="Calibri" pitchFamily="34" charset="0"/>
                <a:ea typeface="Calibri" pitchFamily="34" charset="-122"/>
                <a:cs typeface="Calibri" pitchFamily="34" charset="-120"/>
              </a:rPr>
              <a:t>Self-</a:t>
            </a:r>
            <a:r>
              <a:rPr lang="en-US" sz="1200" b="1" dirty="0" err="1">
                <a:solidFill>
                  <a:srgbClr val="C8992A"/>
                </a:solidFill>
                <a:latin typeface="Calibri" pitchFamily="34" charset="0"/>
                <a:ea typeface="Calibri" pitchFamily="34" charset="-122"/>
                <a:cs typeface="Calibri" pitchFamily="34" charset="-120"/>
              </a:rPr>
              <a:t>journalers</a:t>
            </a:r>
            <a:r>
              <a:rPr lang="en-US" sz="1200" b="1" dirty="0">
                <a:solidFill>
                  <a:srgbClr val="C8992A"/>
                </a:solidFill>
                <a:latin typeface="Calibri" pitchFamily="34" charset="0"/>
                <a:ea typeface="Calibri" pitchFamily="34" charset="-122"/>
                <a:cs typeface="Calibri" pitchFamily="34" charset="-120"/>
              </a:rPr>
              <a:t> lose engagement when content feels engineered (</a:t>
            </a:r>
            <a:r>
              <a:rPr lang="en-US" sz="1200" b="1" dirty="0" err="1">
                <a:solidFill>
                  <a:srgbClr val="C8992A"/>
                </a:solidFill>
                <a:latin typeface="Calibri" pitchFamily="34" charset="0"/>
                <a:ea typeface="Calibri" pitchFamily="34" charset="-122"/>
                <a:cs typeface="Calibri" pitchFamily="34" charset="-120"/>
              </a:rPr>
              <a:t>Peggiani</a:t>
            </a:r>
            <a:r>
              <a:rPr lang="en-US" sz="1200" b="1" dirty="0">
                <a:solidFill>
                  <a:srgbClr val="C8992A"/>
                </a:solidFill>
                <a:latin typeface="Calibri" pitchFamily="34" charset="0"/>
                <a:ea typeface="Calibri" pitchFamily="34" charset="-122"/>
                <a:cs typeface="Calibri" pitchFamily="34" charset="-120"/>
              </a:rPr>
              <a:t>, Lamberti and Pauwels, MSI 2026).</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B3E"/>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C8992A"/>
                </a:solidFill>
                <a:latin typeface="Calibri" pitchFamily="34" charset="0"/>
                <a:ea typeface="Calibri" pitchFamily="34" charset="-122"/>
                <a:cs typeface="Calibri" pitchFamily="34" charset="-120"/>
              </a:rPr>
              <a:t>ACT II WHAT IS REAL: CURRENT SUCCESSFUL PRACTICES</a:t>
            </a:r>
            <a:endParaRPr lang="en-US" sz="1000" dirty="0"/>
          </a:p>
        </p:txBody>
      </p:sp>
      <p:sp>
        <p:nvSpPr>
          <p:cNvPr id="3" name="Text 1"/>
          <p:cNvSpPr/>
          <p:nvPr/>
        </p:nvSpPr>
        <p:spPr>
          <a:xfrm>
            <a:off x="457200" y="475488"/>
            <a:ext cx="8229600" cy="658368"/>
          </a:xfrm>
          <a:prstGeom prst="rect">
            <a:avLst/>
          </a:prstGeom>
          <a:noFill/>
          <a:ln/>
        </p:spPr>
        <p:txBody>
          <a:bodyPr wrap="square" lIns="0" tIns="0" rIns="0" bIns="0" rtlCol="0" anchor="ctr"/>
          <a:lstStyle/>
          <a:p>
            <a:pPr marL="0" indent="0" algn="l">
              <a:buNone/>
            </a:pPr>
            <a:r>
              <a:rPr lang="en-US" sz="2600" b="1" dirty="0">
                <a:solidFill>
                  <a:srgbClr val="FFFFFF"/>
                </a:solidFill>
                <a:latin typeface="Calibri" pitchFamily="34" charset="0"/>
                <a:ea typeface="Calibri" pitchFamily="34" charset="-122"/>
                <a:cs typeface="Calibri" pitchFamily="34" charset="-120"/>
              </a:rPr>
              <a:t>AI Delivers Where the Goal Is Optimization, Not Origination</a:t>
            </a:r>
            <a:endParaRPr lang="en-US" sz="2600" dirty="0"/>
          </a:p>
        </p:txBody>
      </p:sp>
      <p:sp>
        <p:nvSpPr>
          <p:cNvPr id="4" name="Shape 2"/>
          <p:cNvSpPr/>
          <p:nvPr/>
        </p:nvSpPr>
        <p:spPr>
          <a:xfrm>
            <a:off x="365760" y="1325880"/>
            <a:ext cx="4114800" cy="2560320"/>
          </a:xfrm>
          <a:prstGeom prst="rect">
            <a:avLst/>
          </a:prstGeom>
          <a:solidFill>
            <a:srgbClr val="132952"/>
          </a:solidFill>
          <a:ln w="12700">
            <a:solidFill>
              <a:srgbClr val="1A6FA0"/>
            </a:solidFill>
            <a:prstDash val="solid"/>
          </a:ln>
        </p:spPr>
        <p:txBody>
          <a:bodyPr/>
          <a:lstStyle/>
          <a:p>
            <a:endParaRPr lang="en-US"/>
          </a:p>
        </p:txBody>
      </p:sp>
      <p:sp>
        <p:nvSpPr>
          <p:cNvPr id="5" name="Text 3"/>
          <p:cNvSpPr/>
          <p:nvPr/>
        </p:nvSpPr>
        <p:spPr>
          <a:xfrm>
            <a:off x="548640" y="1417320"/>
            <a:ext cx="3749040" cy="365760"/>
          </a:xfrm>
          <a:prstGeom prst="rect">
            <a:avLst/>
          </a:prstGeom>
          <a:noFill/>
          <a:ln/>
        </p:spPr>
        <p:txBody>
          <a:bodyPr wrap="square" lIns="0" tIns="0" rIns="0" bIns="0" rtlCol="0" anchor="ctr"/>
          <a:lstStyle/>
          <a:p>
            <a:pPr marL="0" indent="0" algn="l">
              <a:buNone/>
            </a:pPr>
            <a:r>
              <a:rPr lang="en-US" sz="2400" b="1" dirty="0">
                <a:solidFill>
                  <a:srgbClr val="FFFF00"/>
                </a:solidFill>
                <a:latin typeface="Calibri" pitchFamily="34" charset="0"/>
                <a:ea typeface="Calibri" pitchFamily="34" charset="-122"/>
                <a:cs typeface="Calibri" pitchFamily="34" charset="-120"/>
              </a:rPr>
              <a:t>Proven Use Cases</a:t>
            </a:r>
            <a:endParaRPr lang="en-US" sz="2400" dirty="0">
              <a:solidFill>
                <a:srgbClr val="FFFF00"/>
              </a:solidFill>
            </a:endParaRPr>
          </a:p>
        </p:txBody>
      </p:sp>
      <p:sp>
        <p:nvSpPr>
          <p:cNvPr id="6" name="Text 4"/>
          <p:cNvSpPr/>
          <p:nvPr/>
        </p:nvSpPr>
        <p:spPr>
          <a:xfrm>
            <a:off x="548640" y="1874520"/>
            <a:ext cx="3749040" cy="1828800"/>
          </a:xfrm>
          <a:prstGeom prst="rect">
            <a:avLst/>
          </a:prstGeom>
          <a:noFill/>
          <a:ln/>
        </p:spPr>
        <p:txBody>
          <a:bodyPr wrap="square" lIns="0" tIns="0" rIns="0" bIns="0" rtlCol="0" anchor="ctr"/>
          <a:lstStyle/>
          <a:p>
            <a:pPr marL="342900" indent="-342900" algn="l">
              <a:buSzPct val="100000"/>
              <a:buChar char="•"/>
            </a:pPr>
            <a:r>
              <a:rPr lang="en-US" sz="2000" dirty="0">
                <a:solidFill>
                  <a:srgbClr val="FFFFFF"/>
                </a:solidFill>
                <a:latin typeface="Calibri" pitchFamily="34" charset="0"/>
                <a:ea typeface="Calibri" pitchFamily="34" charset="-122"/>
                <a:cs typeface="Calibri" pitchFamily="34" charset="-120"/>
              </a:rPr>
              <a:t>Media buying &amp; bid optimization</a:t>
            </a:r>
            <a:endParaRPr lang="en-US" sz="2000" dirty="0"/>
          </a:p>
          <a:p>
            <a:pPr marL="342900" indent="-342900" algn="l">
              <a:buSzPct val="100000"/>
              <a:buChar char="•"/>
            </a:pPr>
            <a:r>
              <a:rPr lang="en-US" sz="2000" dirty="0">
                <a:solidFill>
                  <a:srgbClr val="FFFFFF"/>
                </a:solidFill>
                <a:latin typeface="Calibri" pitchFamily="34" charset="0"/>
                <a:ea typeface="Calibri" pitchFamily="34" charset="-122"/>
                <a:cs typeface="Calibri" pitchFamily="34" charset="-120"/>
              </a:rPr>
              <a:t>Audience segmentation at scale</a:t>
            </a:r>
            <a:endParaRPr lang="en-US" sz="2000" dirty="0"/>
          </a:p>
          <a:p>
            <a:pPr marL="342900" indent="-342900" algn="l">
              <a:buSzPct val="100000"/>
              <a:buChar char="•"/>
            </a:pPr>
            <a:r>
              <a:rPr lang="en-US" sz="2000" dirty="0">
                <a:solidFill>
                  <a:srgbClr val="FFFFFF"/>
                </a:solidFill>
                <a:latin typeface="Calibri" pitchFamily="34" charset="0"/>
                <a:ea typeface="Calibri" pitchFamily="34" charset="-122"/>
                <a:cs typeface="Calibri" pitchFamily="34" charset="-120"/>
              </a:rPr>
              <a:t>Campaign reporting and summaries</a:t>
            </a:r>
            <a:endParaRPr lang="en-US" sz="2000" dirty="0"/>
          </a:p>
          <a:p>
            <a:pPr marL="342900" indent="-342900" algn="l">
              <a:buSzPct val="100000"/>
              <a:buChar char="•"/>
            </a:pPr>
            <a:r>
              <a:rPr lang="en-US" sz="2000" dirty="0">
                <a:solidFill>
                  <a:srgbClr val="FFFFFF"/>
                </a:solidFill>
                <a:latin typeface="Calibri" pitchFamily="34" charset="0"/>
                <a:ea typeface="Calibri" pitchFamily="34" charset="-122"/>
                <a:cs typeface="Calibri" pitchFamily="34" charset="-120"/>
              </a:rPr>
              <a:t>Message timing an personalization</a:t>
            </a:r>
            <a:endParaRPr lang="en-US" sz="2000" dirty="0"/>
          </a:p>
        </p:txBody>
      </p:sp>
      <p:sp>
        <p:nvSpPr>
          <p:cNvPr id="7" name="Shape 5"/>
          <p:cNvSpPr/>
          <p:nvPr/>
        </p:nvSpPr>
        <p:spPr>
          <a:xfrm>
            <a:off x="4754880" y="1325880"/>
            <a:ext cx="4114800" cy="2560320"/>
          </a:xfrm>
          <a:prstGeom prst="rect">
            <a:avLst/>
          </a:prstGeom>
          <a:solidFill>
            <a:srgbClr val="132952"/>
          </a:solidFill>
          <a:ln w="12700">
            <a:solidFill>
              <a:srgbClr val="C8992A"/>
            </a:solidFill>
            <a:prstDash val="solid"/>
          </a:ln>
        </p:spPr>
        <p:txBody>
          <a:bodyPr/>
          <a:lstStyle/>
          <a:p>
            <a:endParaRPr lang="en-US"/>
          </a:p>
        </p:txBody>
      </p:sp>
      <p:sp>
        <p:nvSpPr>
          <p:cNvPr id="8" name="Text 6"/>
          <p:cNvSpPr/>
          <p:nvPr/>
        </p:nvSpPr>
        <p:spPr>
          <a:xfrm>
            <a:off x="4937760" y="1417320"/>
            <a:ext cx="3749040" cy="365760"/>
          </a:xfrm>
          <a:prstGeom prst="rect">
            <a:avLst/>
          </a:prstGeom>
          <a:noFill/>
          <a:ln/>
        </p:spPr>
        <p:txBody>
          <a:bodyPr wrap="square" lIns="0" tIns="0" rIns="0" bIns="0" rtlCol="0" anchor="ctr"/>
          <a:lstStyle/>
          <a:p>
            <a:pPr marL="0" indent="0" algn="l">
              <a:buNone/>
            </a:pPr>
            <a:r>
              <a:rPr lang="en-US" sz="2400" b="1" dirty="0">
                <a:solidFill>
                  <a:srgbClr val="C8992A"/>
                </a:solidFill>
                <a:latin typeface="Calibri" pitchFamily="34" charset="0"/>
                <a:ea typeface="Calibri" pitchFamily="34" charset="-122"/>
                <a:cs typeface="Calibri" pitchFamily="34" charset="-120"/>
              </a:rPr>
              <a:t>Case in Point: Foodora</a:t>
            </a:r>
            <a:endParaRPr lang="en-US" sz="2400" dirty="0"/>
          </a:p>
        </p:txBody>
      </p:sp>
      <p:sp>
        <p:nvSpPr>
          <p:cNvPr id="9" name="Text 7"/>
          <p:cNvSpPr/>
          <p:nvPr/>
        </p:nvSpPr>
        <p:spPr>
          <a:xfrm>
            <a:off x="4937760" y="1874520"/>
            <a:ext cx="3749040" cy="1828800"/>
          </a:xfrm>
          <a:prstGeom prst="rect">
            <a:avLst/>
          </a:prstGeom>
          <a:noFill/>
          <a:ln/>
        </p:spPr>
        <p:txBody>
          <a:bodyPr wrap="square" lIns="0" tIns="0" rIns="0" bIns="0" rtlCol="0" anchor="ctr"/>
          <a:lstStyle/>
          <a:p>
            <a:pPr marL="0" indent="0" algn="l">
              <a:buNone/>
            </a:pPr>
            <a:r>
              <a:rPr lang="en-US" sz="1400" dirty="0">
                <a:solidFill>
                  <a:srgbClr val="FFFFFF"/>
                </a:solidFill>
                <a:latin typeface="Calibri" pitchFamily="34" charset="0"/>
                <a:ea typeface="Calibri" pitchFamily="34" charset="-122"/>
                <a:cs typeface="Calibri" pitchFamily="34" charset="-120"/>
              </a:rPr>
              <a:t>Agentic message timing workflow:</a:t>
            </a:r>
            <a:endParaRPr lang="en-US" sz="1400" dirty="0"/>
          </a:p>
          <a:p>
            <a:pPr marL="0" indent="0" algn="l">
              <a:buNone/>
            </a:pPr>
            <a:r>
              <a:rPr lang="en-US" sz="2800" b="1" dirty="0">
                <a:solidFill>
                  <a:srgbClr val="FFFFFF"/>
                </a:solidFill>
                <a:latin typeface="Calibri" pitchFamily="34" charset="0"/>
                <a:ea typeface="Calibri" pitchFamily="34" charset="-122"/>
                <a:cs typeface="Calibri" pitchFamily="34" charset="-120"/>
              </a:rPr>
              <a:t>41%</a:t>
            </a:r>
            <a:r>
              <a:rPr lang="en-US" sz="1400" dirty="0">
                <a:solidFill>
                  <a:srgbClr val="FFFFFF"/>
                </a:solidFill>
                <a:latin typeface="Calibri" pitchFamily="34" charset="0"/>
                <a:ea typeface="Calibri" pitchFamily="34" charset="-122"/>
                <a:cs typeface="Calibri" pitchFamily="34" charset="-120"/>
              </a:rPr>
              <a:t>  conversion rate</a:t>
            </a:r>
            <a:endParaRPr lang="en-US" sz="1400" dirty="0"/>
          </a:p>
          <a:p>
            <a:pPr marL="0" indent="0" algn="l">
              <a:buNone/>
            </a:pPr>
            <a:r>
              <a:rPr lang="en-US" sz="2800" b="1" dirty="0">
                <a:solidFill>
                  <a:srgbClr val="FFFFFF"/>
                </a:solidFill>
                <a:latin typeface="Calibri" pitchFamily="34" charset="0"/>
                <a:ea typeface="Calibri" pitchFamily="34" charset="-122"/>
                <a:cs typeface="Calibri" pitchFamily="34" charset="-120"/>
              </a:rPr>
              <a:t>26%</a:t>
            </a:r>
            <a:r>
              <a:rPr lang="en-US" sz="1400" dirty="0">
                <a:solidFill>
                  <a:srgbClr val="FFFFFF"/>
                </a:solidFill>
                <a:latin typeface="Calibri" pitchFamily="34" charset="0"/>
                <a:ea typeface="Calibri" pitchFamily="34" charset="-122"/>
                <a:cs typeface="Calibri" pitchFamily="34" charset="-120"/>
              </a:rPr>
              <a:t>  drop in unsubscribes</a:t>
            </a:r>
            <a:endParaRPr lang="en-US" sz="1400" dirty="0"/>
          </a:p>
          <a:p>
            <a:pPr marL="0" indent="0" algn="l">
              <a:buNone/>
            </a:pPr>
            <a:r>
              <a:rPr lang="en-US" sz="1200" i="1" dirty="0">
                <a:solidFill>
                  <a:srgbClr val="8AAFC8"/>
                </a:solidFill>
                <a:latin typeface="Calibri" pitchFamily="34" charset="0"/>
                <a:ea typeface="Calibri" pitchFamily="34" charset="-122"/>
                <a:cs typeface="Calibri" pitchFamily="34" charset="-120"/>
              </a:rPr>
              <a:t>Not by replacing strategy — by executing it precisely.</a:t>
            </a:r>
            <a:endParaRPr lang="en-US" sz="1400" dirty="0"/>
          </a:p>
        </p:txBody>
      </p:sp>
      <p:sp>
        <p:nvSpPr>
          <p:cNvPr id="10" name="Shape 8"/>
          <p:cNvSpPr/>
          <p:nvPr/>
        </p:nvSpPr>
        <p:spPr>
          <a:xfrm>
            <a:off x="365760" y="4069080"/>
            <a:ext cx="8503920" cy="731520"/>
          </a:xfrm>
          <a:prstGeom prst="rect">
            <a:avLst/>
          </a:prstGeom>
          <a:solidFill>
            <a:srgbClr val="2A1A00"/>
          </a:solidFill>
          <a:ln w="12700">
            <a:solidFill>
              <a:srgbClr val="C8992A"/>
            </a:solidFill>
            <a:prstDash val="solid"/>
          </a:ln>
        </p:spPr>
        <p:txBody>
          <a:bodyPr/>
          <a:lstStyle/>
          <a:p>
            <a:endParaRPr lang="en-US"/>
          </a:p>
        </p:txBody>
      </p:sp>
      <p:pic>
        <p:nvPicPr>
          <p:cNvPr id="11" name="Image 0" descr="preencoded.png"/>
          <p:cNvPicPr>
            <a:picLocks noChangeAspect="1"/>
          </p:cNvPicPr>
          <p:nvPr/>
        </p:nvPicPr>
        <p:blipFill>
          <a:blip r:embed="rId3"/>
          <a:stretch>
            <a:fillRect/>
          </a:stretch>
        </p:blipFill>
        <p:spPr>
          <a:xfrm>
            <a:off x="548640" y="4206240"/>
            <a:ext cx="320040" cy="320040"/>
          </a:xfrm>
          <a:prstGeom prst="rect">
            <a:avLst/>
          </a:prstGeom>
        </p:spPr>
      </p:pic>
      <p:sp>
        <p:nvSpPr>
          <p:cNvPr id="12" name="Text 9"/>
          <p:cNvSpPr/>
          <p:nvPr/>
        </p:nvSpPr>
        <p:spPr>
          <a:xfrm>
            <a:off x="1005840" y="4114800"/>
            <a:ext cx="7680960" cy="731520"/>
          </a:xfrm>
          <a:prstGeom prst="rect">
            <a:avLst/>
          </a:prstGeom>
          <a:noFill/>
          <a:ln/>
        </p:spPr>
        <p:txBody>
          <a:bodyPr wrap="square" lIns="0" tIns="0" rIns="0" bIns="0" rtlCol="0" anchor="ctr"/>
          <a:lstStyle/>
          <a:p>
            <a:pPr marL="0" indent="0" algn="l">
              <a:buNone/>
            </a:pPr>
            <a:r>
              <a:rPr lang="en-US" sz="1400" dirty="0">
                <a:solidFill>
                  <a:srgbClr val="F5E6C0"/>
                </a:solidFill>
                <a:latin typeface="Calibri" pitchFamily="34" charset="0"/>
                <a:ea typeface="Calibri" pitchFamily="34" charset="-122"/>
                <a:cs typeface="Calibri" pitchFamily="34" charset="-120"/>
              </a:rPr>
              <a:t>Data still rules: 80% of the full technical exercise, as before. Poor data + AI = confident errors at scale. Your KPIs should be CRISP (converting, responsive, impactful, sticky, potential) now play out inside LLM-generated responses: measure them also there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9"/>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64748B"/>
                </a:solidFill>
                <a:latin typeface="Calibri" pitchFamily="34" charset="0"/>
                <a:ea typeface="Calibri" pitchFamily="34" charset="-122"/>
                <a:cs typeface="Calibri" pitchFamily="34" charset="-120"/>
              </a:rPr>
              <a:t>ACT II — WHAT IS REAL</a:t>
            </a:r>
            <a:endParaRPr lang="en-US" sz="1000" dirty="0"/>
          </a:p>
        </p:txBody>
      </p:sp>
      <p:sp>
        <p:nvSpPr>
          <p:cNvPr id="3" name="Text 1"/>
          <p:cNvSpPr/>
          <p:nvPr/>
        </p:nvSpPr>
        <p:spPr>
          <a:xfrm>
            <a:off x="457200" y="475488"/>
            <a:ext cx="8229600" cy="594360"/>
          </a:xfrm>
          <a:prstGeom prst="rect">
            <a:avLst/>
          </a:prstGeom>
          <a:noFill/>
          <a:ln/>
        </p:spPr>
        <p:txBody>
          <a:bodyPr wrap="square" lIns="0" tIns="0" rIns="0" bIns="0" rtlCol="0" anchor="ctr"/>
          <a:lstStyle/>
          <a:p>
            <a:pPr marL="0" indent="0" algn="l">
              <a:buNone/>
            </a:pPr>
            <a:r>
              <a:rPr lang="en-US" sz="3000" b="1" dirty="0">
                <a:solidFill>
                  <a:srgbClr val="0D1B3E"/>
                </a:solidFill>
                <a:latin typeface="Calibri" pitchFamily="34" charset="0"/>
                <a:ea typeface="Calibri" pitchFamily="34" charset="-122"/>
                <a:cs typeface="Calibri" pitchFamily="34" charset="-120"/>
              </a:rPr>
              <a:t>LLM Brand Visibility: The New Share-of-Voice</a:t>
            </a:r>
            <a:endParaRPr lang="en-US" sz="3000" dirty="0"/>
          </a:p>
        </p:txBody>
      </p:sp>
      <p:sp>
        <p:nvSpPr>
          <p:cNvPr id="4" name="Shape 2"/>
          <p:cNvSpPr/>
          <p:nvPr/>
        </p:nvSpPr>
        <p:spPr>
          <a:xfrm>
            <a:off x="365760" y="1234440"/>
            <a:ext cx="2377440" cy="2377440"/>
          </a:xfrm>
          <a:prstGeom prst="rect">
            <a:avLst/>
          </a:prstGeom>
          <a:solidFill>
            <a:srgbClr val="0D1B3E"/>
          </a:solidFill>
          <a:ln w="12700">
            <a:solidFill>
              <a:srgbClr val="0D1B3E"/>
            </a:solidFill>
            <a:prstDash val="solid"/>
          </a:ln>
          <a:effectLst>
            <a:outerShdw blurRad="101600" dist="38100" dir="8100000" algn="bl" rotWithShape="0">
              <a:srgbClr val="000000">
                <a:alpha val="12000"/>
              </a:srgbClr>
            </a:outerShdw>
          </a:effectLst>
        </p:spPr>
        <p:txBody>
          <a:bodyPr/>
          <a:lstStyle/>
          <a:p>
            <a:endParaRPr lang="en-US"/>
          </a:p>
        </p:txBody>
      </p:sp>
      <p:sp>
        <p:nvSpPr>
          <p:cNvPr id="5" name="Text 3"/>
          <p:cNvSpPr/>
          <p:nvPr/>
        </p:nvSpPr>
        <p:spPr>
          <a:xfrm>
            <a:off x="365760" y="1371600"/>
            <a:ext cx="2377440" cy="1005840"/>
          </a:xfrm>
          <a:prstGeom prst="rect">
            <a:avLst/>
          </a:prstGeom>
          <a:noFill/>
          <a:ln/>
        </p:spPr>
        <p:txBody>
          <a:bodyPr wrap="square" lIns="0" tIns="0" rIns="0" bIns="0" rtlCol="0" anchor="ctr"/>
          <a:lstStyle/>
          <a:p>
            <a:pPr marL="0" indent="0" algn="ctr">
              <a:buNone/>
            </a:pPr>
            <a:r>
              <a:rPr lang="en-US" sz="4800" b="1" dirty="0">
                <a:solidFill>
                  <a:srgbClr val="C8992A"/>
                </a:solidFill>
                <a:latin typeface="Calibri" pitchFamily="34" charset="0"/>
                <a:ea typeface="Calibri" pitchFamily="34" charset="-122"/>
                <a:cs typeface="Calibri" pitchFamily="34" charset="-120"/>
              </a:rPr>
              <a:t>−25%</a:t>
            </a:r>
            <a:endParaRPr lang="en-US" sz="4800" dirty="0"/>
          </a:p>
        </p:txBody>
      </p:sp>
      <p:sp>
        <p:nvSpPr>
          <p:cNvPr id="6" name="Text 4"/>
          <p:cNvSpPr/>
          <p:nvPr/>
        </p:nvSpPr>
        <p:spPr>
          <a:xfrm>
            <a:off x="365760" y="2331720"/>
            <a:ext cx="2377440" cy="109728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expected drop in traditional</a:t>
            </a:r>
            <a:endParaRPr lang="en-US" sz="1200" dirty="0"/>
          </a:p>
          <a:p>
            <a:pPr marL="0" indent="0" algn="ctr">
              <a:buNone/>
            </a:pPr>
            <a:r>
              <a:rPr lang="en-US" sz="1200" dirty="0">
                <a:solidFill>
                  <a:srgbClr val="FFFFFF"/>
                </a:solidFill>
                <a:latin typeface="Calibri" pitchFamily="34" charset="0"/>
                <a:ea typeface="Calibri" pitchFamily="34" charset="-122"/>
                <a:cs typeface="Calibri" pitchFamily="34" charset="-120"/>
              </a:rPr>
              <a:t>search volume by 2026</a:t>
            </a:r>
            <a:endParaRPr lang="en-US" sz="1200" dirty="0"/>
          </a:p>
          <a:p>
            <a:pPr marL="0" indent="0" algn="ctr">
              <a:buNone/>
            </a:pPr>
            <a:r>
              <a:rPr lang="en-US" sz="1200" dirty="0">
                <a:solidFill>
                  <a:srgbClr val="FFFFFF"/>
                </a:solidFill>
                <a:latin typeface="Calibri" pitchFamily="34" charset="0"/>
                <a:ea typeface="Calibri" pitchFamily="34" charset="-122"/>
                <a:cs typeface="Calibri" pitchFamily="34" charset="-120"/>
              </a:rPr>
              <a:t>as users shift to AI chatbots</a:t>
            </a:r>
            <a:endParaRPr lang="en-US" sz="1200" dirty="0"/>
          </a:p>
        </p:txBody>
      </p:sp>
      <p:sp>
        <p:nvSpPr>
          <p:cNvPr id="7" name="Text 5"/>
          <p:cNvSpPr/>
          <p:nvPr/>
        </p:nvSpPr>
        <p:spPr>
          <a:xfrm>
            <a:off x="3017520" y="1032008"/>
            <a:ext cx="5760720" cy="868680"/>
          </a:xfrm>
          <a:prstGeom prst="rect">
            <a:avLst/>
          </a:prstGeom>
          <a:noFill/>
          <a:ln/>
        </p:spPr>
        <p:txBody>
          <a:bodyPr wrap="square" lIns="0" tIns="0" rIns="0" bIns="0" rtlCol="0" anchor="ctr"/>
          <a:lstStyle/>
          <a:p>
            <a:pPr marL="0" indent="0" algn="l">
              <a:buNone/>
            </a:pPr>
            <a:r>
              <a:rPr lang="en-US" sz="1800" b="1" dirty="0">
                <a:solidFill>
                  <a:srgbClr val="0D1B3E"/>
                </a:solidFill>
                <a:latin typeface="Calibri" pitchFamily="34" charset="0"/>
                <a:ea typeface="Calibri" pitchFamily="34" charset="-122"/>
                <a:cs typeface="Calibri" pitchFamily="34" charset="-120"/>
              </a:rPr>
              <a:t>Brands are no longer competing for a click.</a:t>
            </a:r>
            <a:endParaRPr lang="en-US" sz="1800" dirty="0"/>
          </a:p>
          <a:p>
            <a:pPr marL="0" indent="0" algn="l">
              <a:buNone/>
            </a:pPr>
            <a:r>
              <a:rPr lang="en-US" sz="1800" b="1" dirty="0">
                <a:solidFill>
                  <a:srgbClr val="0D1B3E"/>
                </a:solidFill>
                <a:latin typeface="Calibri" pitchFamily="34" charset="0"/>
                <a:ea typeface="Calibri" pitchFamily="34" charset="-122"/>
                <a:cs typeface="Calibri" pitchFamily="34" charset="-120"/>
              </a:rPr>
              <a:t>They are competing to be the answer, even on Google!</a:t>
            </a:r>
            <a:endParaRPr lang="en-US" sz="1800" dirty="0"/>
          </a:p>
        </p:txBody>
      </p:sp>
      <p:sp>
        <p:nvSpPr>
          <p:cNvPr id="8" name="Text 6"/>
          <p:cNvSpPr/>
          <p:nvPr/>
        </p:nvSpPr>
        <p:spPr>
          <a:xfrm>
            <a:off x="3017520" y="2148840"/>
            <a:ext cx="5760720" cy="1828800"/>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What this means for your brand:</a:t>
            </a:r>
            <a:endParaRPr lang="en-US" sz="1300" dirty="0"/>
          </a:p>
          <a:p>
            <a:pPr marL="0" indent="0" algn="l">
              <a:buNone/>
            </a:pPr>
            <a:r>
              <a:rPr lang="en-US" sz="1300" dirty="0">
                <a:solidFill>
                  <a:srgbClr val="2D3748"/>
                </a:solidFill>
                <a:latin typeface="Calibri" pitchFamily="34" charset="0"/>
                <a:ea typeface="Calibri" pitchFamily="34" charset="-122"/>
                <a:cs typeface="Calibri" pitchFamily="34" charset="-120"/>
              </a:rPr>
              <a:t>New potential KPIs should be C.R.I.S.P. (Hanssens et al., Marketing Science 2013) and now play out inside model-generated responses. ChatGPT, Gemini, Perplexity, Claude get much of their information from Reddit, LinkedIn, and your brand pages</a:t>
            </a:r>
            <a:endParaRPr lang="en-US" sz="1300" dirty="0"/>
          </a:p>
          <a:p>
            <a:pPr marL="0" indent="0" algn="l">
              <a:buNone/>
            </a:pPr>
            <a:endParaRPr lang="en-US" sz="1300" dirty="0"/>
          </a:p>
          <a:p>
            <a:pPr marL="0" indent="0" algn="l">
              <a:buNone/>
            </a:pPr>
            <a:r>
              <a:rPr lang="en-US" sz="1300" b="1" dirty="0">
                <a:solidFill>
                  <a:srgbClr val="2D3748"/>
                </a:solidFill>
                <a:latin typeface="Calibri" pitchFamily="34" charset="0"/>
                <a:ea typeface="Calibri" pitchFamily="34" charset="-122"/>
                <a:cs typeface="Calibri" pitchFamily="34" charset="-120"/>
              </a:rPr>
              <a:t>Generative Engine Optimization (GEO) is the emerging discipline.</a:t>
            </a:r>
            <a:endParaRPr lang="en-US" sz="1300" dirty="0"/>
          </a:p>
          <a:p>
            <a:pPr marL="0" indent="0" algn="l">
              <a:buNone/>
            </a:pPr>
            <a:r>
              <a:rPr lang="en-US" sz="1300" i="1" dirty="0">
                <a:solidFill>
                  <a:srgbClr val="2D3748"/>
                </a:solidFill>
                <a:latin typeface="Calibri" pitchFamily="34" charset="0"/>
                <a:ea typeface="Calibri" pitchFamily="34" charset="-122"/>
                <a:cs typeface="Calibri" pitchFamily="34" charset="-120"/>
              </a:rPr>
              <a:t>Most Italian brands have not started measuring this yet.</a:t>
            </a:r>
            <a:endParaRPr lang="en-US" sz="1300" dirty="0"/>
          </a:p>
        </p:txBody>
      </p:sp>
      <p:sp>
        <p:nvSpPr>
          <p:cNvPr id="9" name="Shape 7"/>
          <p:cNvSpPr/>
          <p:nvPr/>
        </p:nvSpPr>
        <p:spPr>
          <a:xfrm>
            <a:off x="3017520" y="4023360"/>
            <a:ext cx="5760720" cy="777240"/>
          </a:xfrm>
          <a:prstGeom prst="rect">
            <a:avLst/>
          </a:prstGeom>
          <a:solidFill>
            <a:srgbClr val="D6E8F5"/>
          </a:solidFill>
          <a:ln w="12700">
            <a:solidFill>
              <a:srgbClr val="1A6FA0"/>
            </a:solidFill>
            <a:prstDash val="solid"/>
          </a:ln>
          <a:effectLst>
            <a:outerShdw blurRad="101600" dist="38100" dir="8100000" algn="bl" rotWithShape="0">
              <a:srgbClr val="000000">
                <a:alpha val="12000"/>
              </a:srgbClr>
            </a:outerShdw>
          </a:effectLst>
        </p:spPr>
        <p:txBody>
          <a:bodyPr/>
          <a:lstStyle/>
          <a:p>
            <a:endParaRPr lang="en-US"/>
          </a:p>
        </p:txBody>
      </p:sp>
      <p:pic>
        <p:nvPicPr>
          <p:cNvPr id="10" name="Image 0" descr="preencoded.png"/>
          <p:cNvPicPr>
            <a:picLocks noChangeAspect="1"/>
          </p:cNvPicPr>
          <p:nvPr/>
        </p:nvPicPr>
        <p:blipFill>
          <a:blip r:embed="rId3"/>
          <a:stretch>
            <a:fillRect/>
          </a:stretch>
        </p:blipFill>
        <p:spPr>
          <a:xfrm>
            <a:off x="3200400" y="4160520"/>
            <a:ext cx="320040" cy="320040"/>
          </a:xfrm>
          <a:prstGeom prst="rect">
            <a:avLst/>
          </a:prstGeom>
        </p:spPr>
      </p:pic>
      <p:sp>
        <p:nvSpPr>
          <p:cNvPr id="11" name="Shape 8"/>
          <p:cNvSpPr/>
          <p:nvPr/>
        </p:nvSpPr>
        <p:spPr>
          <a:xfrm>
            <a:off x="3182112" y="4142232"/>
            <a:ext cx="356616" cy="356616"/>
          </a:xfrm>
          <a:prstGeom prst="ellipse">
            <a:avLst/>
          </a:prstGeom>
          <a:solidFill>
            <a:srgbClr val="1A6FA0"/>
          </a:solidFill>
          <a:ln w="12700">
            <a:solidFill>
              <a:srgbClr val="1A6FA0"/>
            </a:solidFill>
            <a:prstDash val="solid"/>
          </a:ln>
        </p:spPr>
        <p:txBody>
          <a:bodyPr/>
          <a:lstStyle/>
          <a:p>
            <a:endParaRPr lang="en-US"/>
          </a:p>
        </p:txBody>
      </p:sp>
      <p:pic>
        <p:nvPicPr>
          <p:cNvPr id="12" name="Image 1" descr="preencoded.png"/>
          <p:cNvPicPr>
            <a:picLocks noChangeAspect="1"/>
          </p:cNvPicPr>
          <p:nvPr/>
        </p:nvPicPr>
        <p:blipFill>
          <a:blip r:embed="rId3"/>
          <a:stretch>
            <a:fillRect/>
          </a:stretch>
        </p:blipFill>
        <p:spPr>
          <a:xfrm>
            <a:off x="3200400" y="4160520"/>
            <a:ext cx="320040" cy="320040"/>
          </a:xfrm>
          <a:prstGeom prst="rect">
            <a:avLst/>
          </a:prstGeom>
        </p:spPr>
      </p:pic>
      <p:sp>
        <p:nvSpPr>
          <p:cNvPr id="13" name="Text 9"/>
          <p:cNvSpPr/>
          <p:nvPr/>
        </p:nvSpPr>
        <p:spPr>
          <a:xfrm>
            <a:off x="3703320" y="4041648"/>
            <a:ext cx="4937760" cy="777240"/>
          </a:xfrm>
          <a:prstGeom prst="rect">
            <a:avLst/>
          </a:prstGeom>
          <a:noFill/>
          <a:ln/>
        </p:spPr>
        <p:txBody>
          <a:bodyPr wrap="square" lIns="0" tIns="0" rIns="0" bIns="0" rtlCol="0" anchor="ctr"/>
          <a:lstStyle/>
          <a:p>
            <a:pPr marL="0" indent="0" algn="l">
              <a:buNone/>
            </a:pPr>
            <a:r>
              <a:rPr lang="en-US" sz="1300" b="1" dirty="0">
                <a:solidFill>
                  <a:srgbClr val="0D1B3E"/>
                </a:solidFill>
                <a:latin typeface="Calibri" pitchFamily="34" charset="0"/>
                <a:ea typeface="Calibri" pitchFamily="34" charset="-122"/>
                <a:cs typeface="Calibri" pitchFamily="34" charset="-120"/>
              </a:rPr>
              <a:t>First movers in this market have a temporary window of competitive advantage (Pauwels and </a:t>
            </a:r>
            <a:r>
              <a:rPr lang="en-US" sz="1300" b="1" dirty="0" err="1">
                <a:solidFill>
                  <a:srgbClr val="0D1B3E"/>
                </a:solidFill>
                <a:latin typeface="Calibri" pitchFamily="34" charset="0"/>
                <a:ea typeface="Calibri" pitchFamily="34" charset="-122"/>
                <a:cs typeface="Calibri" pitchFamily="34" charset="-120"/>
              </a:rPr>
              <a:t>Hanssens</a:t>
            </a:r>
            <a:r>
              <a:rPr lang="en-US" sz="1300" b="1" dirty="0">
                <a:solidFill>
                  <a:srgbClr val="0D1B3E"/>
                </a:solidFill>
                <a:latin typeface="Calibri" pitchFamily="34" charset="0"/>
                <a:ea typeface="Calibri" pitchFamily="34" charset="-122"/>
                <a:cs typeface="Calibri" pitchFamily="34" charset="-120"/>
              </a:rPr>
              <a:t> 2009)</a:t>
            </a:r>
            <a:endParaRPr lang="en-US" sz="1300" dirty="0"/>
          </a:p>
        </p:txBody>
      </p:sp>
      <p:pic>
        <p:nvPicPr>
          <p:cNvPr id="17" name="Picture 16">
            <a:extLst>
              <a:ext uri="{FF2B5EF4-FFF2-40B4-BE49-F238E27FC236}">
                <a16:creationId xmlns:a16="http://schemas.microsoft.com/office/drawing/2014/main" id="{75B61400-9244-3784-BEEF-1CDDAB284A29}"/>
              </a:ext>
            </a:extLst>
          </p:cNvPr>
          <p:cNvPicPr>
            <a:picLocks noChangeAspect="1"/>
          </p:cNvPicPr>
          <p:nvPr/>
        </p:nvPicPr>
        <p:blipFill>
          <a:blip r:embed="rId4"/>
          <a:stretch>
            <a:fillRect/>
          </a:stretch>
        </p:blipFill>
        <p:spPr>
          <a:xfrm>
            <a:off x="3017520" y="1748550"/>
            <a:ext cx="4128925" cy="62955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4AE34-A680-6ADE-C2B6-BAFAE45CBD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84370D-7AA4-1CFA-CB5E-87D055B181FA}"/>
              </a:ext>
            </a:extLst>
          </p:cNvPr>
          <p:cNvPicPr>
            <a:picLocks noChangeAspect="1"/>
          </p:cNvPicPr>
          <p:nvPr/>
        </p:nvPicPr>
        <p:blipFill>
          <a:blip r:embed="rId2"/>
          <a:stretch>
            <a:fillRect/>
          </a:stretch>
        </p:blipFill>
        <p:spPr>
          <a:xfrm>
            <a:off x="128016" y="529251"/>
            <a:ext cx="8887968" cy="4084998"/>
          </a:xfrm>
          <a:prstGeom prst="rect">
            <a:avLst/>
          </a:prstGeom>
        </p:spPr>
      </p:pic>
    </p:spTree>
    <p:extLst>
      <p:ext uri="{BB962C8B-B14F-4D97-AF65-F5344CB8AC3E}">
        <p14:creationId xmlns:p14="http://schemas.microsoft.com/office/powerpoint/2010/main" val="1472702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EB01C-5A16-F65E-6C07-92B6321623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0309264-9A1D-0A5E-FBF9-F0E2D75A38C9}"/>
              </a:ext>
            </a:extLst>
          </p:cNvPr>
          <p:cNvPicPr>
            <a:picLocks noChangeAspect="1"/>
          </p:cNvPicPr>
          <p:nvPr/>
        </p:nvPicPr>
        <p:blipFill>
          <a:blip r:embed="rId3"/>
          <a:stretch>
            <a:fillRect/>
          </a:stretch>
        </p:blipFill>
        <p:spPr>
          <a:xfrm>
            <a:off x="219457" y="472561"/>
            <a:ext cx="8844718" cy="4025586"/>
          </a:xfrm>
          <a:prstGeom prst="rect">
            <a:avLst/>
          </a:prstGeom>
        </p:spPr>
      </p:pic>
    </p:spTree>
    <p:extLst>
      <p:ext uri="{BB962C8B-B14F-4D97-AF65-F5344CB8AC3E}">
        <p14:creationId xmlns:p14="http://schemas.microsoft.com/office/powerpoint/2010/main" val="1444758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0D1B3E"/>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C8992A"/>
                </a:solidFill>
                <a:latin typeface="Calibri" pitchFamily="34" charset="0"/>
                <a:ea typeface="Calibri" pitchFamily="34" charset="-122"/>
                <a:cs typeface="Calibri" pitchFamily="34" charset="-120"/>
              </a:rPr>
              <a:t>ACT II — WHAT IS REAL</a:t>
            </a:r>
            <a:endParaRPr lang="en-US" sz="1000" dirty="0"/>
          </a:p>
        </p:txBody>
      </p:sp>
      <p:sp>
        <p:nvSpPr>
          <p:cNvPr id="3" name="Text 1"/>
          <p:cNvSpPr/>
          <p:nvPr/>
        </p:nvSpPr>
        <p:spPr>
          <a:xfrm>
            <a:off x="457200" y="475488"/>
            <a:ext cx="8229600" cy="594360"/>
          </a:xfrm>
          <a:prstGeom prst="rect">
            <a:avLst/>
          </a:prstGeom>
          <a:noFill/>
          <a:ln/>
        </p:spPr>
        <p:txBody>
          <a:bodyPr wrap="square" lIns="0" tIns="0" rIns="0" bIns="0" rtlCol="0" anchor="ctr"/>
          <a:lstStyle/>
          <a:p>
            <a:pPr marL="0" indent="0" algn="l">
              <a:buNone/>
            </a:pPr>
            <a:r>
              <a:rPr lang="en-US" sz="3000" b="1" dirty="0">
                <a:solidFill>
                  <a:srgbClr val="FFFFFF"/>
                </a:solidFill>
                <a:latin typeface="Calibri" pitchFamily="34" charset="0"/>
                <a:ea typeface="Calibri" pitchFamily="34" charset="-122"/>
                <a:cs typeface="Calibri" pitchFamily="34" charset="-120"/>
              </a:rPr>
              <a:t>Authenticity Is Now a Competitive Advantage</a:t>
            </a:r>
            <a:endParaRPr lang="en-US" sz="3000" dirty="0"/>
          </a:p>
        </p:txBody>
      </p:sp>
      <p:graphicFrame>
        <p:nvGraphicFramePr>
          <p:cNvPr id="4" name="Chart 0"/>
          <p:cNvGraphicFramePr/>
          <p:nvPr/>
        </p:nvGraphicFramePr>
        <p:xfrm>
          <a:off x="365760" y="1280160"/>
          <a:ext cx="393192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365760" y="4069080"/>
            <a:ext cx="3931920" cy="320040"/>
          </a:xfrm>
          <a:prstGeom prst="rect">
            <a:avLst/>
          </a:prstGeom>
          <a:noFill/>
          <a:ln/>
        </p:spPr>
        <p:txBody>
          <a:bodyPr wrap="square" lIns="0" tIns="0" rIns="0" bIns="0" rtlCol="0" anchor="ctr"/>
          <a:lstStyle/>
          <a:p>
            <a:pPr marL="0" indent="0" algn="l">
              <a:buNone/>
            </a:pPr>
            <a:r>
              <a:rPr lang="en-US" sz="900" i="1" dirty="0">
                <a:solidFill>
                  <a:srgbClr val="8AAFC8"/>
                </a:solidFill>
                <a:latin typeface="Calibri" pitchFamily="34" charset="0"/>
                <a:ea typeface="Calibri" pitchFamily="34" charset="-122"/>
                <a:cs typeface="Calibri" pitchFamily="34" charset="-120"/>
              </a:rPr>
              <a:t>Source: Billion Dollar Boy / Digiday, 2026</a:t>
            </a:r>
            <a:endParaRPr lang="en-US" sz="900" dirty="0"/>
          </a:p>
        </p:txBody>
      </p:sp>
      <p:sp>
        <p:nvSpPr>
          <p:cNvPr id="6" name="Shape 3"/>
          <p:cNvSpPr/>
          <p:nvPr/>
        </p:nvSpPr>
        <p:spPr>
          <a:xfrm>
            <a:off x="4572000" y="1234440"/>
            <a:ext cx="4206240" cy="2834640"/>
          </a:xfrm>
          <a:prstGeom prst="rect">
            <a:avLst/>
          </a:prstGeom>
          <a:solidFill>
            <a:srgbClr val="132952"/>
          </a:solidFill>
          <a:ln w="12700">
            <a:solidFill>
              <a:srgbClr val="1A6FA0"/>
            </a:solidFill>
            <a:prstDash val="solid"/>
          </a:ln>
        </p:spPr>
        <p:txBody>
          <a:bodyPr/>
          <a:lstStyle/>
          <a:p>
            <a:endParaRPr lang="en-US"/>
          </a:p>
        </p:txBody>
      </p:sp>
      <p:sp>
        <p:nvSpPr>
          <p:cNvPr id="7" name="Text 4"/>
          <p:cNvSpPr/>
          <p:nvPr/>
        </p:nvSpPr>
        <p:spPr>
          <a:xfrm>
            <a:off x="4709160" y="1325880"/>
            <a:ext cx="3931920" cy="594360"/>
          </a:xfrm>
          <a:prstGeom prst="rect">
            <a:avLst/>
          </a:prstGeom>
          <a:noFill/>
          <a:ln/>
        </p:spPr>
        <p:txBody>
          <a:bodyPr wrap="square" lIns="0" tIns="0" rIns="0" bIns="0" rtlCol="0" anchor="ctr"/>
          <a:lstStyle/>
          <a:p>
            <a:pPr marL="0" indent="0" algn="l">
              <a:buNone/>
            </a:pPr>
            <a:r>
              <a:rPr lang="en-US" sz="1200" b="1" dirty="0">
                <a:solidFill>
                  <a:srgbClr val="1A6FA0"/>
                </a:solidFill>
                <a:latin typeface="Calibri" pitchFamily="34" charset="0"/>
                <a:ea typeface="Calibri" pitchFamily="34" charset="-122"/>
                <a:cs typeface="Calibri" pitchFamily="34" charset="-120"/>
              </a:rPr>
              <a:t>Research Insight: Influencer Typology</a:t>
            </a:r>
            <a:endParaRPr lang="en-US" sz="1200" dirty="0"/>
          </a:p>
          <a:p>
            <a:pPr marL="0" indent="0" algn="l">
              <a:buNone/>
            </a:pPr>
            <a:r>
              <a:rPr lang="en-US" sz="1200" b="1" dirty="0">
                <a:solidFill>
                  <a:srgbClr val="1A6FA0"/>
                </a:solidFill>
                <a:latin typeface="Calibri" pitchFamily="34" charset="0"/>
                <a:ea typeface="Calibri" pitchFamily="34" charset="-122"/>
                <a:cs typeface="Calibri" pitchFamily="34" charset="-120"/>
              </a:rPr>
              <a:t>(</a:t>
            </a:r>
            <a:r>
              <a:rPr lang="en-US" sz="1200" b="1" dirty="0" err="1">
                <a:solidFill>
                  <a:srgbClr val="1A6FA0"/>
                </a:solidFill>
                <a:latin typeface="Calibri" pitchFamily="34" charset="0"/>
                <a:ea typeface="Calibri" pitchFamily="34" charset="-122"/>
                <a:cs typeface="Calibri" pitchFamily="34" charset="-120"/>
              </a:rPr>
              <a:t>Peggiani</a:t>
            </a:r>
            <a:r>
              <a:rPr lang="en-US" sz="1200" b="1" dirty="0">
                <a:solidFill>
                  <a:srgbClr val="1A6FA0"/>
                </a:solidFill>
                <a:latin typeface="Calibri" pitchFamily="34" charset="0"/>
                <a:ea typeface="Calibri" pitchFamily="34" charset="-122"/>
                <a:cs typeface="Calibri" pitchFamily="34" charset="-120"/>
              </a:rPr>
              <a:t>, Lamberti &amp; Pauwels, MSI 2026)</a:t>
            </a:r>
            <a:endParaRPr lang="en-US" sz="1200" dirty="0"/>
          </a:p>
        </p:txBody>
      </p:sp>
      <p:sp>
        <p:nvSpPr>
          <p:cNvPr id="8" name="Shape 5"/>
          <p:cNvSpPr/>
          <p:nvPr/>
        </p:nvSpPr>
        <p:spPr>
          <a:xfrm>
            <a:off x="4709160" y="2011680"/>
            <a:ext cx="3931920" cy="868680"/>
          </a:xfrm>
          <a:prstGeom prst="rect">
            <a:avLst/>
          </a:prstGeom>
          <a:solidFill>
            <a:srgbClr val="0D1B3E"/>
          </a:solidFill>
          <a:ln w="19050">
            <a:solidFill>
              <a:srgbClr val="1A6FA0"/>
            </a:solidFill>
            <a:prstDash val="solid"/>
          </a:ln>
        </p:spPr>
        <p:txBody>
          <a:bodyPr/>
          <a:lstStyle/>
          <a:p>
            <a:endParaRPr lang="en-US"/>
          </a:p>
        </p:txBody>
      </p:sp>
      <p:sp>
        <p:nvSpPr>
          <p:cNvPr id="9" name="Text 6"/>
          <p:cNvSpPr/>
          <p:nvPr/>
        </p:nvSpPr>
        <p:spPr>
          <a:xfrm>
            <a:off x="4846320" y="2057400"/>
            <a:ext cx="3657600" cy="749808"/>
          </a:xfrm>
          <a:prstGeom prst="rect">
            <a:avLst/>
          </a:prstGeom>
          <a:noFill/>
          <a:ln/>
        </p:spPr>
        <p:txBody>
          <a:bodyPr wrap="square" lIns="0" tIns="0" rIns="0" bIns="0" rtlCol="0" anchor="ctr"/>
          <a:lstStyle/>
          <a:p>
            <a:pPr marL="0" indent="0" algn="l">
              <a:buNone/>
            </a:pPr>
            <a:r>
              <a:rPr lang="en-US" sz="1200" b="1" dirty="0">
                <a:solidFill>
                  <a:srgbClr val="1A6FA0"/>
                </a:solidFill>
                <a:latin typeface="Calibri" pitchFamily="34" charset="0"/>
                <a:ea typeface="Calibri" pitchFamily="34" charset="-122"/>
                <a:cs typeface="Calibri" pitchFamily="34" charset="-120"/>
              </a:rPr>
              <a:t>Content Creators — </a:t>
            </a:r>
            <a:r>
              <a:rPr lang="en-US" sz="1200" i="1" dirty="0">
                <a:solidFill>
                  <a:srgbClr val="8AAFC8"/>
                </a:solidFill>
                <a:latin typeface="Calibri" pitchFamily="34" charset="0"/>
                <a:ea typeface="Calibri" pitchFamily="34" charset="-122"/>
                <a:cs typeface="Calibri" pitchFamily="34" charset="-120"/>
              </a:rPr>
              <a:t>Professional, brand-facing</a:t>
            </a: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AI role: Can leverage AI tools without authenticity cost</a:t>
            </a:r>
            <a:endParaRPr lang="en-US" sz="1200" dirty="0"/>
          </a:p>
        </p:txBody>
      </p:sp>
      <p:sp>
        <p:nvSpPr>
          <p:cNvPr id="10" name="Shape 7"/>
          <p:cNvSpPr/>
          <p:nvPr/>
        </p:nvSpPr>
        <p:spPr>
          <a:xfrm>
            <a:off x="4709160" y="3017520"/>
            <a:ext cx="3931920" cy="868680"/>
          </a:xfrm>
          <a:prstGeom prst="rect">
            <a:avLst/>
          </a:prstGeom>
          <a:solidFill>
            <a:srgbClr val="0D1B3E"/>
          </a:solidFill>
          <a:ln w="19050">
            <a:solidFill>
              <a:srgbClr val="C8992A"/>
            </a:solidFill>
            <a:prstDash val="solid"/>
          </a:ln>
        </p:spPr>
        <p:txBody>
          <a:bodyPr/>
          <a:lstStyle/>
          <a:p>
            <a:endParaRPr lang="en-US"/>
          </a:p>
        </p:txBody>
      </p:sp>
      <p:sp>
        <p:nvSpPr>
          <p:cNvPr id="11" name="Text 8"/>
          <p:cNvSpPr/>
          <p:nvPr/>
        </p:nvSpPr>
        <p:spPr>
          <a:xfrm>
            <a:off x="4846320" y="3063240"/>
            <a:ext cx="3657600" cy="749808"/>
          </a:xfrm>
          <a:prstGeom prst="rect">
            <a:avLst/>
          </a:prstGeom>
          <a:noFill/>
          <a:ln/>
        </p:spPr>
        <p:txBody>
          <a:bodyPr wrap="square" lIns="0" tIns="0" rIns="0" bIns="0" rtlCol="0" anchor="ctr"/>
          <a:lstStyle/>
          <a:p>
            <a:pPr marL="0" indent="0" algn="l">
              <a:buNone/>
            </a:pPr>
            <a:r>
              <a:rPr lang="en-US" sz="1200" b="1" dirty="0">
                <a:solidFill>
                  <a:srgbClr val="C8992A"/>
                </a:solidFill>
                <a:latin typeface="Calibri" pitchFamily="34" charset="0"/>
                <a:ea typeface="Calibri" pitchFamily="34" charset="-122"/>
                <a:cs typeface="Calibri" pitchFamily="34" charset="-120"/>
              </a:rPr>
              <a:t>Self-Journalers — </a:t>
            </a:r>
            <a:r>
              <a:rPr lang="en-US" sz="1200" i="1" dirty="0">
                <a:solidFill>
                  <a:srgbClr val="8AAFC8"/>
                </a:solidFill>
                <a:latin typeface="Calibri" pitchFamily="34" charset="0"/>
                <a:ea typeface="Calibri" pitchFamily="34" charset="-122"/>
                <a:cs typeface="Calibri" pitchFamily="34" charset="-120"/>
              </a:rPr>
              <a:t>Personal, community-anchored</a:t>
            </a: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AI role: Lose core value the moment content feels engineered</a:t>
            </a:r>
            <a:endParaRPr lang="en-US" sz="1200" dirty="0"/>
          </a:p>
        </p:txBody>
      </p:sp>
      <p:sp>
        <p:nvSpPr>
          <p:cNvPr id="12" name="Text 9"/>
          <p:cNvSpPr/>
          <p:nvPr/>
        </p:nvSpPr>
        <p:spPr>
          <a:xfrm>
            <a:off x="4572000" y="4114800"/>
            <a:ext cx="4206240" cy="365760"/>
          </a:xfrm>
          <a:prstGeom prst="rect">
            <a:avLst/>
          </a:prstGeom>
          <a:noFill/>
          <a:ln/>
        </p:spPr>
        <p:txBody>
          <a:bodyPr wrap="square" lIns="0" tIns="0" rIns="0" bIns="0" rtlCol="0" anchor="ctr"/>
          <a:lstStyle/>
          <a:p>
            <a:pPr marL="0" indent="0" algn="l">
              <a:buNone/>
            </a:pPr>
            <a:r>
              <a:rPr lang="en-US" sz="1200" i="1" dirty="0">
                <a:solidFill>
                  <a:srgbClr val="F5E6C0"/>
                </a:solidFill>
                <a:latin typeface="Calibri" pitchFamily="34" charset="0"/>
                <a:ea typeface="Calibri" pitchFamily="34" charset="-122"/>
                <a:cs typeface="Calibri" pitchFamily="34" charset="-120"/>
              </a:rPr>
              <a:t>Most brands are not yet applying this distinction.</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Companies">
    <p:bg>
      <p:bgPr>
        <a:solidFill>
          <a:srgbClr val="0D1B3E"/>
        </a:solidFill>
        <a:effectLst/>
      </p:bgPr>
    </p:bg>
    <p:spTree>
      <p:nvGrpSpPr>
        <p:cNvPr id="1" name=""/>
        <p:cNvGrpSpPr/>
        <p:nvPr/>
      </p:nvGrpSpPr>
      <p:grpSpPr>
        <a:xfrm>
          <a:off x="0" y="0"/>
          <a:ext cx="0" cy="0"/>
          <a:chOff x="0" y="0"/>
          <a:chExt cx="0" cy="0"/>
        </a:xfrm>
      </p:grpSpPr>
      <p:sp>
        <p:nvSpPr>
          <p:cNvPr id="2" name="Text 0"/>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C8992A"/>
                </a:solidFill>
                <a:latin typeface="Calibri" pitchFamily="34" charset="0"/>
              </a:rPr>
              <a:t>ACT II — WHAT IS REAL: WHO GETS IT RIGHT</a:t>
            </a:r>
            <a:endParaRPr lang="en-US" sz="1000" dirty="0"/>
          </a:p>
        </p:txBody>
      </p:sp>
      <p:sp>
        <p:nvSpPr>
          <p:cNvPr id="3" name="Text 1"/>
          <p:cNvSpPr/>
          <p:nvPr/>
        </p:nvSpPr>
        <p:spPr>
          <a:xfrm>
            <a:off x="457200" y="475488"/>
            <a:ext cx="8229600" cy="594360"/>
          </a:xfrm>
          <a:prstGeom prst="rect">
            <a:avLst/>
          </a:prstGeom>
          <a:noFill/>
          <a:ln/>
        </p:spPr>
        <p:txBody>
          <a:bodyPr wrap="square" lIns="0" tIns="0" rIns="0" bIns="0" rtlCol="0" anchor="ctr"/>
          <a:lstStyle/>
          <a:p>
            <a:pPr marL="0" indent="0" algn="l">
              <a:buNone/>
            </a:pPr>
            <a:r>
              <a:rPr lang="en-US" sz="2600" b="1" dirty="0">
                <a:solidFill>
                  <a:srgbClr val="FFFFFF"/>
                </a:solidFill>
                <a:latin typeface="Calibri" pitchFamily="34" charset="0"/>
              </a:rPr>
              <a:t>Three Companies That Get It Right — And Why</a:t>
            </a:r>
            <a:endParaRPr lang="en-US" sz="2600" dirty="0"/>
          </a:p>
        </p:txBody>
      </p:sp>
      <p:sp>
        <p:nvSpPr>
          <p:cNvPr id="10" name="Card1Bg"/>
          <p:cNvSpPr/>
          <p:nvPr/>
        </p:nvSpPr>
        <p:spPr>
          <a:xfrm>
            <a:off x="365760" y="1280160"/>
            <a:ext cx="2743200" cy="2743200"/>
          </a:xfrm>
          <a:prstGeom prst="rect">
            <a:avLst/>
          </a:prstGeom>
          <a:solidFill>
            <a:srgbClr val="132952"/>
          </a:solidFill>
          <a:ln w="12700">
            <a:solidFill>
              <a:srgbClr val="1DB954"/>
            </a:solidFill>
            <a:prstDash val="solid"/>
          </a:ln>
        </p:spPr>
        <p:txBody>
          <a:bodyPr/>
          <a:lstStyle/>
          <a:p>
            <a:endParaRPr lang="en-US"/>
          </a:p>
        </p:txBody>
      </p:sp>
      <p:sp>
        <p:nvSpPr>
          <p:cNvPr id="11" name="Card1Name"/>
          <p:cNvSpPr/>
          <p:nvPr/>
        </p:nvSpPr>
        <p:spPr>
          <a:xfrm>
            <a:off x="457200" y="1325880"/>
            <a:ext cx="2560320" cy="365760"/>
          </a:xfrm>
          <a:prstGeom prst="rect">
            <a:avLst/>
          </a:prstGeom>
          <a:noFill/>
          <a:ln/>
        </p:spPr>
        <p:txBody>
          <a:bodyPr wrap="square" lIns="0" tIns="0" rIns="0" bIns="0" rtlCol="0" anchor="ctr"/>
          <a:lstStyle/>
          <a:p>
            <a:pPr marL="0" indent="0" algn="l">
              <a:buNone/>
            </a:pPr>
            <a:r>
              <a:rPr lang="en-US" sz="1600" b="1" dirty="0">
                <a:solidFill>
                  <a:srgbClr val="1DB954"/>
                </a:solidFill>
                <a:latin typeface="Calibri" pitchFamily="34" charset="0"/>
              </a:rPr>
              <a:t>Spotify: Wrapped</a:t>
            </a:r>
            <a:endParaRPr lang="en-US" sz="1600" dirty="0"/>
          </a:p>
        </p:txBody>
      </p:sp>
      <p:sp>
        <p:nvSpPr>
          <p:cNvPr id="12" name="Card1Body"/>
          <p:cNvSpPr/>
          <p:nvPr/>
        </p:nvSpPr>
        <p:spPr>
          <a:xfrm>
            <a:off x="457200" y="1737360"/>
            <a:ext cx="2560320" cy="1188720"/>
          </a:xfrm>
          <a:prstGeom prst="rect">
            <a:avLst/>
          </a:prstGeom>
          <a:noFill/>
          <a:ln/>
        </p:spPr>
        <p:txBody>
          <a:bodyPr wrap="square" lIns="0" tIns="0" rIns="0" bIns="0" rtlCol="0" anchor="t"/>
          <a:lstStyle/>
          <a:p>
            <a:pPr marL="0" indent="0" algn="l">
              <a:buNone/>
            </a:pPr>
            <a:r>
              <a:rPr lang="en-US" sz="1200" b="1" dirty="0">
                <a:solidFill>
                  <a:srgbClr val="C8992A"/>
                </a:solidFill>
                <a:latin typeface="Calibri" pitchFamily="34" charset="0"/>
              </a:rPr>
              <a:t>What AI does:</a:t>
            </a:r>
            <a:endParaRPr lang="en-US" sz="1200" dirty="0"/>
          </a:p>
          <a:p>
            <a:pPr marL="0" indent="0" algn="l">
              <a:buNone/>
            </a:pPr>
            <a:r>
              <a:rPr lang="en-US" sz="1100" dirty="0">
                <a:solidFill>
                  <a:srgbClr val="FFFFFF"/>
                </a:solidFill>
                <a:latin typeface="Calibri" pitchFamily="34" charset="0"/>
              </a:rPr>
              <a:t>Surfaces patterns users did not know about themselves from 600M+ streams</a:t>
            </a:r>
          </a:p>
          <a:p>
            <a:pPr marL="0" indent="0" algn="l">
              <a:buNone/>
            </a:pPr>
            <a:endParaRPr lang="en-US" sz="1100" dirty="0"/>
          </a:p>
          <a:p>
            <a:pPr marL="0" indent="0" algn="l">
              <a:buNone/>
            </a:pPr>
            <a:endParaRPr lang="en-US" sz="1100" dirty="0"/>
          </a:p>
          <a:p>
            <a:pPr marL="0" indent="0" algn="l">
              <a:buNone/>
            </a:pPr>
            <a:r>
              <a:rPr lang="en-US" sz="1200" b="1" dirty="0">
                <a:solidFill>
                  <a:srgbClr val="C8992A"/>
                </a:solidFill>
                <a:latin typeface="Calibri" pitchFamily="34" charset="0"/>
              </a:rPr>
              <a:t>What humans do:</a:t>
            </a:r>
            <a:endParaRPr lang="en-US" sz="1200" dirty="0"/>
          </a:p>
          <a:p>
            <a:pPr marL="0" indent="0" algn="l">
              <a:buNone/>
            </a:pPr>
            <a:r>
              <a:rPr lang="en-US" sz="1100" dirty="0">
                <a:solidFill>
                  <a:srgbClr val="FFFFFF"/>
                </a:solidFill>
                <a:latin typeface="Calibri" pitchFamily="34" charset="0"/>
              </a:rPr>
              <a:t>The creative concept, the emotional frame, the cultural timing</a:t>
            </a:r>
            <a:endParaRPr lang="en-US" sz="1100" dirty="0"/>
          </a:p>
          <a:p>
            <a:pPr marL="0" indent="0" algn="l">
              <a:buNone/>
            </a:pPr>
            <a:r>
              <a:rPr lang="en-US" sz="1100" i="1" dirty="0">
                <a:solidFill>
                  <a:srgbClr val="8AAFC8"/>
                </a:solidFill>
                <a:latin typeface="Calibri" pitchFamily="34" charset="0"/>
              </a:rPr>
              <a:t>Result: 60M+ organic social shares in 2023</a:t>
            </a:r>
            <a:endParaRPr lang="en-US" sz="1100" dirty="0"/>
          </a:p>
        </p:txBody>
      </p:sp>
      <p:sp>
        <p:nvSpPr>
          <p:cNvPr id="20" name="Card2Bg"/>
          <p:cNvSpPr/>
          <p:nvPr/>
        </p:nvSpPr>
        <p:spPr>
          <a:xfrm>
            <a:off x="3200400" y="1280160"/>
            <a:ext cx="2743200" cy="2743200"/>
          </a:xfrm>
          <a:prstGeom prst="rect">
            <a:avLst/>
          </a:prstGeom>
          <a:solidFill>
            <a:srgbClr val="132952"/>
          </a:solidFill>
          <a:ln w="12700">
            <a:solidFill>
              <a:srgbClr val="1A6FA0"/>
            </a:solidFill>
            <a:prstDash val="solid"/>
          </a:ln>
        </p:spPr>
        <p:txBody>
          <a:bodyPr/>
          <a:lstStyle/>
          <a:p>
            <a:endParaRPr lang="en-US"/>
          </a:p>
        </p:txBody>
      </p:sp>
      <p:sp>
        <p:nvSpPr>
          <p:cNvPr id="21" name="Card2Name"/>
          <p:cNvSpPr/>
          <p:nvPr/>
        </p:nvSpPr>
        <p:spPr>
          <a:xfrm>
            <a:off x="3291840" y="1325880"/>
            <a:ext cx="2560320" cy="365760"/>
          </a:xfrm>
          <a:prstGeom prst="rect">
            <a:avLst/>
          </a:prstGeom>
          <a:noFill/>
          <a:ln/>
        </p:spPr>
        <p:txBody>
          <a:bodyPr wrap="square" lIns="0" tIns="0" rIns="0" bIns="0" rtlCol="0" anchor="ctr"/>
          <a:lstStyle/>
          <a:p>
            <a:pPr marL="0" indent="0" algn="l">
              <a:buNone/>
            </a:pPr>
            <a:r>
              <a:rPr lang="en-US" sz="1600" b="1" dirty="0">
                <a:solidFill>
                  <a:srgbClr val="FFFF00"/>
                </a:solidFill>
                <a:latin typeface="Calibri" pitchFamily="34" charset="0"/>
              </a:rPr>
              <a:t>Nike: Never Done Evolving</a:t>
            </a:r>
            <a:endParaRPr lang="en-US" sz="1600" dirty="0">
              <a:solidFill>
                <a:srgbClr val="FFFF00"/>
              </a:solidFill>
            </a:endParaRPr>
          </a:p>
        </p:txBody>
      </p:sp>
      <p:sp>
        <p:nvSpPr>
          <p:cNvPr id="22" name="Card2Body"/>
          <p:cNvSpPr/>
          <p:nvPr/>
        </p:nvSpPr>
        <p:spPr>
          <a:xfrm>
            <a:off x="3291840" y="1737360"/>
            <a:ext cx="2560320" cy="1188720"/>
          </a:xfrm>
          <a:prstGeom prst="rect">
            <a:avLst/>
          </a:prstGeom>
          <a:noFill/>
          <a:ln/>
        </p:spPr>
        <p:txBody>
          <a:bodyPr wrap="square" lIns="0" tIns="0" rIns="0" bIns="0" rtlCol="0" anchor="t"/>
          <a:lstStyle/>
          <a:p>
            <a:pPr marL="0" indent="0" algn="l">
              <a:buNone/>
            </a:pPr>
            <a:r>
              <a:rPr lang="en-US" sz="1200" b="1" dirty="0">
                <a:solidFill>
                  <a:srgbClr val="C8992A"/>
                </a:solidFill>
                <a:latin typeface="Calibri" pitchFamily="34" charset="0"/>
              </a:rPr>
              <a:t>What AI does:</a:t>
            </a:r>
            <a:endParaRPr lang="en-US" sz="1200" dirty="0"/>
          </a:p>
          <a:p>
            <a:pPr marL="0" indent="0" algn="l">
              <a:buNone/>
            </a:pPr>
            <a:r>
              <a:rPr lang="en-US" sz="1100" dirty="0">
                <a:solidFill>
                  <a:srgbClr val="FFFFFF"/>
                </a:solidFill>
                <a:latin typeface="Calibri" pitchFamily="34" charset="0"/>
              </a:rPr>
              <a:t>AI simulates Serena Williams across eras from match data; ML personalizes product recommendations across 500M+ data points</a:t>
            </a:r>
          </a:p>
          <a:p>
            <a:pPr marL="0" indent="0" algn="l">
              <a:buNone/>
            </a:pPr>
            <a:endParaRPr lang="en-US" sz="1100" dirty="0"/>
          </a:p>
          <a:p>
            <a:pPr marL="0" indent="0" algn="l">
              <a:buNone/>
            </a:pPr>
            <a:r>
              <a:rPr lang="en-US" sz="1200" b="1" dirty="0">
                <a:solidFill>
                  <a:srgbClr val="C8992A"/>
                </a:solidFill>
                <a:latin typeface="Calibri" pitchFamily="34" charset="0"/>
              </a:rPr>
              <a:t>What humans do:</a:t>
            </a:r>
            <a:endParaRPr lang="en-US" sz="1200" dirty="0"/>
          </a:p>
          <a:p>
            <a:pPr marL="0" indent="0" algn="l">
              <a:buNone/>
            </a:pPr>
            <a:r>
              <a:rPr lang="en-US" sz="1100" dirty="0">
                <a:solidFill>
                  <a:srgbClr val="FFFFFF"/>
                </a:solidFill>
                <a:latin typeface="Calibri" pitchFamily="34" charset="0"/>
              </a:rPr>
              <a:t>Athletes shape the creative concept; brand strategists set what Nike stands for</a:t>
            </a:r>
            <a:endParaRPr lang="en-US" sz="1100" dirty="0"/>
          </a:p>
          <a:p>
            <a:pPr marL="0" indent="0" algn="l">
              <a:buNone/>
            </a:pPr>
            <a:r>
              <a:rPr lang="en-US" sz="1100" i="1" dirty="0">
                <a:solidFill>
                  <a:srgbClr val="8AAFC8"/>
                </a:solidFill>
                <a:latin typeface="Calibri" pitchFamily="34" charset="0"/>
              </a:rPr>
              <a:t>Result: Nike By You drives higher conversion; “Never Done Evolving” viral without paid </a:t>
            </a:r>
            <a:endParaRPr lang="en-US" sz="1100" dirty="0"/>
          </a:p>
        </p:txBody>
      </p:sp>
      <p:sp>
        <p:nvSpPr>
          <p:cNvPr id="30" name="Card3Bg"/>
          <p:cNvSpPr/>
          <p:nvPr/>
        </p:nvSpPr>
        <p:spPr>
          <a:xfrm>
            <a:off x="6035040" y="1280160"/>
            <a:ext cx="2743200" cy="2743200"/>
          </a:xfrm>
          <a:prstGeom prst="rect">
            <a:avLst/>
          </a:prstGeom>
          <a:solidFill>
            <a:srgbClr val="132952"/>
          </a:solidFill>
          <a:ln w="12700">
            <a:solidFill>
              <a:srgbClr val="C8992A"/>
            </a:solidFill>
            <a:prstDash val="solid"/>
          </a:ln>
        </p:spPr>
        <p:txBody>
          <a:bodyPr/>
          <a:lstStyle/>
          <a:p>
            <a:endParaRPr lang="en-US"/>
          </a:p>
        </p:txBody>
      </p:sp>
      <p:sp>
        <p:nvSpPr>
          <p:cNvPr id="31" name="Card3Name"/>
          <p:cNvSpPr/>
          <p:nvPr/>
        </p:nvSpPr>
        <p:spPr>
          <a:xfrm>
            <a:off x="6126480" y="1325880"/>
            <a:ext cx="2560320" cy="365760"/>
          </a:xfrm>
          <a:prstGeom prst="rect">
            <a:avLst/>
          </a:prstGeom>
          <a:noFill/>
          <a:ln/>
        </p:spPr>
        <p:txBody>
          <a:bodyPr wrap="square" lIns="0" tIns="0" rIns="0" bIns="0" rtlCol="0" anchor="ctr"/>
          <a:lstStyle/>
          <a:p>
            <a:pPr marL="0" indent="0" algn="l">
              <a:buNone/>
            </a:pPr>
            <a:r>
              <a:rPr lang="en-US" sz="1600" b="1" dirty="0">
                <a:solidFill>
                  <a:srgbClr val="C8992A"/>
                </a:solidFill>
                <a:latin typeface="Calibri" pitchFamily="34" charset="0"/>
              </a:rPr>
              <a:t>Zalando: Segmentation</a:t>
            </a:r>
            <a:endParaRPr lang="en-US" sz="1600" dirty="0"/>
          </a:p>
        </p:txBody>
      </p:sp>
      <p:sp>
        <p:nvSpPr>
          <p:cNvPr id="32" name="Card3Body"/>
          <p:cNvSpPr/>
          <p:nvPr/>
        </p:nvSpPr>
        <p:spPr>
          <a:xfrm>
            <a:off x="6126480" y="1737360"/>
            <a:ext cx="2560320" cy="1188720"/>
          </a:xfrm>
          <a:prstGeom prst="rect">
            <a:avLst/>
          </a:prstGeom>
          <a:noFill/>
          <a:ln/>
        </p:spPr>
        <p:txBody>
          <a:bodyPr wrap="square" lIns="0" tIns="0" rIns="0" bIns="0" rtlCol="0" anchor="t"/>
          <a:lstStyle/>
          <a:p>
            <a:pPr marL="0" indent="0" algn="l">
              <a:buNone/>
            </a:pPr>
            <a:r>
              <a:rPr lang="en-US" sz="1200" b="1" dirty="0">
                <a:solidFill>
                  <a:srgbClr val="C8992A"/>
                </a:solidFill>
                <a:latin typeface="Calibri" pitchFamily="34" charset="0"/>
              </a:rPr>
              <a:t>What AI does:</a:t>
            </a:r>
            <a:endParaRPr lang="en-US" sz="1200" dirty="0"/>
          </a:p>
          <a:p>
            <a:pPr marL="0" indent="0" algn="l">
              <a:buNone/>
            </a:pPr>
            <a:r>
              <a:rPr lang="en-US" sz="1100" dirty="0">
                <a:solidFill>
                  <a:srgbClr val="FFFFFF"/>
                </a:solidFill>
                <a:latin typeface="Calibri" pitchFamily="34" charset="0"/>
              </a:rPr>
              <a:t>ML models segment 50M+ customers for offer timing and message personalization</a:t>
            </a:r>
          </a:p>
          <a:p>
            <a:pPr marL="0" indent="0" algn="l">
              <a:buNone/>
            </a:pPr>
            <a:endParaRPr lang="en-US" sz="1100" dirty="0"/>
          </a:p>
          <a:p>
            <a:pPr marL="0" indent="0" algn="l">
              <a:buNone/>
            </a:pPr>
            <a:endParaRPr lang="en-US" sz="1100" dirty="0"/>
          </a:p>
          <a:p>
            <a:pPr marL="0" indent="0" algn="l">
              <a:buNone/>
            </a:pPr>
            <a:r>
              <a:rPr lang="en-US" sz="1200" b="1" dirty="0">
                <a:solidFill>
                  <a:srgbClr val="C8992A"/>
                </a:solidFill>
                <a:latin typeface="Calibri" pitchFamily="34" charset="0"/>
              </a:rPr>
              <a:t>What humans do:</a:t>
            </a:r>
            <a:endParaRPr lang="en-US" sz="1200" dirty="0"/>
          </a:p>
          <a:p>
            <a:pPr marL="0" indent="0" algn="l">
              <a:buNone/>
            </a:pPr>
            <a:r>
              <a:rPr lang="en-US" sz="1100" dirty="0">
                <a:solidFill>
                  <a:srgbClr val="FFFFFF"/>
                </a:solidFill>
                <a:latin typeface="Calibri" pitchFamily="34" charset="0"/>
              </a:rPr>
              <a:t>Brand voice, campaign concepts, creative strategy — entirely human-led</a:t>
            </a:r>
            <a:endParaRPr lang="en-US" sz="1100" dirty="0"/>
          </a:p>
          <a:p>
            <a:pPr marL="0" indent="0" algn="l">
              <a:buNone/>
            </a:pPr>
            <a:r>
              <a:rPr lang="en-US" sz="1100" i="1" dirty="0">
                <a:solidFill>
                  <a:srgbClr val="8AAFC8"/>
                </a:solidFill>
                <a:latin typeface="Calibri" pitchFamily="34" charset="0"/>
              </a:rPr>
              <a:t>Documented conversion uplift in investor materials</a:t>
            </a:r>
            <a:endParaRPr lang="en-US" sz="1100" dirty="0"/>
          </a:p>
        </p:txBody>
      </p:sp>
      <p:sp>
        <p:nvSpPr>
          <p:cNvPr id="40" name="BottomBar"/>
          <p:cNvSpPr/>
          <p:nvPr/>
        </p:nvSpPr>
        <p:spPr>
          <a:xfrm>
            <a:off x="365760" y="4206240"/>
            <a:ext cx="8503920" cy="640080"/>
          </a:xfrm>
          <a:prstGeom prst="rect">
            <a:avLst/>
          </a:prstGeom>
          <a:solidFill>
            <a:srgbClr val="2A1A00"/>
          </a:solidFill>
          <a:ln w="12700">
            <a:solidFill>
              <a:srgbClr val="C8992A"/>
            </a:solidFill>
            <a:prstDash val="solid"/>
          </a:ln>
        </p:spPr>
        <p:txBody>
          <a:bodyPr/>
          <a:lstStyle/>
          <a:p>
            <a:endParaRPr lang="en-US"/>
          </a:p>
        </p:txBody>
      </p:sp>
      <p:sp>
        <p:nvSpPr>
          <p:cNvPr id="41" name="BottomText"/>
          <p:cNvSpPr/>
          <p:nvPr/>
        </p:nvSpPr>
        <p:spPr>
          <a:xfrm>
            <a:off x="457200" y="4206240"/>
            <a:ext cx="8229600" cy="640080"/>
          </a:xfrm>
          <a:prstGeom prst="rect">
            <a:avLst/>
          </a:prstGeom>
          <a:noFill/>
          <a:ln/>
        </p:spPr>
        <p:txBody>
          <a:bodyPr wrap="square" lIns="0" tIns="0" rIns="0" bIns="0" rtlCol="0" anchor="ctr"/>
          <a:lstStyle/>
          <a:p>
            <a:pPr marL="0" indent="0" algn="ctr">
              <a:buNone/>
            </a:pPr>
            <a:r>
              <a:rPr lang="en-US" sz="2800" b="1" dirty="0">
                <a:solidFill>
                  <a:srgbClr val="C8992A"/>
                </a:solidFill>
                <a:latin typeface="Calibri" pitchFamily="34" charset="0"/>
              </a:rPr>
              <a:t>AI executes at scale. Humans decide what matters.</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4F6F9"/>
        </a:solidFill>
        <a:effectLst/>
      </p:bgPr>
    </p:bg>
    <p:spTree>
      <p:nvGrpSpPr>
        <p:cNvPr id="1" name=""/>
        <p:cNvGrpSpPr/>
        <p:nvPr/>
      </p:nvGrpSpPr>
      <p:grpSpPr>
        <a:xfrm>
          <a:off x="0" y="0"/>
          <a:ext cx="0" cy="0"/>
          <a:chOff x="0" y="0"/>
          <a:chExt cx="0" cy="0"/>
        </a:xfrm>
      </p:grpSpPr>
      <p:sp>
        <p:nvSpPr>
          <p:cNvPr id="3" name="Text 1"/>
          <p:cNvSpPr/>
          <p:nvPr/>
        </p:nvSpPr>
        <p:spPr>
          <a:xfrm>
            <a:off x="502920" y="269748"/>
            <a:ext cx="8229600" cy="594360"/>
          </a:xfrm>
          <a:prstGeom prst="rect">
            <a:avLst/>
          </a:prstGeom>
          <a:noFill/>
          <a:ln/>
        </p:spPr>
        <p:txBody>
          <a:bodyPr wrap="square" lIns="0" tIns="0" rIns="0" bIns="0" rtlCol="0" anchor="ctr"/>
          <a:lstStyle/>
          <a:p>
            <a:pPr marL="0" indent="0" algn="l">
              <a:buNone/>
            </a:pPr>
            <a:r>
              <a:rPr lang="en-US" sz="3000" b="1" dirty="0">
                <a:solidFill>
                  <a:srgbClr val="0D1B3E"/>
                </a:solidFill>
                <a:latin typeface="Calibri" pitchFamily="34" charset="0"/>
                <a:ea typeface="Calibri" pitchFamily="34" charset="-122"/>
                <a:cs typeface="Calibri" pitchFamily="34" charset="-120"/>
              </a:rPr>
              <a:t>Other companies went in too fast, too furious</a:t>
            </a:r>
            <a:endParaRPr lang="en-US" sz="3000" dirty="0"/>
          </a:p>
        </p:txBody>
      </p:sp>
      <p:sp>
        <p:nvSpPr>
          <p:cNvPr id="7" name="Text 5"/>
          <p:cNvSpPr/>
          <p:nvPr/>
        </p:nvSpPr>
        <p:spPr>
          <a:xfrm>
            <a:off x="502920" y="182880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0" name="Text 8"/>
          <p:cNvSpPr/>
          <p:nvPr/>
        </p:nvSpPr>
        <p:spPr>
          <a:xfrm>
            <a:off x="502920" y="274320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pic>
        <p:nvPicPr>
          <p:cNvPr id="30" name="Picture 29">
            <a:extLst>
              <a:ext uri="{FF2B5EF4-FFF2-40B4-BE49-F238E27FC236}">
                <a16:creationId xmlns:a16="http://schemas.microsoft.com/office/drawing/2014/main" id="{E79C650C-52A1-F9B5-227B-63B641BDEB46}"/>
              </a:ext>
            </a:extLst>
          </p:cNvPr>
          <p:cNvPicPr>
            <a:picLocks noChangeAspect="1"/>
          </p:cNvPicPr>
          <p:nvPr/>
        </p:nvPicPr>
        <p:blipFill>
          <a:blip r:embed="rId3"/>
          <a:stretch>
            <a:fillRect/>
          </a:stretch>
        </p:blipFill>
        <p:spPr>
          <a:xfrm>
            <a:off x="5846926" y="1069848"/>
            <a:ext cx="3264779" cy="4010279"/>
          </a:xfrm>
          <a:prstGeom prst="rect">
            <a:avLst/>
          </a:prstGeom>
        </p:spPr>
      </p:pic>
      <p:pic>
        <p:nvPicPr>
          <p:cNvPr id="34" name="Picture 33">
            <a:extLst>
              <a:ext uri="{FF2B5EF4-FFF2-40B4-BE49-F238E27FC236}">
                <a16:creationId xmlns:a16="http://schemas.microsoft.com/office/drawing/2014/main" id="{0A24ACFB-8A6B-B7FD-CE94-C40BF6A288FE}"/>
              </a:ext>
            </a:extLst>
          </p:cNvPr>
          <p:cNvPicPr>
            <a:picLocks noChangeAspect="1"/>
          </p:cNvPicPr>
          <p:nvPr/>
        </p:nvPicPr>
        <p:blipFill>
          <a:blip r:embed="rId4"/>
          <a:stretch>
            <a:fillRect/>
          </a:stretch>
        </p:blipFill>
        <p:spPr>
          <a:xfrm>
            <a:off x="310109" y="3812219"/>
            <a:ext cx="5241073" cy="1076932"/>
          </a:xfrm>
          <a:prstGeom prst="rect">
            <a:avLst/>
          </a:prstGeom>
        </p:spPr>
      </p:pic>
      <p:pic>
        <p:nvPicPr>
          <p:cNvPr id="36" name="Picture 35">
            <a:extLst>
              <a:ext uri="{FF2B5EF4-FFF2-40B4-BE49-F238E27FC236}">
                <a16:creationId xmlns:a16="http://schemas.microsoft.com/office/drawing/2014/main" id="{8E822FC2-D6D0-F2CC-2874-45ACBCBE18D6}"/>
              </a:ext>
            </a:extLst>
          </p:cNvPr>
          <p:cNvPicPr>
            <a:picLocks noChangeAspect="1"/>
          </p:cNvPicPr>
          <p:nvPr/>
        </p:nvPicPr>
        <p:blipFill>
          <a:blip r:embed="rId5"/>
          <a:stretch>
            <a:fillRect/>
          </a:stretch>
        </p:blipFill>
        <p:spPr>
          <a:xfrm>
            <a:off x="310109" y="1069848"/>
            <a:ext cx="5389726" cy="263427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6F9"/>
        </a:solidFill>
        <a:effectLst/>
      </p:bgPr>
    </p:bg>
    <p:spTree>
      <p:nvGrpSpPr>
        <p:cNvPr id="1" name="">
          <a:extLst>
            <a:ext uri="{FF2B5EF4-FFF2-40B4-BE49-F238E27FC236}">
              <a16:creationId xmlns:a16="http://schemas.microsoft.com/office/drawing/2014/main" id="{E8E342AA-D759-C760-65DB-AFA402B11BA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E6DC604-FC05-3D4D-E1AC-DA0D5AC54B15}"/>
              </a:ext>
            </a:extLst>
          </p:cNvPr>
          <p:cNvSpPr/>
          <p:nvPr/>
        </p:nvSpPr>
        <p:spPr>
          <a:xfrm>
            <a:off x="457200" y="182880"/>
            <a:ext cx="8229600" cy="320040"/>
          </a:xfrm>
          <a:prstGeom prst="rect">
            <a:avLst/>
          </a:prstGeom>
          <a:noFill/>
          <a:ln/>
        </p:spPr>
        <p:txBody>
          <a:bodyPr wrap="square" lIns="0" tIns="0" rIns="0" bIns="0" rtlCol="0" anchor="ctr"/>
          <a:lstStyle/>
          <a:p>
            <a:pPr marL="0" indent="0" algn="l">
              <a:buNone/>
            </a:pPr>
            <a:r>
              <a:rPr lang="en-US" sz="1000" b="1" kern="0" spc="400" dirty="0">
                <a:solidFill>
                  <a:srgbClr val="64748B"/>
                </a:solidFill>
                <a:latin typeface="Calibri" pitchFamily="34" charset="0"/>
                <a:ea typeface="Calibri" pitchFamily="34" charset="-122"/>
                <a:cs typeface="Calibri" pitchFamily="34" charset="-120"/>
              </a:rPr>
              <a:t>ACT III — WHAT TO DO</a:t>
            </a:r>
            <a:endParaRPr lang="en-US" sz="1000" dirty="0"/>
          </a:p>
        </p:txBody>
      </p:sp>
      <p:sp>
        <p:nvSpPr>
          <p:cNvPr id="3" name="Text 1">
            <a:extLst>
              <a:ext uri="{FF2B5EF4-FFF2-40B4-BE49-F238E27FC236}">
                <a16:creationId xmlns:a16="http://schemas.microsoft.com/office/drawing/2014/main" id="{D3B18608-491E-965B-52F6-CA4A6E390046}"/>
              </a:ext>
            </a:extLst>
          </p:cNvPr>
          <p:cNvSpPr/>
          <p:nvPr/>
        </p:nvSpPr>
        <p:spPr>
          <a:xfrm>
            <a:off x="457200" y="475488"/>
            <a:ext cx="8229600" cy="594360"/>
          </a:xfrm>
          <a:prstGeom prst="rect">
            <a:avLst/>
          </a:prstGeom>
          <a:noFill/>
          <a:ln/>
        </p:spPr>
        <p:txBody>
          <a:bodyPr wrap="square" lIns="0" tIns="0" rIns="0" bIns="0" rtlCol="0" anchor="ctr"/>
          <a:lstStyle/>
          <a:p>
            <a:pPr marL="0" indent="0" algn="l">
              <a:buNone/>
            </a:pPr>
            <a:r>
              <a:rPr lang="en-US" sz="3000" b="1" dirty="0">
                <a:solidFill>
                  <a:srgbClr val="0D1B3E"/>
                </a:solidFill>
                <a:latin typeface="Calibri" pitchFamily="34" charset="0"/>
                <a:ea typeface="Calibri" pitchFamily="34" charset="-122"/>
                <a:cs typeface="Calibri" pitchFamily="34" charset="-120"/>
              </a:rPr>
              <a:t>Where to Invest When, and What to Ignore</a:t>
            </a:r>
            <a:endParaRPr lang="en-US" sz="3000" dirty="0"/>
          </a:p>
        </p:txBody>
      </p:sp>
      <p:sp>
        <p:nvSpPr>
          <p:cNvPr id="4" name="Shape 2">
            <a:extLst>
              <a:ext uri="{FF2B5EF4-FFF2-40B4-BE49-F238E27FC236}">
                <a16:creationId xmlns:a16="http://schemas.microsoft.com/office/drawing/2014/main" id="{E70A2FBB-2FD4-70D7-5437-0EA8F6E2DC49}"/>
              </a:ext>
            </a:extLst>
          </p:cNvPr>
          <p:cNvSpPr/>
          <p:nvPr/>
        </p:nvSpPr>
        <p:spPr>
          <a:xfrm>
            <a:off x="365760" y="1261872"/>
            <a:ext cx="73152" cy="3200400"/>
          </a:xfrm>
          <a:prstGeom prst="rect">
            <a:avLst/>
          </a:prstGeom>
          <a:solidFill>
            <a:srgbClr val="1A7A4A"/>
          </a:solidFill>
          <a:ln w="12700">
            <a:solidFill>
              <a:srgbClr val="1A7A4A"/>
            </a:solidFill>
            <a:prstDash val="solid"/>
          </a:ln>
        </p:spPr>
        <p:txBody>
          <a:bodyPr/>
          <a:lstStyle/>
          <a:p>
            <a:endParaRPr lang="en-US"/>
          </a:p>
        </p:txBody>
      </p:sp>
      <p:sp>
        <p:nvSpPr>
          <p:cNvPr id="5" name="Text 3">
            <a:extLst>
              <a:ext uri="{FF2B5EF4-FFF2-40B4-BE49-F238E27FC236}">
                <a16:creationId xmlns:a16="http://schemas.microsoft.com/office/drawing/2014/main" id="{7D2C5DDA-3581-84A4-0A32-84A504C2CA84}"/>
              </a:ext>
            </a:extLst>
          </p:cNvPr>
          <p:cNvSpPr/>
          <p:nvPr/>
        </p:nvSpPr>
        <p:spPr>
          <a:xfrm>
            <a:off x="548640" y="1261872"/>
            <a:ext cx="3840480" cy="347472"/>
          </a:xfrm>
          <a:prstGeom prst="rect">
            <a:avLst/>
          </a:prstGeom>
          <a:noFill/>
          <a:ln/>
        </p:spPr>
        <p:txBody>
          <a:bodyPr wrap="square" lIns="0" tIns="0" rIns="0" bIns="0" rtlCol="0" anchor="ctr"/>
          <a:lstStyle/>
          <a:p>
            <a:pPr marL="0" indent="0" algn="l">
              <a:buNone/>
            </a:pPr>
            <a:r>
              <a:rPr lang="en-US" sz="1300" b="1" kern="0" spc="300" dirty="0">
                <a:solidFill>
                  <a:srgbClr val="1A7A4A"/>
                </a:solidFill>
                <a:latin typeface="Calibri" pitchFamily="34" charset="0"/>
                <a:ea typeface="Calibri" pitchFamily="34" charset="-122"/>
                <a:cs typeface="Calibri" pitchFamily="34" charset="-120"/>
              </a:rPr>
              <a:t>FOCUS ON</a:t>
            </a:r>
            <a:endParaRPr lang="en-US" sz="1300" dirty="0"/>
          </a:p>
        </p:txBody>
      </p:sp>
      <p:sp>
        <p:nvSpPr>
          <p:cNvPr id="6" name="Shape 4">
            <a:extLst>
              <a:ext uri="{FF2B5EF4-FFF2-40B4-BE49-F238E27FC236}">
                <a16:creationId xmlns:a16="http://schemas.microsoft.com/office/drawing/2014/main" id="{5D9943E9-0D1E-AC02-571C-678CDCBC5D11}"/>
              </a:ext>
            </a:extLst>
          </p:cNvPr>
          <p:cNvSpPr/>
          <p:nvPr/>
        </p:nvSpPr>
        <p:spPr>
          <a:xfrm>
            <a:off x="502920" y="1828800"/>
            <a:ext cx="411480" cy="411480"/>
          </a:xfrm>
          <a:prstGeom prst="ellipse">
            <a:avLst/>
          </a:prstGeom>
          <a:solidFill>
            <a:srgbClr val="1A7A4A"/>
          </a:solidFill>
          <a:ln w="12700">
            <a:solidFill>
              <a:srgbClr val="1A7A4A"/>
            </a:solidFill>
            <a:prstDash val="solid"/>
          </a:ln>
        </p:spPr>
        <p:txBody>
          <a:bodyPr/>
          <a:lstStyle/>
          <a:p>
            <a:endParaRPr lang="en-US"/>
          </a:p>
        </p:txBody>
      </p:sp>
      <p:sp>
        <p:nvSpPr>
          <p:cNvPr id="7" name="Text 5">
            <a:extLst>
              <a:ext uri="{FF2B5EF4-FFF2-40B4-BE49-F238E27FC236}">
                <a16:creationId xmlns:a16="http://schemas.microsoft.com/office/drawing/2014/main" id="{EEDC7D23-2AEF-A30C-A4BC-D2FCAA94A2A0}"/>
              </a:ext>
            </a:extLst>
          </p:cNvPr>
          <p:cNvSpPr/>
          <p:nvPr/>
        </p:nvSpPr>
        <p:spPr>
          <a:xfrm>
            <a:off x="502920" y="182880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a:extLst>
              <a:ext uri="{FF2B5EF4-FFF2-40B4-BE49-F238E27FC236}">
                <a16:creationId xmlns:a16="http://schemas.microsoft.com/office/drawing/2014/main" id="{24FD85A8-6B58-0707-70D3-37AC43CC942D}"/>
              </a:ext>
            </a:extLst>
          </p:cNvPr>
          <p:cNvSpPr/>
          <p:nvPr/>
        </p:nvSpPr>
        <p:spPr>
          <a:xfrm>
            <a:off x="1051560" y="1737360"/>
            <a:ext cx="338328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Data infrastructure first  </a:t>
            </a:r>
            <a:r>
              <a:rPr lang="en-US" sz="1300" dirty="0">
                <a:solidFill>
                  <a:srgbClr val="2D3748"/>
                </a:solidFill>
                <a:latin typeface="Calibri" pitchFamily="34" charset="0"/>
                <a:ea typeface="Calibri" pitchFamily="34" charset="-122"/>
                <a:cs typeface="Calibri" pitchFamily="34" charset="-120"/>
              </a:rPr>
              <a:t>AI amplifies what you have. </a:t>
            </a:r>
            <a:r>
              <a:rPr lang="en-US" sz="1300" i="1" dirty="0">
                <a:solidFill>
                  <a:srgbClr val="2D3748"/>
                </a:solidFill>
                <a:latin typeface="Calibri" pitchFamily="34" charset="0"/>
                <a:ea typeface="Calibri" pitchFamily="34" charset="-122"/>
                <a:cs typeface="Calibri" pitchFamily="34" charset="-120"/>
              </a:rPr>
              <a:t>It’s not the Size of the Data, It’s what You do with it! </a:t>
            </a:r>
            <a:r>
              <a:rPr lang="en-US" sz="1300" dirty="0">
                <a:solidFill>
                  <a:srgbClr val="2D3748"/>
                </a:solidFill>
                <a:latin typeface="Calibri" pitchFamily="34" charset="0"/>
                <a:ea typeface="Calibri" pitchFamily="34" charset="-122"/>
                <a:cs typeface="Calibri" pitchFamily="34" charset="-120"/>
              </a:rPr>
              <a:t>Clean data matters. GIGO</a:t>
            </a:r>
            <a:endParaRPr lang="en-US" sz="1300" dirty="0"/>
          </a:p>
        </p:txBody>
      </p:sp>
      <p:sp>
        <p:nvSpPr>
          <p:cNvPr id="9" name="Shape 7">
            <a:extLst>
              <a:ext uri="{FF2B5EF4-FFF2-40B4-BE49-F238E27FC236}">
                <a16:creationId xmlns:a16="http://schemas.microsoft.com/office/drawing/2014/main" id="{2A98BB53-CC8B-4402-F96E-608B874DDFA2}"/>
              </a:ext>
            </a:extLst>
          </p:cNvPr>
          <p:cNvSpPr/>
          <p:nvPr/>
        </p:nvSpPr>
        <p:spPr>
          <a:xfrm>
            <a:off x="502920" y="2743200"/>
            <a:ext cx="411480" cy="411480"/>
          </a:xfrm>
          <a:prstGeom prst="ellipse">
            <a:avLst/>
          </a:prstGeom>
          <a:solidFill>
            <a:srgbClr val="1A7A4A"/>
          </a:solidFill>
          <a:ln w="12700">
            <a:solidFill>
              <a:srgbClr val="1A7A4A"/>
            </a:solidFill>
            <a:prstDash val="solid"/>
          </a:ln>
        </p:spPr>
        <p:txBody>
          <a:bodyPr/>
          <a:lstStyle/>
          <a:p>
            <a:endParaRPr lang="en-US"/>
          </a:p>
        </p:txBody>
      </p:sp>
      <p:sp>
        <p:nvSpPr>
          <p:cNvPr id="10" name="Text 8">
            <a:extLst>
              <a:ext uri="{FF2B5EF4-FFF2-40B4-BE49-F238E27FC236}">
                <a16:creationId xmlns:a16="http://schemas.microsoft.com/office/drawing/2014/main" id="{E651D19A-AE14-914B-2FFE-545951E14223}"/>
              </a:ext>
            </a:extLst>
          </p:cNvPr>
          <p:cNvSpPr/>
          <p:nvPr/>
        </p:nvSpPr>
        <p:spPr>
          <a:xfrm>
            <a:off x="502920" y="274320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a:extLst>
              <a:ext uri="{FF2B5EF4-FFF2-40B4-BE49-F238E27FC236}">
                <a16:creationId xmlns:a16="http://schemas.microsoft.com/office/drawing/2014/main" id="{68FCD630-F82F-AD38-DAB4-C897389A4890}"/>
              </a:ext>
            </a:extLst>
          </p:cNvPr>
          <p:cNvSpPr/>
          <p:nvPr/>
        </p:nvSpPr>
        <p:spPr>
          <a:xfrm>
            <a:off x="1051560" y="2651760"/>
            <a:ext cx="338328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LLM brand presence  </a:t>
            </a:r>
            <a:r>
              <a:rPr lang="en-US" sz="1300" dirty="0">
                <a:solidFill>
                  <a:srgbClr val="2D3748"/>
                </a:solidFill>
                <a:latin typeface="Calibri" pitchFamily="34" charset="0"/>
                <a:ea typeface="Calibri" pitchFamily="34" charset="-122"/>
                <a:cs typeface="Calibri" pitchFamily="34" charset="-120"/>
              </a:rPr>
              <a:t>Measure how your brand appears in AI-generated answers. Owned and earned media are key: consistency, social proof </a:t>
            </a:r>
            <a:endParaRPr lang="en-US" sz="1300" dirty="0"/>
          </a:p>
        </p:txBody>
      </p:sp>
      <p:sp>
        <p:nvSpPr>
          <p:cNvPr id="12" name="Shape 10">
            <a:extLst>
              <a:ext uri="{FF2B5EF4-FFF2-40B4-BE49-F238E27FC236}">
                <a16:creationId xmlns:a16="http://schemas.microsoft.com/office/drawing/2014/main" id="{EEA9772B-CD3B-C67A-5AFD-4452482411E3}"/>
              </a:ext>
            </a:extLst>
          </p:cNvPr>
          <p:cNvSpPr/>
          <p:nvPr/>
        </p:nvSpPr>
        <p:spPr>
          <a:xfrm>
            <a:off x="502920" y="3657600"/>
            <a:ext cx="411480" cy="411480"/>
          </a:xfrm>
          <a:prstGeom prst="ellipse">
            <a:avLst/>
          </a:prstGeom>
          <a:solidFill>
            <a:srgbClr val="1A7A4A"/>
          </a:solidFill>
          <a:ln w="12700">
            <a:solidFill>
              <a:srgbClr val="1A7A4A"/>
            </a:solidFill>
            <a:prstDash val="solid"/>
          </a:ln>
        </p:spPr>
        <p:txBody>
          <a:bodyPr/>
          <a:lstStyle/>
          <a:p>
            <a:endParaRPr lang="en-US"/>
          </a:p>
        </p:txBody>
      </p:sp>
      <p:sp>
        <p:nvSpPr>
          <p:cNvPr id="13" name="Text 11">
            <a:extLst>
              <a:ext uri="{FF2B5EF4-FFF2-40B4-BE49-F238E27FC236}">
                <a16:creationId xmlns:a16="http://schemas.microsoft.com/office/drawing/2014/main" id="{D68EE06F-8B1C-CC4A-3854-DCDFABB67647}"/>
              </a:ext>
            </a:extLst>
          </p:cNvPr>
          <p:cNvSpPr/>
          <p:nvPr/>
        </p:nvSpPr>
        <p:spPr>
          <a:xfrm>
            <a:off x="502920" y="365760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a:extLst>
              <a:ext uri="{FF2B5EF4-FFF2-40B4-BE49-F238E27FC236}">
                <a16:creationId xmlns:a16="http://schemas.microsoft.com/office/drawing/2014/main" id="{BF9E1C02-3AF6-82C6-A633-C487B3E7E0E8}"/>
              </a:ext>
            </a:extLst>
          </p:cNvPr>
          <p:cNvSpPr/>
          <p:nvPr/>
        </p:nvSpPr>
        <p:spPr>
          <a:xfrm>
            <a:off x="1051560" y="3566160"/>
            <a:ext cx="338328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Agentic AI for execution  </a:t>
            </a:r>
            <a:r>
              <a:rPr lang="en-US" sz="1300" dirty="0">
                <a:solidFill>
                  <a:srgbClr val="2D3748"/>
                </a:solidFill>
                <a:latin typeface="Calibri" pitchFamily="34" charset="0"/>
                <a:ea typeface="Calibri" pitchFamily="34" charset="-122"/>
                <a:cs typeface="Calibri" pitchFamily="34" charset="-120"/>
              </a:rPr>
              <a:t>Measurable gains in campaign management, timing, reporting.</a:t>
            </a:r>
          </a:p>
          <a:p>
            <a:pPr marL="0" indent="0" algn="l">
              <a:buNone/>
            </a:pPr>
            <a:r>
              <a:rPr lang="en-US" sz="1300" dirty="0">
                <a:solidFill>
                  <a:srgbClr val="2D3748"/>
                </a:solidFill>
                <a:latin typeface="Calibri" pitchFamily="34" charset="0"/>
                <a:ea typeface="Calibri" pitchFamily="34" charset="-122"/>
                <a:cs typeface="Calibri" pitchFamily="34" charset="-120"/>
              </a:rPr>
              <a:t>Human judgment stays at the strategy level.</a:t>
            </a:r>
            <a:endParaRPr lang="en-US" sz="1300" dirty="0"/>
          </a:p>
        </p:txBody>
      </p:sp>
      <p:sp>
        <p:nvSpPr>
          <p:cNvPr id="15" name="Shape 13">
            <a:extLst>
              <a:ext uri="{FF2B5EF4-FFF2-40B4-BE49-F238E27FC236}">
                <a16:creationId xmlns:a16="http://schemas.microsoft.com/office/drawing/2014/main" id="{99926E16-A290-DBF2-10DF-E04CB4553C54}"/>
              </a:ext>
            </a:extLst>
          </p:cNvPr>
          <p:cNvSpPr/>
          <p:nvPr/>
        </p:nvSpPr>
        <p:spPr>
          <a:xfrm>
            <a:off x="4846320" y="1261872"/>
            <a:ext cx="73152" cy="3200400"/>
          </a:xfrm>
          <a:prstGeom prst="rect">
            <a:avLst/>
          </a:prstGeom>
          <a:solidFill>
            <a:srgbClr val="C0392B"/>
          </a:solidFill>
          <a:ln w="12700">
            <a:solidFill>
              <a:srgbClr val="C0392B"/>
            </a:solidFill>
            <a:prstDash val="solid"/>
          </a:ln>
        </p:spPr>
        <p:txBody>
          <a:bodyPr/>
          <a:lstStyle/>
          <a:p>
            <a:endParaRPr lang="en-US"/>
          </a:p>
        </p:txBody>
      </p:sp>
      <p:sp>
        <p:nvSpPr>
          <p:cNvPr id="16" name="Text 14">
            <a:extLst>
              <a:ext uri="{FF2B5EF4-FFF2-40B4-BE49-F238E27FC236}">
                <a16:creationId xmlns:a16="http://schemas.microsoft.com/office/drawing/2014/main" id="{EC5F13EE-D5A4-1A53-CC8C-EE40EBEBB8AF}"/>
              </a:ext>
            </a:extLst>
          </p:cNvPr>
          <p:cNvSpPr/>
          <p:nvPr/>
        </p:nvSpPr>
        <p:spPr>
          <a:xfrm>
            <a:off x="5029200" y="1261872"/>
            <a:ext cx="3749040" cy="347472"/>
          </a:xfrm>
          <a:prstGeom prst="rect">
            <a:avLst/>
          </a:prstGeom>
          <a:noFill/>
          <a:ln/>
        </p:spPr>
        <p:txBody>
          <a:bodyPr wrap="square" lIns="0" tIns="0" rIns="0" bIns="0" rtlCol="0" anchor="ctr"/>
          <a:lstStyle/>
          <a:p>
            <a:pPr marL="0" indent="0" algn="l">
              <a:buNone/>
            </a:pPr>
            <a:r>
              <a:rPr lang="en-US" sz="1300" b="1" kern="0" spc="300" dirty="0">
                <a:solidFill>
                  <a:srgbClr val="C0392B"/>
                </a:solidFill>
                <a:latin typeface="Calibri" pitchFamily="34" charset="0"/>
                <a:ea typeface="Calibri" pitchFamily="34" charset="-122"/>
                <a:cs typeface="Calibri" pitchFamily="34" charset="-120"/>
              </a:rPr>
              <a:t>SET ASIDE</a:t>
            </a:r>
            <a:endParaRPr lang="en-US" sz="1300" dirty="0"/>
          </a:p>
        </p:txBody>
      </p:sp>
      <p:sp>
        <p:nvSpPr>
          <p:cNvPr id="17" name="Shape 15">
            <a:extLst>
              <a:ext uri="{FF2B5EF4-FFF2-40B4-BE49-F238E27FC236}">
                <a16:creationId xmlns:a16="http://schemas.microsoft.com/office/drawing/2014/main" id="{43140D02-8657-F5AE-DEB4-76921672CDC2}"/>
              </a:ext>
            </a:extLst>
          </p:cNvPr>
          <p:cNvSpPr/>
          <p:nvPr/>
        </p:nvSpPr>
        <p:spPr>
          <a:xfrm>
            <a:off x="4983480" y="1828800"/>
            <a:ext cx="411480" cy="411480"/>
          </a:xfrm>
          <a:prstGeom prst="ellipse">
            <a:avLst/>
          </a:prstGeom>
          <a:solidFill>
            <a:srgbClr val="C0392B"/>
          </a:solidFill>
          <a:ln w="12700">
            <a:solidFill>
              <a:srgbClr val="C0392B"/>
            </a:solidFill>
            <a:prstDash val="solid"/>
          </a:ln>
        </p:spPr>
        <p:txBody>
          <a:bodyPr/>
          <a:lstStyle/>
          <a:p>
            <a:endParaRPr lang="en-US"/>
          </a:p>
        </p:txBody>
      </p:sp>
      <p:pic>
        <p:nvPicPr>
          <p:cNvPr id="18" name="Image 0" descr="preencoded.png">
            <a:extLst>
              <a:ext uri="{FF2B5EF4-FFF2-40B4-BE49-F238E27FC236}">
                <a16:creationId xmlns:a16="http://schemas.microsoft.com/office/drawing/2014/main" id="{1B7238EC-65CA-4013-0DC4-E7189A49275E}"/>
              </a:ext>
            </a:extLst>
          </p:cNvPr>
          <p:cNvPicPr>
            <a:picLocks noChangeAspect="1"/>
          </p:cNvPicPr>
          <p:nvPr/>
        </p:nvPicPr>
        <p:blipFill>
          <a:blip r:embed="rId3"/>
          <a:stretch>
            <a:fillRect/>
          </a:stretch>
        </p:blipFill>
        <p:spPr>
          <a:xfrm>
            <a:off x="5001768" y="1847088"/>
            <a:ext cx="374904" cy="374904"/>
          </a:xfrm>
          <a:prstGeom prst="rect">
            <a:avLst/>
          </a:prstGeom>
        </p:spPr>
      </p:pic>
      <p:sp>
        <p:nvSpPr>
          <p:cNvPr id="19" name="Text 16">
            <a:extLst>
              <a:ext uri="{FF2B5EF4-FFF2-40B4-BE49-F238E27FC236}">
                <a16:creationId xmlns:a16="http://schemas.microsoft.com/office/drawing/2014/main" id="{461AC1E1-B6ED-B2F2-ECE9-419193CE6DB8}"/>
              </a:ext>
            </a:extLst>
          </p:cNvPr>
          <p:cNvSpPr/>
          <p:nvPr/>
        </p:nvSpPr>
        <p:spPr>
          <a:xfrm>
            <a:off x="5532120" y="1737360"/>
            <a:ext cx="333756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The full-automation fantasy  </a:t>
            </a:r>
            <a:r>
              <a:rPr lang="en-US" sz="1300" dirty="0">
                <a:solidFill>
                  <a:srgbClr val="2D3748"/>
                </a:solidFill>
                <a:latin typeface="Calibri" pitchFamily="34" charset="0"/>
                <a:ea typeface="Calibri" pitchFamily="34" charset="-122"/>
                <a:cs typeface="Calibri" pitchFamily="34" charset="-120"/>
              </a:rPr>
              <a:t>Without governance and data maturity, autonomous agents introduce risk as much as their autonomy.</a:t>
            </a:r>
            <a:endParaRPr lang="en-US" sz="1300" dirty="0"/>
          </a:p>
        </p:txBody>
      </p:sp>
      <p:sp>
        <p:nvSpPr>
          <p:cNvPr id="20" name="Shape 17">
            <a:extLst>
              <a:ext uri="{FF2B5EF4-FFF2-40B4-BE49-F238E27FC236}">
                <a16:creationId xmlns:a16="http://schemas.microsoft.com/office/drawing/2014/main" id="{CEE28644-B98F-83E3-1D6F-88115EE0C361}"/>
              </a:ext>
            </a:extLst>
          </p:cNvPr>
          <p:cNvSpPr/>
          <p:nvPr/>
        </p:nvSpPr>
        <p:spPr>
          <a:xfrm>
            <a:off x="4983480" y="2743200"/>
            <a:ext cx="411480" cy="411480"/>
          </a:xfrm>
          <a:prstGeom prst="ellipse">
            <a:avLst/>
          </a:prstGeom>
          <a:solidFill>
            <a:srgbClr val="C0392B"/>
          </a:solidFill>
          <a:ln w="12700">
            <a:solidFill>
              <a:srgbClr val="C0392B"/>
            </a:solidFill>
            <a:prstDash val="solid"/>
          </a:ln>
        </p:spPr>
        <p:txBody>
          <a:bodyPr/>
          <a:lstStyle/>
          <a:p>
            <a:endParaRPr lang="en-US"/>
          </a:p>
        </p:txBody>
      </p:sp>
      <p:pic>
        <p:nvPicPr>
          <p:cNvPr id="21" name="Image 1" descr="preencoded.png">
            <a:extLst>
              <a:ext uri="{FF2B5EF4-FFF2-40B4-BE49-F238E27FC236}">
                <a16:creationId xmlns:a16="http://schemas.microsoft.com/office/drawing/2014/main" id="{716DBEFF-1E78-831C-B953-EFADC7785F4B}"/>
              </a:ext>
            </a:extLst>
          </p:cNvPr>
          <p:cNvPicPr>
            <a:picLocks noChangeAspect="1"/>
          </p:cNvPicPr>
          <p:nvPr/>
        </p:nvPicPr>
        <p:blipFill>
          <a:blip r:embed="rId3"/>
          <a:stretch>
            <a:fillRect/>
          </a:stretch>
        </p:blipFill>
        <p:spPr>
          <a:xfrm>
            <a:off x="5001768" y="2761488"/>
            <a:ext cx="374904" cy="374904"/>
          </a:xfrm>
          <a:prstGeom prst="rect">
            <a:avLst/>
          </a:prstGeom>
        </p:spPr>
      </p:pic>
      <p:sp>
        <p:nvSpPr>
          <p:cNvPr id="22" name="Text 18">
            <a:extLst>
              <a:ext uri="{FF2B5EF4-FFF2-40B4-BE49-F238E27FC236}">
                <a16:creationId xmlns:a16="http://schemas.microsoft.com/office/drawing/2014/main" id="{46EE2D3E-596C-5D53-92B9-0A524AC43105}"/>
              </a:ext>
            </a:extLst>
          </p:cNvPr>
          <p:cNvSpPr/>
          <p:nvPr/>
        </p:nvSpPr>
        <p:spPr>
          <a:xfrm>
            <a:off x="5532120" y="2651760"/>
            <a:ext cx="333756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Platform-chasing  </a:t>
            </a:r>
            <a:r>
              <a:rPr lang="en-US" sz="1300" dirty="0">
                <a:solidFill>
                  <a:srgbClr val="2D3748"/>
                </a:solidFill>
                <a:latin typeface="Calibri" pitchFamily="34" charset="0"/>
                <a:ea typeface="Calibri" pitchFamily="34" charset="-122"/>
                <a:cs typeface="Calibri" pitchFamily="34" charset="-120"/>
              </a:rPr>
              <a:t>Adopting every AI tool as a badge of innovation is theater, not strategy.</a:t>
            </a:r>
            <a:endParaRPr lang="en-US" sz="1300" dirty="0"/>
          </a:p>
        </p:txBody>
      </p:sp>
      <p:sp>
        <p:nvSpPr>
          <p:cNvPr id="23" name="Shape 19">
            <a:extLst>
              <a:ext uri="{FF2B5EF4-FFF2-40B4-BE49-F238E27FC236}">
                <a16:creationId xmlns:a16="http://schemas.microsoft.com/office/drawing/2014/main" id="{EBC68390-9FBB-875E-76C2-4CDF8A2B1F76}"/>
              </a:ext>
            </a:extLst>
          </p:cNvPr>
          <p:cNvSpPr/>
          <p:nvPr/>
        </p:nvSpPr>
        <p:spPr>
          <a:xfrm>
            <a:off x="4983480" y="3657600"/>
            <a:ext cx="411480" cy="411480"/>
          </a:xfrm>
          <a:prstGeom prst="ellipse">
            <a:avLst/>
          </a:prstGeom>
          <a:solidFill>
            <a:srgbClr val="C0392B"/>
          </a:solidFill>
          <a:ln w="12700">
            <a:solidFill>
              <a:srgbClr val="C0392B"/>
            </a:solidFill>
            <a:prstDash val="solid"/>
          </a:ln>
        </p:spPr>
        <p:txBody>
          <a:bodyPr/>
          <a:lstStyle/>
          <a:p>
            <a:endParaRPr lang="en-US"/>
          </a:p>
        </p:txBody>
      </p:sp>
      <p:pic>
        <p:nvPicPr>
          <p:cNvPr id="24" name="Image 2" descr="preencoded.png">
            <a:extLst>
              <a:ext uri="{FF2B5EF4-FFF2-40B4-BE49-F238E27FC236}">
                <a16:creationId xmlns:a16="http://schemas.microsoft.com/office/drawing/2014/main" id="{5CF5CDAC-2956-B720-06BF-37B2AC7E8511}"/>
              </a:ext>
            </a:extLst>
          </p:cNvPr>
          <p:cNvPicPr>
            <a:picLocks noChangeAspect="1"/>
          </p:cNvPicPr>
          <p:nvPr/>
        </p:nvPicPr>
        <p:blipFill>
          <a:blip r:embed="rId3"/>
          <a:stretch>
            <a:fillRect/>
          </a:stretch>
        </p:blipFill>
        <p:spPr>
          <a:xfrm>
            <a:off x="5001768" y="3675888"/>
            <a:ext cx="374904" cy="374904"/>
          </a:xfrm>
          <a:prstGeom prst="rect">
            <a:avLst/>
          </a:prstGeom>
        </p:spPr>
      </p:pic>
      <p:sp>
        <p:nvSpPr>
          <p:cNvPr id="25" name="Text 20">
            <a:extLst>
              <a:ext uri="{FF2B5EF4-FFF2-40B4-BE49-F238E27FC236}">
                <a16:creationId xmlns:a16="http://schemas.microsoft.com/office/drawing/2014/main" id="{71D8FE98-7003-1481-810B-5E47759F7589}"/>
              </a:ext>
            </a:extLst>
          </p:cNvPr>
          <p:cNvSpPr/>
          <p:nvPr/>
        </p:nvSpPr>
        <p:spPr>
          <a:xfrm>
            <a:off x="5532120" y="3566160"/>
            <a:ext cx="3337560" cy="804672"/>
          </a:xfrm>
          <a:prstGeom prst="rect">
            <a:avLst/>
          </a:prstGeom>
          <a:noFill/>
          <a:ln/>
        </p:spPr>
        <p:txBody>
          <a:bodyPr wrap="square" lIns="0" tIns="0" rIns="0" bIns="0" rtlCol="0" anchor="ctr"/>
          <a:lstStyle/>
          <a:p>
            <a:pPr marL="0" indent="0" algn="l">
              <a:buNone/>
            </a:pPr>
            <a:r>
              <a:rPr lang="en-US" sz="1300" b="1" dirty="0">
                <a:solidFill>
                  <a:srgbClr val="2D3748"/>
                </a:solidFill>
                <a:latin typeface="Calibri" pitchFamily="34" charset="0"/>
                <a:ea typeface="Calibri" pitchFamily="34" charset="-122"/>
                <a:cs typeface="Calibri" pitchFamily="34" charset="-120"/>
              </a:rPr>
              <a:t>The ROI-less pilot  </a:t>
            </a:r>
            <a:r>
              <a:rPr lang="en-US" sz="1300" dirty="0">
                <a:solidFill>
                  <a:srgbClr val="2D3748"/>
                </a:solidFill>
                <a:latin typeface="Calibri" pitchFamily="34" charset="0"/>
                <a:ea typeface="Calibri" pitchFamily="34" charset="-122"/>
                <a:cs typeface="Calibri" pitchFamily="34" charset="-120"/>
              </a:rPr>
              <a:t>In 2026, the conversation shifts from technology to measurable business impact. Demos are not strategies.</a:t>
            </a:r>
            <a:endParaRPr lang="en-US" sz="1300" dirty="0"/>
          </a:p>
        </p:txBody>
      </p:sp>
      <p:sp>
        <p:nvSpPr>
          <p:cNvPr id="26" name="Shape 21">
            <a:extLst>
              <a:ext uri="{FF2B5EF4-FFF2-40B4-BE49-F238E27FC236}">
                <a16:creationId xmlns:a16="http://schemas.microsoft.com/office/drawing/2014/main" id="{8A1955BA-6D52-8991-070E-F4F975F9CF59}"/>
              </a:ext>
            </a:extLst>
          </p:cNvPr>
          <p:cNvSpPr/>
          <p:nvPr/>
        </p:nvSpPr>
        <p:spPr>
          <a:xfrm>
            <a:off x="4480560" y="1261872"/>
            <a:ext cx="36576" cy="3200400"/>
          </a:xfrm>
          <a:prstGeom prst="rect">
            <a:avLst/>
          </a:prstGeom>
          <a:solidFill>
            <a:srgbClr val="CCCCCC"/>
          </a:solidFill>
          <a:ln w="12700">
            <a:solidFill>
              <a:srgbClr val="CCCCCC"/>
            </a:solidFill>
            <a:prstDash val="solid"/>
          </a:ln>
        </p:spPr>
        <p:txBody>
          <a:bodyPr/>
          <a:lstStyle/>
          <a:p>
            <a:endParaRPr lang="en-US"/>
          </a:p>
        </p:txBody>
      </p:sp>
    </p:spTree>
    <p:extLst>
      <p:ext uri="{BB962C8B-B14F-4D97-AF65-F5344CB8AC3E}">
        <p14:creationId xmlns:p14="http://schemas.microsoft.com/office/powerpoint/2010/main" val="186227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0D1B3E"/>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8992A"/>
          </a:solidFill>
          <a:ln w="12700">
            <a:solidFill>
              <a:srgbClr val="C8992A"/>
            </a:solidFill>
            <a:prstDash val="solid"/>
          </a:ln>
        </p:spPr>
        <p:txBody>
          <a:bodyPr/>
          <a:lstStyle/>
          <a:p>
            <a:endParaRPr lang="en-US"/>
          </a:p>
        </p:txBody>
      </p:sp>
      <p:sp>
        <p:nvSpPr>
          <p:cNvPr id="3" name="Text 1"/>
          <p:cNvSpPr/>
          <p:nvPr/>
        </p:nvSpPr>
        <p:spPr>
          <a:xfrm>
            <a:off x="411480" y="502920"/>
            <a:ext cx="8321040" cy="640080"/>
          </a:xfrm>
          <a:prstGeom prst="rect">
            <a:avLst/>
          </a:prstGeom>
          <a:noFill/>
          <a:ln/>
        </p:spPr>
        <p:txBody>
          <a:bodyPr wrap="square" lIns="0" tIns="0" rIns="0" bIns="0" rtlCol="0" anchor="ctr"/>
          <a:lstStyle/>
          <a:p>
            <a:pPr marL="0" indent="0" algn="l">
              <a:buNone/>
            </a:pPr>
            <a:r>
              <a:rPr lang="en-US" sz="3600" b="1" dirty="0">
                <a:solidFill>
                  <a:srgbClr val="FFFFFF"/>
                </a:solidFill>
                <a:latin typeface="Calibri" pitchFamily="34" charset="0"/>
                <a:ea typeface="Calibri" pitchFamily="34" charset="-122"/>
                <a:cs typeface="Calibri" pitchFamily="34" charset="-120"/>
              </a:rPr>
              <a:t>Summing it up</a:t>
            </a:r>
            <a:endParaRPr lang="en-US" sz="3600" dirty="0"/>
          </a:p>
        </p:txBody>
      </p:sp>
      <p:sp>
        <p:nvSpPr>
          <p:cNvPr id="4" name="Shape 2"/>
          <p:cNvSpPr/>
          <p:nvPr/>
        </p:nvSpPr>
        <p:spPr>
          <a:xfrm>
            <a:off x="411480" y="1371600"/>
            <a:ext cx="8229600" cy="914400"/>
          </a:xfrm>
          <a:prstGeom prst="rect">
            <a:avLst/>
          </a:prstGeom>
          <a:solidFill>
            <a:srgbClr val="1A6FA0">
              <a:alpha val="80000"/>
            </a:srgbClr>
          </a:solidFill>
          <a:ln w="12700">
            <a:solidFill>
              <a:srgbClr val="1A6FA0"/>
            </a:solidFill>
            <a:prstDash val="solid"/>
          </a:ln>
        </p:spPr>
        <p:txBody>
          <a:bodyPr/>
          <a:lstStyle/>
          <a:p>
            <a:endParaRPr lang="en-US"/>
          </a:p>
        </p:txBody>
      </p:sp>
      <p:sp>
        <p:nvSpPr>
          <p:cNvPr id="5" name="Text 3"/>
          <p:cNvSpPr/>
          <p:nvPr/>
        </p:nvSpPr>
        <p:spPr>
          <a:xfrm>
            <a:off x="594360" y="1371600"/>
            <a:ext cx="7863840" cy="914400"/>
          </a:xfrm>
          <a:prstGeom prst="rect">
            <a:avLst/>
          </a:prstGeom>
          <a:noFill/>
          <a:ln/>
        </p:spPr>
        <p:txBody>
          <a:bodyPr wrap="square" lIns="0" tIns="0" rIns="0" bIns="0" rtlCol="0" anchor="ctr"/>
          <a:lstStyle/>
          <a:p>
            <a:pPr marL="0" indent="0" algn="l">
              <a:buNone/>
            </a:pPr>
            <a:r>
              <a:rPr lang="en-US" sz="1800" b="1" dirty="0">
                <a:solidFill>
                  <a:srgbClr val="FFFFFF"/>
                </a:solidFill>
                <a:latin typeface="Calibri" pitchFamily="34" charset="0"/>
                <a:ea typeface="Calibri" pitchFamily="34" charset="-122"/>
                <a:cs typeface="Calibri" pitchFamily="34" charset="-120"/>
              </a:rPr>
              <a:t>AI has transformed the cost structure of marketing execution.</a:t>
            </a:r>
            <a:endParaRPr lang="en-US" sz="1800" dirty="0"/>
          </a:p>
        </p:txBody>
      </p:sp>
      <p:sp>
        <p:nvSpPr>
          <p:cNvPr id="6" name="Shape 4"/>
          <p:cNvSpPr/>
          <p:nvPr/>
        </p:nvSpPr>
        <p:spPr>
          <a:xfrm>
            <a:off x="411480" y="2423160"/>
            <a:ext cx="8229600" cy="914400"/>
          </a:xfrm>
          <a:prstGeom prst="rect">
            <a:avLst/>
          </a:prstGeom>
          <a:solidFill>
            <a:srgbClr val="C8992A">
              <a:alpha val="80000"/>
            </a:srgbClr>
          </a:solidFill>
          <a:ln w="12700">
            <a:solidFill>
              <a:srgbClr val="C8992A"/>
            </a:solidFill>
            <a:prstDash val="solid"/>
          </a:ln>
        </p:spPr>
        <p:txBody>
          <a:bodyPr/>
          <a:lstStyle/>
          <a:p>
            <a:endParaRPr lang="en-US"/>
          </a:p>
        </p:txBody>
      </p:sp>
      <p:sp>
        <p:nvSpPr>
          <p:cNvPr id="7" name="Text 5"/>
          <p:cNvSpPr/>
          <p:nvPr/>
        </p:nvSpPr>
        <p:spPr>
          <a:xfrm>
            <a:off x="594360" y="2423160"/>
            <a:ext cx="7863840" cy="914400"/>
          </a:xfrm>
          <a:prstGeom prst="rect">
            <a:avLst/>
          </a:prstGeom>
          <a:noFill/>
          <a:ln/>
        </p:spPr>
        <p:txBody>
          <a:bodyPr wrap="square" lIns="0" tIns="0" rIns="0" bIns="0" rtlCol="0" anchor="ctr"/>
          <a:lstStyle/>
          <a:p>
            <a:pPr marL="0" indent="0" algn="l">
              <a:buNone/>
            </a:pPr>
            <a:r>
              <a:rPr lang="en-US" sz="1800" b="1" dirty="0">
                <a:solidFill>
                  <a:srgbClr val="FFFFFF"/>
                </a:solidFill>
                <a:latin typeface="Calibri" pitchFamily="34" charset="0"/>
                <a:ea typeface="Calibri" pitchFamily="34" charset="-122"/>
                <a:cs typeface="Calibri" pitchFamily="34" charset="-120"/>
              </a:rPr>
              <a:t>It has not yet transformed what makes brands matter.</a:t>
            </a:r>
            <a:endParaRPr lang="en-US" sz="1800" dirty="0"/>
          </a:p>
        </p:txBody>
      </p:sp>
      <p:sp>
        <p:nvSpPr>
          <p:cNvPr id="8" name="Text 6"/>
          <p:cNvSpPr/>
          <p:nvPr/>
        </p:nvSpPr>
        <p:spPr>
          <a:xfrm>
            <a:off x="411480" y="3520440"/>
            <a:ext cx="8229600" cy="868680"/>
          </a:xfrm>
          <a:prstGeom prst="rect">
            <a:avLst/>
          </a:prstGeom>
          <a:noFill/>
          <a:ln/>
        </p:spPr>
        <p:txBody>
          <a:bodyPr wrap="square" lIns="0" tIns="0" rIns="0" bIns="0" rtlCol="0" anchor="ctr"/>
          <a:lstStyle/>
          <a:p>
            <a:pPr marL="0" indent="0" algn="l">
              <a:buNone/>
            </a:pPr>
            <a:r>
              <a:rPr lang="en-US" sz="2400" i="1" dirty="0">
                <a:solidFill>
                  <a:srgbClr val="F5E6C0"/>
                </a:solidFill>
                <a:latin typeface="Calibri" pitchFamily="34" charset="0"/>
                <a:ea typeface="Calibri" pitchFamily="34" charset="-122"/>
                <a:cs typeface="Calibri" pitchFamily="34" charset="-120"/>
              </a:rPr>
              <a:t>That second transformation is coming.</a:t>
            </a:r>
            <a:endParaRPr lang="en-US" sz="2400" dirty="0"/>
          </a:p>
          <a:p>
            <a:pPr marL="0" indent="0" algn="l">
              <a:buNone/>
            </a:pPr>
            <a:r>
              <a:rPr lang="en-US" sz="2400" i="1" dirty="0">
                <a:solidFill>
                  <a:srgbClr val="F5E6C0"/>
                </a:solidFill>
                <a:latin typeface="Calibri" pitchFamily="34" charset="0"/>
                <a:ea typeface="Calibri" pitchFamily="34" charset="-122"/>
                <a:cs typeface="Calibri" pitchFamily="34" charset="-120"/>
              </a:rPr>
              <a:t>Winning brands know the difference, and act on it now</a:t>
            </a:r>
            <a:r>
              <a:rPr lang="en-US" sz="1600" i="1" dirty="0">
                <a:solidFill>
                  <a:srgbClr val="F5E6C0"/>
                </a:solidFill>
                <a:latin typeface="Calibri" pitchFamily="34" charset="0"/>
                <a:ea typeface="Calibri" pitchFamily="34" charset="-122"/>
                <a:cs typeface="Calibri" pitchFamily="34" charset="-120"/>
              </a:rPr>
              <a:t>.</a:t>
            </a:r>
            <a:endParaRPr lang="en-US" sz="1600" dirty="0"/>
          </a:p>
        </p:txBody>
      </p:sp>
      <p:sp>
        <p:nvSpPr>
          <p:cNvPr id="9" name="Shape 7"/>
          <p:cNvSpPr/>
          <p:nvPr/>
        </p:nvSpPr>
        <p:spPr>
          <a:xfrm>
            <a:off x="0" y="4709160"/>
            <a:ext cx="9144000" cy="429768"/>
          </a:xfrm>
          <a:prstGeom prst="rect">
            <a:avLst/>
          </a:prstGeom>
          <a:solidFill>
            <a:srgbClr val="060D20"/>
          </a:solidFill>
          <a:ln w="12700">
            <a:solidFill>
              <a:srgbClr val="060D20"/>
            </a:solidFill>
            <a:prstDash val="solid"/>
          </a:ln>
        </p:spPr>
        <p:txBody>
          <a:bodyPr/>
          <a:lstStyle/>
          <a:p>
            <a:endParaRPr lang="en-US"/>
          </a:p>
        </p:txBody>
      </p:sp>
      <p:sp>
        <p:nvSpPr>
          <p:cNvPr id="10" name="Text 8"/>
          <p:cNvSpPr/>
          <p:nvPr/>
        </p:nvSpPr>
        <p:spPr>
          <a:xfrm>
            <a:off x="274320" y="4709160"/>
            <a:ext cx="8595360" cy="429768"/>
          </a:xfrm>
          <a:prstGeom prst="rect">
            <a:avLst/>
          </a:prstGeom>
          <a:noFill/>
          <a:ln/>
        </p:spPr>
        <p:txBody>
          <a:bodyPr wrap="square" lIns="0" tIns="0" rIns="0" bIns="0" rtlCol="0" anchor="ctr"/>
          <a:lstStyle/>
          <a:p>
            <a:pPr marL="0" indent="0" algn="ctr">
              <a:buNone/>
            </a:pPr>
            <a:r>
              <a:rPr lang="en-US" sz="1000" dirty="0">
                <a:solidFill>
                  <a:srgbClr val="7A9BBF"/>
                </a:solidFill>
                <a:latin typeface="Calibri" pitchFamily="34" charset="0"/>
                <a:ea typeface="Calibri" pitchFamily="34" charset="-122"/>
                <a:cs typeface="Calibri" pitchFamily="34" charset="-120"/>
              </a:rPr>
              <a:t>Koen Pauwels  |  Northeastern University &amp; IJRM  |  Former Principal Research Scientist, Amazon Ads  |  k.pauwels@northeastern.edu</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464" y="1081165"/>
            <a:ext cx="6949439" cy="4062336"/>
          </a:xfrm>
        </p:spPr>
        <p:txBody>
          <a:bodyPr>
            <a:normAutofit/>
          </a:bodyPr>
          <a:lstStyle/>
          <a:p>
            <a:r>
              <a:rPr lang="en-US" sz="2400" dirty="0">
                <a:latin typeface="Arial" panose="020B0604020202020204" pitchFamily="34" charset="0"/>
                <a:cs typeface="Arial" panose="020B0604020202020204" pitchFamily="34" charset="0"/>
              </a:rPr>
              <a:t>Contact me at </a:t>
            </a:r>
            <a:r>
              <a:rPr lang="en-US" sz="2400" dirty="0" err="1">
                <a:latin typeface="Arial" panose="020B0604020202020204" pitchFamily="34" charset="0"/>
                <a:cs typeface="Arial" panose="020B0604020202020204" pitchFamily="34" charset="0"/>
              </a:rPr>
              <a:t>kpauwels@northeastern.edu</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LinkedIn handle: </a:t>
            </a:r>
            <a:r>
              <a:rPr lang="en-US" sz="2400" dirty="0" err="1">
                <a:latin typeface="Arial" panose="020B0604020202020204" pitchFamily="34" charset="0"/>
                <a:cs typeface="Arial" panose="020B0604020202020204" pitchFamily="34" charset="0"/>
              </a:rPr>
              <a:t>koenhpauwels</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Newsletter </a:t>
            </a:r>
            <a:r>
              <a:rPr lang="en-US" sz="2400" i="1" dirty="0">
                <a:latin typeface="Arial" panose="020B0604020202020204" pitchFamily="34" charset="0"/>
                <a:cs typeface="Arial" panose="020B0604020202020204" pitchFamily="34" charset="0"/>
              </a:rPr>
              <a:t>Pauwels on Marketing</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My Substack Amazon Days</a:t>
            </a:r>
          </a:p>
          <a:p>
            <a:r>
              <a:rPr lang="en-US" sz="2400" dirty="0">
                <a:latin typeface="Arial" panose="020B0604020202020204" pitchFamily="34" charset="0"/>
                <a:cs typeface="Arial" panose="020B0604020202020204" pitchFamily="34" charset="0"/>
              </a:rPr>
              <a:t>Publications: </a:t>
            </a:r>
            <a:r>
              <a:rPr lang="en-US" sz="2400" i="1" dirty="0" err="1">
                <a:latin typeface="Arial" panose="020B0604020202020204" pitchFamily="34" charset="0"/>
                <a:cs typeface="Arial" panose="020B0604020202020204" pitchFamily="34" charset="0"/>
              </a:rPr>
              <a:t>marketingandmetrics.com</a:t>
            </a:r>
            <a:endParaRPr lang="en-US" sz="2400" i="1" dirty="0">
              <a:latin typeface="Arial" panose="020B0604020202020204" pitchFamily="34" charset="0"/>
              <a:cs typeface="Arial" panose="020B0604020202020204" pitchFamily="34" charset="0"/>
            </a:endParaRPr>
          </a:p>
          <a:p>
            <a:r>
              <a:rPr lang="en-US" sz="2400" i="1" dirty="0">
                <a:latin typeface="Arial" panose="020B0604020202020204" pitchFamily="34" charset="0"/>
                <a:cs typeface="Arial" panose="020B0604020202020204" pitchFamily="34" charset="0"/>
              </a:rPr>
              <a:t>Podcast: CMO Talk USA</a:t>
            </a:r>
          </a:p>
          <a:p>
            <a:r>
              <a:rPr lang="en-US" sz="2200" dirty="0">
                <a:latin typeface="Arial" panose="020B0604020202020204" pitchFamily="34" charset="0"/>
                <a:cs typeface="Arial" panose="020B0604020202020204" pitchFamily="34" charset="0"/>
              </a:rPr>
              <a:t>And check out my practical book:</a:t>
            </a:r>
          </a:p>
          <a:p>
            <a:pPr>
              <a:buNone/>
            </a:pPr>
            <a:r>
              <a:rPr lang="en-US" sz="2200" i="1" dirty="0">
                <a:latin typeface="Arial" panose="020B0604020202020204" pitchFamily="34" charset="0"/>
                <a:cs typeface="Arial" panose="020B0604020202020204" pitchFamily="34" charset="0"/>
              </a:rPr>
              <a:t>It’s not the Size of the Data, it is How You Use it:</a:t>
            </a:r>
          </a:p>
          <a:p>
            <a:pPr>
              <a:buNone/>
            </a:pPr>
            <a:r>
              <a:rPr lang="en-US" sz="2200" i="1" dirty="0">
                <a:latin typeface="Arial" panose="020B0604020202020204" pitchFamily="34" charset="0"/>
                <a:cs typeface="Arial" panose="020B0604020202020204" pitchFamily="34" charset="0"/>
              </a:rPr>
              <a:t>Smarter Marketing with Analytics &amp; Dashboards</a:t>
            </a:r>
          </a:p>
          <a:p>
            <a:pPr marL="0" indent="0">
              <a:buNone/>
            </a:pPr>
            <a:endParaRPr lang="en-US" sz="675" i="1" dirty="0">
              <a:latin typeface="Arial" panose="020B0604020202020204" pitchFamily="34" charset="0"/>
              <a:cs typeface="Arial" panose="020B0604020202020204" pitchFamily="34" charset="0"/>
            </a:endParaRPr>
          </a:p>
          <a:p>
            <a:endParaRPr lang="en-US" sz="1950" dirty="0">
              <a:latin typeface="Arial" panose="020B0604020202020204" pitchFamily="34" charset="0"/>
              <a:cs typeface="Arial" panose="020B0604020202020204" pitchFamily="34" charset="0"/>
            </a:endParaRPr>
          </a:p>
        </p:txBody>
      </p:sp>
      <p:sp>
        <p:nvSpPr>
          <p:cNvPr id="5" name="Title 1"/>
          <p:cNvSpPr txBox="1">
            <a:spLocks/>
          </p:cNvSpPr>
          <p:nvPr/>
        </p:nvSpPr>
        <p:spPr bwMode="auto">
          <a:xfrm>
            <a:off x="552864" y="265942"/>
            <a:ext cx="7903028" cy="3672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noAutofit/>
          </a:bodyPr>
          <a:lstStyle>
            <a:lvl1pPr algn="l" rtl="0" eaLnBrk="1" fontAlgn="base" hangingPunct="1">
              <a:spcBef>
                <a:spcPct val="0"/>
              </a:spcBef>
              <a:spcAft>
                <a:spcPct val="0"/>
              </a:spcAft>
              <a:defRPr sz="3600" kern="1200">
                <a:solidFill>
                  <a:schemeClr val="tx1"/>
                </a:solidFill>
                <a:latin typeface="Arial"/>
                <a:ea typeface="ＭＳ Ｐゴシック" pitchFamily="-106" charset="-128"/>
                <a:cs typeface="ＭＳ Ｐゴシック" pitchFamily="-106" charset="-128"/>
              </a:defRPr>
            </a:lvl1pPr>
            <a:lvl2pPr algn="l" rtl="0" eaLnBrk="1" fontAlgn="base" hangingPunct="1">
              <a:spcBef>
                <a:spcPct val="0"/>
              </a:spcBef>
              <a:spcAft>
                <a:spcPct val="0"/>
              </a:spcAft>
              <a:defRPr sz="3600">
                <a:solidFill>
                  <a:schemeClr val="tx1"/>
                </a:solidFill>
                <a:latin typeface="Calibri" pitchFamily="34" charset="0"/>
                <a:ea typeface="ＭＳ Ｐゴシック" pitchFamily="-106" charset="-128"/>
                <a:cs typeface="ＭＳ Ｐゴシック" pitchFamily="-106" charset="-128"/>
              </a:defRPr>
            </a:lvl2pPr>
            <a:lvl3pPr algn="l" rtl="0" eaLnBrk="1" fontAlgn="base" hangingPunct="1">
              <a:spcBef>
                <a:spcPct val="0"/>
              </a:spcBef>
              <a:spcAft>
                <a:spcPct val="0"/>
              </a:spcAft>
              <a:defRPr sz="3600">
                <a:solidFill>
                  <a:schemeClr val="tx1"/>
                </a:solidFill>
                <a:latin typeface="Calibri" pitchFamily="34" charset="0"/>
                <a:ea typeface="ＭＳ Ｐゴシック" pitchFamily="-106" charset="-128"/>
                <a:cs typeface="ＭＳ Ｐゴシック" pitchFamily="-106" charset="-128"/>
              </a:defRPr>
            </a:lvl3pPr>
            <a:lvl4pPr algn="l" rtl="0" eaLnBrk="1" fontAlgn="base" hangingPunct="1">
              <a:spcBef>
                <a:spcPct val="0"/>
              </a:spcBef>
              <a:spcAft>
                <a:spcPct val="0"/>
              </a:spcAft>
              <a:defRPr sz="3600">
                <a:solidFill>
                  <a:schemeClr val="tx1"/>
                </a:solidFill>
                <a:latin typeface="Calibri" pitchFamily="34" charset="0"/>
                <a:ea typeface="ＭＳ Ｐゴシック" pitchFamily="-106" charset="-128"/>
                <a:cs typeface="ＭＳ Ｐゴシック" pitchFamily="-106" charset="-128"/>
              </a:defRPr>
            </a:lvl4pPr>
            <a:lvl5pPr algn="l" rtl="0" eaLnBrk="1" fontAlgn="base" hangingPunct="1">
              <a:spcBef>
                <a:spcPct val="0"/>
              </a:spcBef>
              <a:spcAft>
                <a:spcPct val="0"/>
              </a:spcAft>
              <a:defRPr sz="3600">
                <a:solidFill>
                  <a:schemeClr val="tx1"/>
                </a:solidFill>
                <a:latin typeface="Calibri" pitchFamily="34" charset="0"/>
                <a:ea typeface="ＭＳ Ｐゴシック" pitchFamily="-106" charset="-128"/>
                <a:cs typeface="ＭＳ Ｐゴシック" pitchFamily="-106" charset="-128"/>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a:lstStyle>
          <a:p>
            <a:r>
              <a:rPr lang="nl-NL" b="1" dirty="0" err="1">
                <a:latin typeface="Arial" panose="020B0604020202020204" pitchFamily="34" charset="0"/>
                <a:cs typeface="Arial" panose="020B0604020202020204" pitchFamily="34" charset="0"/>
              </a:rPr>
              <a:t>Grazie</a:t>
            </a:r>
            <a:r>
              <a:rPr lang="nl-NL" b="1" dirty="0">
                <a:latin typeface="Arial" panose="020B0604020202020204" pitchFamily="34" charset="0"/>
                <a:cs typeface="Arial" panose="020B0604020202020204" pitchFamily="34" charset="0"/>
              </a:rPr>
              <a:t> Mille! Want to learn more? </a:t>
            </a:r>
            <a:endParaRPr lang="en-GB" b="1" dirty="0">
              <a:latin typeface="Arial" panose="020B0604020202020204" pitchFamily="34" charset="0"/>
              <a:cs typeface="Arial" panose="020B0604020202020204" pitchFamily="34" charset="0"/>
            </a:endParaRPr>
          </a:p>
        </p:txBody>
      </p:sp>
      <p:pic>
        <p:nvPicPr>
          <p:cNvPr id="6" name="Picture 5" descr="Front Cover Image.jp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586059" y="1081165"/>
            <a:ext cx="2268277" cy="37963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290679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25034</TotalTime>
  <Words>1303</Words>
  <Application>Microsoft Macintosh PowerPoint</Application>
  <PresentationFormat>On-screen Show (16:9)</PresentationFormat>
  <Paragraphs>146</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Agentic Marketing: Separating Signal from Story</dc:title>
  <dc:subject>PptxGenJS Presentation</dc:subject>
  <dc:creator>Koen Pauwels</dc:creator>
  <cp:lastModifiedBy>Pauwels, Koen</cp:lastModifiedBy>
  <cp:revision>8</cp:revision>
  <dcterms:created xsi:type="dcterms:W3CDTF">2026-05-21T12:54:22Z</dcterms:created>
  <dcterms:modified xsi:type="dcterms:W3CDTF">2026-07-08T18:59:51Z</dcterms:modified>
</cp:coreProperties>
</file>